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74" r:id="rId3"/>
    <p:sldId id="275" r:id="rId4"/>
    <p:sldId id="280" r:id="rId5"/>
    <p:sldId id="276" r:id="rId6"/>
    <p:sldId id="279" r:id="rId7"/>
    <p:sldId id="278" r:id="rId8"/>
    <p:sldId id="281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9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0086"/>
    <a:srgbClr val="990099"/>
    <a:srgbClr val="F04E44"/>
    <a:srgbClr val="A7E8FF"/>
    <a:srgbClr val="EB2727"/>
    <a:srgbClr val="0185BA"/>
    <a:srgbClr val="000000"/>
    <a:srgbClr val="0070C0"/>
    <a:srgbClr val="8A0059"/>
    <a:srgbClr val="EA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60"/>
  </p:normalViewPr>
  <p:slideViewPr>
    <p:cSldViewPr snapToGrid="0">
      <p:cViewPr varScale="1">
        <p:scale>
          <a:sx n="83" d="100"/>
          <a:sy n="83" d="100"/>
        </p:scale>
        <p:origin x="126" y="174"/>
      </p:cViewPr>
      <p:guideLst>
        <p:guide orient="horz" pos="179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80E258-3794-40F7-BD74-6F204161FC48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B725DC-10E4-4771-B310-CB910C00EFE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2053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724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4322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769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1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479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66298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31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5824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4451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8353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659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D2ADF-0D29-4ADA-B1CF-B2CC703F11C7}" type="datetimeFigureOut">
              <a:rPr lang="ru-RU" smtClean="0"/>
              <a:pPr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ABB689-3689-4F53-AE61-1B72D88008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67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6301" cy="6866626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3820" y="450803"/>
            <a:ext cx="2475081" cy="909115"/>
          </a:xfrm>
          <a:prstGeom prst="rect">
            <a:avLst/>
          </a:prstGeom>
        </p:spPr>
      </p:pic>
      <p:sp>
        <p:nvSpPr>
          <p:cNvPr id="23" name="Подзаголовок 2"/>
          <p:cNvSpPr txBox="1">
            <a:spLocks/>
          </p:cNvSpPr>
          <p:nvPr/>
        </p:nvSpPr>
        <p:spPr>
          <a:xfrm>
            <a:off x="5580399" y="5882973"/>
            <a:ext cx="5557162" cy="46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  <a:latin typeface="Avenir Next Cyr" pitchFamily="34" charset="-52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912831" y="5064536"/>
            <a:ext cx="47374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spc="600" dirty="0">
                <a:solidFill>
                  <a:schemeClr val="bg1"/>
                </a:solidFill>
                <a:latin typeface="Avenir Next Cyr" panose="020B0503020202020204" pitchFamily="34" charset="-52"/>
                <a:ea typeface="Verdana" panose="020B0604030504040204" pitchFamily="34" charset="0"/>
              </a:rPr>
              <a:t>HOTSPOT</a:t>
            </a:r>
            <a:endParaRPr lang="ru-RU" sz="6000" b="1" spc="600" dirty="0">
              <a:solidFill>
                <a:schemeClr val="bg1"/>
              </a:solidFill>
              <a:latin typeface="Avenir Next Cyr" panose="020B0503020202020204" pitchFamily="34" charset="-52"/>
              <a:ea typeface="Verdana" panose="020B0604030504040204" pitchFamily="34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619565" y="5273234"/>
            <a:ext cx="6333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Avenir Next Cyr" pitchFamily="34" charset="-52"/>
              </a:rPr>
              <a:t>Доступ в </a:t>
            </a:r>
            <a:r>
              <a:rPr lang="ru-RU" dirty="0" smtClean="0">
                <a:solidFill>
                  <a:schemeClr val="bg1"/>
                </a:solidFill>
                <a:latin typeface="Avenir Next Cyr" pitchFamily="34" charset="-52"/>
              </a:rPr>
              <a:t>Интернет по </a:t>
            </a:r>
            <a:r>
              <a:rPr lang="en-US" dirty="0">
                <a:solidFill>
                  <a:schemeClr val="bg1"/>
                </a:solidFill>
                <a:latin typeface="Avenir Next Cyr" pitchFamily="34" charset="-52"/>
              </a:rPr>
              <a:t>Wi</a:t>
            </a:r>
            <a:r>
              <a:rPr lang="ru-RU" dirty="0">
                <a:solidFill>
                  <a:schemeClr val="bg1"/>
                </a:solidFill>
                <a:latin typeface="Avenir Next Cyr" pitchFamily="34" charset="-52"/>
              </a:rPr>
              <a:t>-</a:t>
            </a:r>
            <a:r>
              <a:rPr lang="en-US" dirty="0" err="1" smtClean="0">
                <a:solidFill>
                  <a:schemeClr val="bg1"/>
                </a:solidFill>
                <a:latin typeface="Avenir Next Cyr" pitchFamily="34" charset="-52"/>
              </a:rPr>
              <a:t>Fi</a:t>
            </a:r>
            <a:endParaRPr lang="ru-RU" dirty="0" smtClean="0">
              <a:solidFill>
                <a:schemeClr val="bg1"/>
              </a:solidFill>
              <a:latin typeface="Avenir Next Cyr" pitchFamily="34" charset="-52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Avenir Next Cyr" pitchFamily="34" charset="-52"/>
              </a:rPr>
              <a:t>для </a:t>
            </a:r>
            <a:r>
              <a:rPr lang="ru-RU" dirty="0" smtClean="0">
                <a:solidFill>
                  <a:schemeClr val="bg1"/>
                </a:solidFill>
                <a:latin typeface="Avenir Next Cyr" pitchFamily="34" charset="-52"/>
              </a:rPr>
              <a:t>удаленных территорий!</a:t>
            </a:r>
            <a:endParaRPr lang="ru-RU" dirty="0">
              <a:solidFill>
                <a:schemeClr val="bg1"/>
              </a:solidFill>
              <a:latin typeface="Avenir Next Cyr" pitchFamily="34" charset="-52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591" y="4210654"/>
            <a:ext cx="1251909" cy="891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54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25602" y="317781"/>
            <a:ext cx="1799661" cy="661029"/>
          </a:xfrm>
          <a:prstGeom prst="rect">
            <a:avLst/>
          </a:prstGeom>
        </p:spPr>
      </p:pic>
      <p:sp>
        <p:nvSpPr>
          <p:cNvPr id="5" name="object 658"/>
          <p:cNvSpPr txBox="1"/>
          <p:nvPr/>
        </p:nvSpPr>
        <p:spPr>
          <a:xfrm>
            <a:off x="928673" y="430419"/>
            <a:ext cx="4738702" cy="2675173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 marR="3081">
              <a:lnSpc>
                <a:spcPct val="124900"/>
              </a:lnSpc>
              <a:spcBef>
                <a:spcPts val="61"/>
              </a:spcBef>
            </a:pPr>
            <a:r>
              <a:rPr lang="ru-RU" sz="2800" b="1" dirty="0" smtClean="0">
                <a:solidFill>
                  <a:srgbClr val="D00086"/>
                </a:solidFill>
                <a:latin typeface="Avenir Next Cyr" panose="020B0503020202020204" pitchFamily="34" charset="-52"/>
                <a:cs typeface="Avenir Next Cyr"/>
              </a:rPr>
              <a:t>РТКОММ</a:t>
            </a:r>
          </a:p>
          <a:p>
            <a:pPr marL="7701" marR="3081">
              <a:lnSpc>
                <a:spcPct val="124900"/>
              </a:lnSpc>
              <a:spcBef>
                <a:spcPts val="61"/>
              </a:spcBef>
            </a:pP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Имея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одну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из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самых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разветвлённых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спутниковых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сетей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marL="7701" marR="3081">
              <a:lnSpc>
                <a:spcPct val="124900"/>
              </a:lnSpc>
              <a:spcBef>
                <a:spcPts val="61"/>
              </a:spcBef>
            </a:pP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в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России, РТКОММ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предоставляет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услуги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связи</a:t>
            </a:r>
            <a:r>
              <a:rPr 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на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удаленных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территориях,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где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недостаточно развиты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или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полностью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отсутствуют </a:t>
            </a:r>
            <a:r>
              <a:rPr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сотовые</a:t>
            </a:r>
            <a:r>
              <a:rPr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и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проводные</a:t>
            </a:r>
            <a:r>
              <a:rPr lang="en-US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sz="12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коммуникации</a:t>
            </a:r>
            <a:r>
              <a:rPr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.</a:t>
            </a:r>
            <a:endParaRPr lang="ru-RU" sz="1200" dirty="0" smtClean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marL="7701" marR="3081">
              <a:lnSpc>
                <a:spcPct val="124900"/>
              </a:lnSpc>
              <a:spcBef>
                <a:spcPts val="61"/>
              </a:spcBef>
            </a:pPr>
            <a:endParaRPr lang="en-US" sz="1200" spc="-15" dirty="0" smtClean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marL="7701" marR="3081">
              <a:lnSpc>
                <a:spcPct val="124900"/>
              </a:lnSpc>
              <a:spcBef>
                <a:spcPts val="61"/>
              </a:spcBef>
            </a:pPr>
            <a:r>
              <a:rPr lang="ru-RU" sz="1200" spc="-1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РТКОММ </a:t>
            </a:r>
            <a:r>
              <a:rPr lang="ru-RU" sz="1200" spc="-12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создаёт </a:t>
            </a:r>
            <a:r>
              <a:rPr lang="ru-RU" sz="1200" spc="-15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технологическую </a:t>
            </a:r>
            <a:r>
              <a:rPr lang="ru-RU" sz="1200" spc="-1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основу  </a:t>
            </a:r>
            <a:r>
              <a:rPr lang="ru-RU" sz="1200" spc="-6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для </a:t>
            </a:r>
            <a:r>
              <a:rPr lang="ru-RU" sz="1200" spc="-15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дальнейшего </a:t>
            </a:r>
            <a:r>
              <a:rPr lang="ru-RU" sz="1200" spc="-12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развития </a:t>
            </a:r>
            <a:r>
              <a:rPr lang="ru-RU" sz="1200" spc="-18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ИТ-инфраструк</a:t>
            </a:r>
            <a:r>
              <a:rPr lang="ru-RU" sz="1200" spc="-12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туры, обеспечивает </a:t>
            </a:r>
            <a:r>
              <a:rPr lang="ru-RU" sz="1200" spc="-9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доступ </a:t>
            </a:r>
            <a:r>
              <a:rPr lang="ru-RU" sz="1200" spc="-3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к </a:t>
            </a:r>
            <a:r>
              <a:rPr lang="ru-RU" sz="1200" spc="-15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широкому  </a:t>
            </a:r>
            <a:r>
              <a:rPr lang="ru-RU" sz="1200" spc="-12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набору </a:t>
            </a:r>
            <a:r>
              <a:rPr lang="ru-RU" sz="1200" spc="-1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телекоммуникационных </a:t>
            </a:r>
            <a:r>
              <a:rPr lang="ru-RU" sz="1200" spc="-2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услуг, </a:t>
            </a:r>
            <a:r>
              <a:rPr lang="ru-RU" sz="1200" spc="-15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по</a:t>
            </a:r>
            <a:r>
              <a:rPr lang="ru-RU" sz="1200" spc="-12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стоянно </a:t>
            </a:r>
            <a:r>
              <a:rPr lang="ru-RU" sz="1200" spc="-15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улучшает </a:t>
            </a:r>
            <a:r>
              <a:rPr lang="ru-RU" sz="1200" spc="-9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качество </a:t>
            </a:r>
            <a:r>
              <a:rPr lang="ru-RU" sz="1200" spc="-15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продуктов </a:t>
            </a:r>
            <a:r>
              <a:rPr lang="ru-RU" sz="1200" spc="-3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и </a:t>
            </a:r>
            <a:r>
              <a:rPr lang="ru-RU" sz="1200" spc="-15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сер</a:t>
            </a:r>
            <a:r>
              <a:rPr lang="ru-RU" sz="1200" spc="-12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висов</a:t>
            </a:r>
            <a:r>
              <a:rPr lang="ru-RU" sz="1200" spc="-12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.</a:t>
            </a:r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136819" y="4706884"/>
            <a:ext cx="51898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990099"/>
                </a:solidFill>
                <a:latin typeface="Avenir Next Cyr" panose="020B0503020202020204" pitchFamily="34" charset="-52"/>
                <a:cs typeface="Avenir Next Cyr"/>
              </a:rPr>
              <a:t>Наши принципы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Avenir Next Cyr Medium" panose="020B0603020202020204" pitchFamily="34" charset="-52"/>
              <a:cs typeface="Avenir Next Cyr"/>
            </a:endParaRPr>
          </a:p>
          <a:p>
            <a:pPr indent="18000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Индивидуальный подход 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indent="180000">
              <a:buFont typeface="Arial" pitchFamily="34" charset="0"/>
              <a:buChar char="•"/>
            </a:pPr>
            <a:endParaRPr lang="en-US" sz="400" dirty="0" smtClean="0">
              <a:solidFill>
                <a:schemeClr val="tx1">
                  <a:lumMod val="95000"/>
                  <a:lumOff val="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indent="18000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Гибкая тарифная политика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indent="180000">
              <a:buFont typeface="Arial" pitchFamily="34" charset="0"/>
              <a:buChar char="•"/>
            </a:pPr>
            <a:endParaRPr lang="en-US" sz="400" dirty="0" smtClean="0">
              <a:solidFill>
                <a:schemeClr val="tx1">
                  <a:lumMod val="95000"/>
                  <a:lumOff val="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indent="18000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Высокая готовность к развертыванию «здесь и сейчас»</a:t>
            </a:r>
            <a:endParaRPr lang="en-US" sz="1400" dirty="0" smtClean="0">
              <a:solidFill>
                <a:schemeClr val="tx1">
                  <a:lumMod val="95000"/>
                  <a:lumOff val="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indent="180000">
              <a:buFont typeface="Arial" pitchFamily="34" charset="0"/>
              <a:buChar char="•"/>
            </a:pPr>
            <a:endParaRPr lang="en-US" sz="400" dirty="0" smtClean="0">
              <a:solidFill>
                <a:schemeClr val="tx1">
                  <a:lumMod val="95000"/>
                  <a:lumOff val="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  <a:p>
            <a:pPr indent="180000">
              <a:buFont typeface="Arial" pitchFamily="34" charset="0"/>
              <a:buChar char="•"/>
            </a:pPr>
            <a:r>
              <a:rPr 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Техническая поддержка 24/7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693527" y="2576988"/>
            <a:ext cx="1924049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 smtClean="0">
                <a:latin typeface="Avenir Next Cyr" panose="020B0503020202020204" pitchFamily="34" charset="-52"/>
              </a:rPr>
              <a:t>Радиомост передачи данных по </a:t>
            </a:r>
            <a:r>
              <a:rPr lang="en-US" sz="1100" dirty="0" smtClean="0">
                <a:latin typeface="Avenir Next Cyr" panose="020B0503020202020204" pitchFamily="34" charset="-52"/>
              </a:rPr>
              <a:t>Wi-Fi</a:t>
            </a:r>
            <a:endParaRPr lang="ru-RU" sz="1100" dirty="0">
              <a:latin typeface="Avenir Next Cyr" panose="020B0503020202020204" pitchFamily="34" charset="-52"/>
            </a:endParaRPr>
          </a:p>
        </p:txBody>
      </p:sp>
      <p:grpSp>
        <p:nvGrpSpPr>
          <p:cNvPr id="30" name="Group 573"/>
          <p:cNvGrpSpPr>
            <a:grpSpLocks noChangeAspect="1"/>
          </p:cNvGrpSpPr>
          <p:nvPr/>
        </p:nvGrpSpPr>
        <p:grpSpPr bwMode="auto">
          <a:xfrm>
            <a:off x="7880912" y="4341383"/>
            <a:ext cx="3692525" cy="1963737"/>
            <a:chOff x="5037" y="2605"/>
            <a:chExt cx="2326" cy="1237"/>
          </a:xfrm>
        </p:grpSpPr>
        <p:sp>
          <p:nvSpPr>
            <p:cNvPr id="31" name="AutoShape 572"/>
            <p:cNvSpPr>
              <a:spLocks noChangeAspect="1" noChangeArrowheads="1" noTextEdit="1"/>
            </p:cNvSpPr>
            <p:nvPr/>
          </p:nvSpPr>
          <p:spPr bwMode="auto">
            <a:xfrm>
              <a:off x="5037" y="2605"/>
              <a:ext cx="2326" cy="1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32" name="Group 774"/>
            <p:cNvGrpSpPr>
              <a:grpSpLocks/>
            </p:cNvGrpSpPr>
            <p:nvPr/>
          </p:nvGrpSpPr>
          <p:grpSpPr bwMode="auto">
            <a:xfrm>
              <a:off x="5040" y="2608"/>
              <a:ext cx="2319" cy="1232"/>
              <a:chOff x="5040" y="2608"/>
              <a:chExt cx="2319" cy="1232"/>
            </a:xfrm>
          </p:grpSpPr>
          <p:sp>
            <p:nvSpPr>
              <p:cNvPr id="83" name="Line 574"/>
              <p:cNvSpPr>
                <a:spLocks noChangeShapeType="1"/>
              </p:cNvSpPr>
              <p:nvPr/>
            </p:nvSpPr>
            <p:spPr bwMode="auto">
              <a:xfrm flipV="1">
                <a:off x="7025" y="3095"/>
                <a:ext cx="1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4" name="Line 575"/>
              <p:cNvSpPr>
                <a:spLocks noChangeShapeType="1"/>
              </p:cNvSpPr>
              <p:nvPr/>
            </p:nvSpPr>
            <p:spPr bwMode="auto">
              <a:xfrm flipV="1">
                <a:off x="7029" y="3062"/>
                <a:ext cx="1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5" name="Line 576"/>
              <p:cNvSpPr>
                <a:spLocks noChangeShapeType="1"/>
              </p:cNvSpPr>
              <p:nvPr/>
            </p:nvSpPr>
            <p:spPr bwMode="auto">
              <a:xfrm flipV="1">
                <a:off x="7029" y="3029"/>
                <a:ext cx="1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6" name="Freeform 577"/>
              <p:cNvSpPr>
                <a:spLocks/>
              </p:cNvSpPr>
              <p:nvPr/>
            </p:nvSpPr>
            <p:spPr bwMode="auto">
              <a:xfrm>
                <a:off x="7027" y="2997"/>
                <a:ext cx="1" cy="6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1"/>
                  </a:cxn>
                  <a:cxn ang="0">
                    <a:pos x="0" y="0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lnTo>
                      <a:pt x="0" y="1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7" name="Line 578"/>
              <p:cNvSpPr>
                <a:spLocks noChangeShapeType="1"/>
              </p:cNvSpPr>
              <p:nvPr/>
            </p:nvSpPr>
            <p:spPr bwMode="auto">
              <a:xfrm flipH="1" flipV="1">
                <a:off x="7022" y="2966"/>
                <a:ext cx="2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8" name="Freeform 579"/>
              <p:cNvSpPr>
                <a:spLocks/>
              </p:cNvSpPr>
              <p:nvPr/>
            </p:nvSpPr>
            <p:spPr bwMode="auto">
              <a:xfrm>
                <a:off x="7016" y="2933"/>
                <a:ext cx="1" cy="7"/>
              </a:xfrm>
              <a:custGeom>
                <a:avLst/>
                <a:gdLst/>
                <a:ahLst/>
                <a:cxnLst>
                  <a:cxn ang="0">
                    <a:pos x="1" y="7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1" h="7">
                    <a:moveTo>
                      <a:pt x="1" y="7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89" name="Line 580"/>
              <p:cNvSpPr>
                <a:spLocks noChangeShapeType="1"/>
              </p:cNvSpPr>
              <p:nvPr/>
            </p:nvSpPr>
            <p:spPr bwMode="auto">
              <a:xfrm flipH="1" flipV="1">
                <a:off x="7006" y="2902"/>
                <a:ext cx="3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0" name="Freeform 581"/>
              <p:cNvSpPr>
                <a:spLocks/>
              </p:cNvSpPr>
              <p:nvPr/>
            </p:nvSpPr>
            <p:spPr bwMode="auto">
              <a:xfrm>
                <a:off x="6994" y="2871"/>
                <a:ext cx="4" cy="7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2" y="2"/>
                  </a:cxn>
                  <a:cxn ang="0">
                    <a:pos x="0" y="0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lnTo>
                      <a:pt x="2" y="2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1" name="Line 582"/>
              <p:cNvSpPr>
                <a:spLocks noChangeShapeType="1"/>
              </p:cNvSpPr>
              <p:nvPr/>
            </p:nvSpPr>
            <p:spPr bwMode="auto">
              <a:xfrm flipH="1" flipV="1">
                <a:off x="6981" y="2842"/>
                <a:ext cx="2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2" name="Freeform 583"/>
              <p:cNvSpPr>
                <a:spLocks/>
              </p:cNvSpPr>
              <p:nvPr/>
            </p:nvSpPr>
            <p:spPr bwMode="auto">
              <a:xfrm>
                <a:off x="6965" y="2814"/>
                <a:ext cx="3" cy="5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2" y="3"/>
                  </a:cxn>
                  <a:cxn ang="0">
                    <a:pos x="0" y="0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3" name="Line 584"/>
              <p:cNvSpPr>
                <a:spLocks noChangeShapeType="1"/>
              </p:cNvSpPr>
              <p:nvPr/>
            </p:nvSpPr>
            <p:spPr bwMode="auto">
              <a:xfrm flipH="1" flipV="1">
                <a:off x="6945" y="2786"/>
                <a:ext cx="5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4" name="Line 585"/>
              <p:cNvSpPr>
                <a:spLocks noChangeShapeType="1"/>
              </p:cNvSpPr>
              <p:nvPr/>
            </p:nvSpPr>
            <p:spPr bwMode="auto">
              <a:xfrm flipH="1" flipV="1">
                <a:off x="6926" y="2762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5" name="Line 586"/>
              <p:cNvSpPr>
                <a:spLocks noChangeShapeType="1"/>
              </p:cNvSpPr>
              <p:nvPr/>
            </p:nvSpPr>
            <p:spPr bwMode="auto">
              <a:xfrm flipH="1" flipV="1">
                <a:off x="6905" y="2737"/>
                <a:ext cx="3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6" name="Line 587"/>
              <p:cNvSpPr>
                <a:spLocks noChangeShapeType="1"/>
              </p:cNvSpPr>
              <p:nvPr/>
            </p:nvSpPr>
            <p:spPr bwMode="auto">
              <a:xfrm flipH="1" flipV="1">
                <a:off x="6880" y="2714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7" name="Freeform 588"/>
              <p:cNvSpPr>
                <a:spLocks/>
              </p:cNvSpPr>
              <p:nvPr/>
            </p:nvSpPr>
            <p:spPr bwMode="auto">
              <a:xfrm>
                <a:off x="6854" y="2695"/>
                <a:ext cx="7" cy="3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8" name="Line 589"/>
              <p:cNvSpPr>
                <a:spLocks noChangeShapeType="1"/>
              </p:cNvSpPr>
              <p:nvPr/>
            </p:nvSpPr>
            <p:spPr bwMode="auto">
              <a:xfrm flipH="1" flipV="1">
                <a:off x="6828" y="2675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99" name="Freeform 590"/>
              <p:cNvSpPr>
                <a:spLocks/>
              </p:cNvSpPr>
              <p:nvPr/>
            </p:nvSpPr>
            <p:spPr bwMode="auto">
              <a:xfrm>
                <a:off x="6800" y="2659"/>
                <a:ext cx="5" cy="3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0" name="Line 591"/>
              <p:cNvSpPr>
                <a:spLocks noChangeShapeType="1"/>
              </p:cNvSpPr>
              <p:nvPr/>
            </p:nvSpPr>
            <p:spPr bwMode="auto">
              <a:xfrm flipH="1" flipV="1">
                <a:off x="6771" y="2646"/>
                <a:ext cx="5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1" name="Freeform 592"/>
              <p:cNvSpPr>
                <a:spLocks/>
              </p:cNvSpPr>
              <p:nvPr/>
            </p:nvSpPr>
            <p:spPr bwMode="auto">
              <a:xfrm>
                <a:off x="6740" y="2633"/>
                <a:ext cx="6" cy="1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5" y="1"/>
                  </a:cxn>
                  <a:cxn ang="0">
                    <a:pos x="0" y="0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lnTo>
                      <a:pt x="5" y="1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2" name="Line 593"/>
              <p:cNvSpPr>
                <a:spLocks noChangeShapeType="1"/>
              </p:cNvSpPr>
              <p:nvPr/>
            </p:nvSpPr>
            <p:spPr bwMode="auto">
              <a:xfrm flipH="1" flipV="1">
                <a:off x="6709" y="2623"/>
                <a:ext cx="6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3" name="Freeform 594"/>
              <p:cNvSpPr>
                <a:spLocks/>
              </p:cNvSpPr>
              <p:nvPr/>
            </p:nvSpPr>
            <p:spPr bwMode="auto">
              <a:xfrm>
                <a:off x="6678" y="2616"/>
                <a:ext cx="5" cy="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0" y="0"/>
                  </a:cxn>
                </a:cxnLst>
                <a:rect l="0" t="0" r="r" b="b"/>
                <a:pathLst>
                  <a:path w="5">
                    <a:moveTo>
                      <a:pt x="5" y="0"/>
                    </a:move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4" name="Line 595"/>
              <p:cNvSpPr>
                <a:spLocks noChangeShapeType="1"/>
              </p:cNvSpPr>
              <p:nvPr/>
            </p:nvSpPr>
            <p:spPr bwMode="auto">
              <a:xfrm flipH="1">
                <a:off x="6645" y="2612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5" name="Freeform 596"/>
              <p:cNvSpPr>
                <a:spLocks/>
              </p:cNvSpPr>
              <p:nvPr/>
            </p:nvSpPr>
            <p:spPr bwMode="auto">
              <a:xfrm>
                <a:off x="6613" y="2608"/>
                <a:ext cx="6" cy="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5" y="0"/>
                  </a:cxn>
                  <a:cxn ang="0">
                    <a:pos x="0" y="0"/>
                  </a:cxn>
                </a:cxnLst>
                <a:rect l="0" t="0" r="r" b="b"/>
                <a:pathLst>
                  <a:path w="6">
                    <a:moveTo>
                      <a:pt x="6" y="0"/>
                    </a:moveTo>
                    <a:lnTo>
                      <a:pt x="5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6" name="Line 597"/>
              <p:cNvSpPr>
                <a:spLocks noChangeShapeType="1"/>
              </p:cNvSpPr>
              <p:nvPr/>
            </p:nvSpPr>
            <p:spPr bwMode="auto">
              <a:xfrm flipH="1">
                <a:off x="6580" y="2608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7" name="Freeform 598"/>
              <p:cNvSpPr>
                <a:spLocks/>
              </p:cNvSpPr>
              <p:nvPr/>
            </p:nvSpPr>
            <p:spPr bwMode="auto">
              <a:xfrm>
                <a:off x="6547" y="2610"/>
                <a:ext cx="7" cy="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0" y="2"/>
                    </a:lnTo>
                    <a:lnTo>
                      <a:pt x="0" y="2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8" name="Line 599"/>
              <p:cNvSpPr>
                <a:spLocks noChangeShapeType="1"/>
              </p:cNvSpPr>
              <p:nvPr/>
            </p:nvSpPr>
            <p:spPr bwMode="auto">
              <a:xfrm flipH="1">
                <a:off x="6515" y="2615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09" name="Line 600"/>
              <p:cNvSpPr>
                <a:spLocks noChangeShapeType="1"/>
              </p:cNvSpPr>
              <p:nvPr/>
            </p:nvSpPr>
            <p:spPr bwMode="auto">
              <a:xfrm flipH="1">
                <a:off x="6484" y="2621"/>
                <a:ext cx="5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0" name="Freeform 601"/>
              <p:cNvSpPr>
                <a:spLocks/>
              </p:cNvSpPr>
              <p:nvPr/>
            </p:nvSpPr>
            <p:spPr bwMode="auto">
              <a:xfrm>
                <a:off x="6451" y="2631"/>
                <a:ext cx="7" cy="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0"/>
                  </a:cxn>
                  <a:cxn ang="0">
                    <a:pos x="0" y="2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7" y="0"/>
                    </a:lnTo>
                    <a:lnTo>
                      <a:pt x="0" y="2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1" name="Line 602"/>
              <p:cNvSpPr>
                <a:spLocks noChangeShapeType="1"/>
              </p:cNvSpPr>
              <p:nvPr/>
            </p:nvSpPr>
            <p:spPr bwMode="auto">
              <a:xfrm flipH="1">
                <a:off x="6422" y="2643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2" name="Freeform 603"/>
              <p:cNvSpPr>
                <a:spLocks/>
              </p:cNvSpPr>
              <p:nvPr/>
            </p:nvSpPr>
            <p:spPr bwMode="auto">
              <a:xfrm>
                <a:off x="6392" y="2656"/>
                <a:ext cx="5" cy="3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2" y="1"/>
                  </a:cxn>
                  <a:cxn ang="0">
                    <a:pos x="0" y="3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2" y="1"/>
                    </a:lnTo>
                    <a:lnTo>
                      <a:pt x="0" y="3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3" name="Line 604"/>
              <p:cNvSpPr>
                <a:spLocks noChangeShapeType="1"/>
              </p:cNvSpPr>
              <p:nvPr/>
            </p:nvSpPr>
            <p:spPr bwMode="auto">
              <a:xfrm flipH="1">
                <a:off x="6365" y="2672"/>
                <a:ext cx="5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4" name="Line 605"/>
              <p:cNvSpPr>
                <a:spLocks noChangeShapeType="1"/>
              </p:cNvSpPr>
              <p:nvPr/>
            </p:nvSpPr>
            <p:spPr bwMode="auto">
              <a:xfrm flipH="1">
                <a:off x="6337" y="2690"/>
                <a:ext cx="5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5" name="Line 606"/>
              <p:cNvSpPr>
                <a:spLocks noChangeShapeType="1"/>
              </p:cNvSpPr>
              <p:nvPr/>
            </p:nvSpPr>
            <p:spPr bwMode="auto">
              <a:xfrm flipH="1">
                <a:off x="6313" y="2709"/>
                <a:ext cx="4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6" name="Line 607"/>
              <p:cNvSpPr>
                <a:spLocks noChangeShapeType="1"/>
              </p:cNvSpPr>
              <p:nvPr/>
            </p:nvSpPr>
            <p:spPr bwMode="auto">
              <a:xfrm flipH="1">
                <a:off x="6288" y="2732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7" name="Line 608"/>
              <p:cNvSpPr>
                <a:spLocks noChangeShapeType="1"/>
              </p:cNvSpPr>
              <p:nvPr/>
            </p:nvSpPr>
            <p:spPr bwMode="auto">
              <a:xfrm flipH="1" flipV="1">
                <a:off x="6265" y="2750"/>
                <a:ext cx="5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8" name="Line 609"/>
              <p:cNvSpPr>
                <a:spLocks noChangeShapeType="1"/>
              </p:cNvSpPr>
              <p:nvPr/>
            </p:nvSpPr>
            <p:spPr bwMode="auto">
              <a:xfrm flipH="1" flipV="1">
                <a:off x="6238" y="2731"/>
                <a:ext cx="6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19" name="Line 610"/>
              <p:cNvSpPr>
                <a:spLocks noChangeShapeType="1"/>
              </p:cNvSpPr>
              <p:nvPr/>
            </p:nvSpPr>
            <p:spPr bwMode="auto">
              <a:xfrm flipH="1" flipV="1">
                <a:off x="6210" y="2714"/>
                <a:ext cx="6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0" name="Line 611"/>
              <p:cNvSpPr>
                <a:spLocks noChangeShapeType="1"/>
              </p:cNvSpPr>
              <p:nvPr/>
            </p:nvSpPr>
            <p:spPr bwMode="auto">
              <a:xfrm flipH="1" flipV="1">
                <a:off x="6182" y="2698"/>
                <a:ext cx="5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1" name="Line 612"/>
              <p:cNvSpPr>
                <a:spLocks noChangeShapeType="1"/>
              </p:cNvSpPr>
              <p:nvPr/>
            </p:nvSpPr>
            <p:spPr bwMode="auto">
              <a:xfrm flipH="1" flipV="1">
                <a:off x="6153" y="2683"/>
                <a:ext cx="6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2" name="Line 613"/>
              <p:cNvSpPr>
                <a:spLocks noChangeShapeType="1"/>
              </p:cNvSpPr>
              <p:nvPr/>
            </p:nvSpPr>
            <p:spPr bwMode="auto">
              <a:xfrm flipH="1" flipV="1">
                <a:off x="6122" y="2672"/>
                <a:ext cx="6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3" name="Line 614"/>
              <p:cNvSpPr>
                <a:spLocks noChangeShapeType="1"/>
              </p:cNvSpPr>
              <p:nvPr/>
            </p:nvSpPr>
            <p:spPr bwMode="auto">
              <a:xfrm flipH="1" flipV="1">
                <a:off x="6092" y="2660"/>
                <a:ext cx="5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4" name="Freeform 615"/>
              <p:cNvSpPr>
                <a:spLocks/>
              </p:cNvSpPr>
              <p:nvPr/>
            </p:nvSpPr>
            <p:spPr bwMode="auto">
              <a:xfrm>
                <a:off x="6060" y="2651"/>
                <a:ext cx="6" cy="1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1" y="1"/>
                  </a:cxn>
                  <a:cxn ang="0">
                    <a:pos x="0" y="0"/>
                  </a:cxn>
                </a:cxnLst>
                <a:rect l="0" t="0" r="r" b="b"/>
                <a:pathLst>
                  <a:path w="6" h="1">
                    <a:moveTo>
                      <a:pt x="6" y="1"/>
                    </a:moveTo>
                    <a:lnTo>
                      <a:pt x="1" y="1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5" name="Line 616"/>
              <p:cNvSpPr>
                <a:spLocks noChangeShapeType="1"/>
              </p:cNvSpPr>
              <p:nvPr/>
            </p:nvSpPr>
            <p:spPr bwMode="auto">
              <a:xfrm flipH="1" flipV="1">
                <a:off x="6029" y="2644"/>
                <a:ext cx="6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6" name="Line 617"/>
              <p:cNvSpPr>
                <a:spLocks noChangeShapeType="1"/>
              </p:cNvSpPr>
              <p:nvPr/>
            </p:nvSpPr>
            <p:spPr bwMode="auto">
              <a:xfrm flipH="1">
                <a:off x="5996" y="26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7" name="Freeform 618"/>
              <p:cNvSpPr>
                <a:spLocks/>
              </p:cNvSpPr>
              <p:nvPr/>
            </p:nvSpPr>
            <p:spPr bwMode="auto">
              <a:xfrm>
                <a:off x="5963" y="2636"/>
                <a:ext cx="7" cy="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4" y="0"/>
                  </a:cxn>
                  <a:cxn ang="0">
                    <a:pos x="0" y="0"/>
                  </a:cxn>
                </a:cxnLst>
                <a:rect l="0" t="0" r="r" b="b"/>
                <a:pathLst>
                  <a:path w="7">
                    <a:moveTo>
                      <a:pt x="7" y="0"/>
                    </a:moveTo>
                    <a:lnTo>
                      <a:pt x="4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8" name="Line 619"/>
              <p:cNvSpPr>
                <a:spLocks noChangeShapeType="1"/>
              </p:cNvSpPr>
              <p:nvPr/>
            </p:nvSpPr>
            <p:spPr bwMode="auto">
              <a:xfrm flipH="1" flipV="1">
                <a:off x="5931" y="2633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29" name="Line 620"/>
              <p:cNvSpPr>
                <a:spLocks noChangeShapeType="1"/>
              </p:cNvSpPr>
              <p:nvPr/>
            </p:nvSpPr>
            <p:spPr bwMode="auto">
              <a:xfrm flipH="1">
                <a:off x="5898" y="2633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0" name="Freeform 621"/>
              <p:cNvSpPr>
                <a:spLocks/>
              </p:cNvSpPr>
              <p:nvPr/>
            </p:nvSpPr>
            <p:spPr bwMode="auto">
              <a:xfrm>
                <a:off x="5866" y="2634"/>
                <a:ext cx="6" cy="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3" y="2"/>
                  </a:cxn>
                  <a:cxn ang="0">
                    <a:pos x="0" y="2"/>
                  </a:cxn>
                </a:cxnLst>
                <a:rect l="0" t="0" r="r" b="b"/>
                <a:pathLst>
                  <a:path w="6" h="2">
                    <a:moveTo>
                      <a:pt x="6" y="0"/>
                    </a:moveTo>
                    <a:lnTo>
                      <a:pt x="3" y="2"/>
                    </a:lnTo>
                    <a:lnTo>
                      <a:pt x="0" y="2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1" name="Line 622"/>
              <p:cNvSpPr>
                <a:spLocks noChangeShapeType="1"/>
              </p:cNvSpPr>
              <p:nvPr/>
            </p:nvSpPr>
            <p:spPr bwMode="auto">
              <a:xfrm flipH="1">
                <a:off x="5833" y="26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2" name="Line 623"/>
              <p:cNvSpPr>
                <a:spLocks noChangeShapeType="1"/>
              </p:cNvSpPr>
              <p:nvPr/>
            </p:nvSpPr>
            <p:spPr bwMode="auto">
              <a:xfrm flipH="1">
                <a:off x="5802" y="2644"/>
                <a:ext cx="7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3" name="Line 624"/>
              <p:cNvSpPr>
                <a:spLocks noChangeShapeType="1"/>
              </p:cNvSpPr>
              <p:nvPr/>
            </p:nvSpPr>
            <p:spPr bwMode="auto">
              <a:xfrm flipH="1">
                <a:off x="5769" y="2651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4" name="Line 625"/>
              <p:cNvSpPr>
                <a:spLocks noChangeShapeType="1"/>
              </p:cNvSpPr>
              <p:nvPr/>
            </p:nvSpPr>
            <p:spPr bwMode="auto">
              <a:xfrm flipH="1">
                <a:off x="5738" y="2659"/>
                <a:ext cx="7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5" name="Line 626"/>
              <p:cNvSpPr>
                <a:spLocks noChangeShapeType="1"/>
              </p:cNvSpPr>
              <p:nvPr/>
            </p:nvSpPr>
            <p:spPr bwMode="auto">
              <a:xfrm flipH="1">
                <a:off x="5707" y="2670"/>
                <a:ext cx="7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6" name="Line 627"/>
              <p:cNvSpPr>
                <a:spLocks noChangeShapeType="1"/>
              </p:cNvSpPr>
              <p:nvPr/>
            </p:nvSpPr>
            <p:spPr bwMode="auto">
              <a:xfrm flipH="1">
                <a:off x="5678" y="2682"/>
                <a:ext cx="5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7" name="Freeform 628"/>
              <p:cNvSpPr>
                <a:spLocks/>
              </p:cNvSpPr>
              <p:nvPr/>
            </p:nvSpPr>
            <p:spPr bwMode="auto">
              <a:xfrm>
                <a:off x="5649" y="2696"/>
                <a:ext cx="5" cy="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0" y="4"/>
                  </a:cxn>
                  <a:cxn ang="0">
                    <a:pos x="0" y="4"/>
                  </a:cxn>
                </a:cxnLst>
                <a:rect l="0" t="0" r="r" b="b"/>
                <a:pathLst>
                  <a:path w="5" h="4">
                    <a:moveTo>
                      <a:pt x="5" y="0"/>
                    </a:moveTo>
                    <a:lnTo>
                      <a:pt x="0" y="4"/>
                    </a:lnTo>
                    <a:lnTo>
                      <a:pt x="0" y="4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8" name="Line 629"/>
              <p:cNvSpPr>
                <a:spLocks noChangeShapeType="1"/>
              </p:cNvSpPr>
              <p:nvPr/>
            </p:nvSpPr>
            <p:spPr bwMode="auto">
              <a:xfrm flipH="1">
                <a:off x="5619" y="2713"/>
                <a:ext cx="7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39" name="Line 630"/>
              <p:cNvSpPr>
                <a:spLocks noChangeShapeType="1"/>
              </p:cNvSpPr>
              <p:nvPr/>
            </p:nvSpPr>
            <p:spPr bwMode="auto">
              <a:xfrm flipH="1">
                <a:off x="5593" y="2729"/>
                <a:ext cx="5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0" name="Line 631"/>
              <p:cNvSpPr>
                <a:spLocks noChangeShapeType="1"/>
              </p:cNvSpPr>
              <p:nvPr/>
            </p:nvSpPr>
            <p:spPr bwMode="auto">
              <a:xfrm flipH="1">
                <a:off x="5565" y="2749"/>
                <a:ext cx="5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1" name="Line 632"/>
              <p:cNvSpPr>
                <a:spLocks noChangeShapeType="1"/>
              </p:cNvSpPr>
              <p:nvPr/>
            </p:nvSpPr>
            <p:spPr bwMode="auto">
              <a:xfrm flipH="1">
                <a:off x="5541" y="2768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2" name="Line 633"/>
              <p:cNvSpPr>
                <a:spLocks noChangeShapeType="1"/>
              </p:cNvSpPr>
              <p:nvPr/>
            </p:nvSpPr>
            <p:spPr bwMode="auto">
              <a:xfrm flipH="1">
                <a:off x="5517" y="2789"/>
                <a:ext cx="4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3" name="Line 634"/>
              <p:cNvSpPr>
                <a:spLocks noChangeShapeType="1"/>
              </p:cNvSpPr>
              <p:nvPr/>
            </p:nvSpPr>
            <p:spPr bwMode="auto">
              <a:xfrm flipH="1">
                <a:off x="5494" y="2812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4" name="Freeform 635"/>
              <p:cNvSpPr>
                <a:spLocks/>
              </p:cNvSpPr>
              <p:nvPr/>
            </p:nvSpPr>
            <p:spPr bwMode="auto">
              <a:xfrm>
                <a:off x="5473" y="2837"/>
                <a:ext cx="3" cy="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1"/>
                  </a:cxn>
                  <a:cxn ang="0">
                    <a:pos x="0" y="5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1" y="1"/>
                    </a:lnTo>
                    <a:lnTo>
                      <a:pt x="0" y="5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5" name="Line 636"/>
              <p:cNvSpPr>
                <a:spLocks noChangeShapeType="1"/>
              </p:cNvSpPr>
              <p:nvPr/>
            </p:nvSpPr>
            <p:spPr bwMode="auto">
              <a:xfrm flipH="1">
                <a:off x="5451" y="2863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6" name="Line 637"/>
              <p:cNvSpPr>
                <a:spLocks noChangeShapeType="1"/>
              </p:cNvSpPr>
              <p:nvPr/>
            </p:nvSpPr>
            <p:spPr bwMode="auto">
              <a:xfrm flipH="1">
                <a:off x="5433" y="2889"/>
                <a:ext cx="4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7" name="Line 638"/>
              <p:cNvSpPr>
                <a:spLocks noChangeShapeType="1"/>
              </p:cNvSpPr>
              <p:nvPr/>
            </p:nvSpPr>
            <p:spPr bwMode="auto">
              <a:xfrm flipH="1">
                <a:off x="5417" y="2917"/>
                <a:ext cx="2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8" name="Line 639"/>
              <p:cNvSpPr>
                <a:spLocks noChangeShapeType="1"/>
              </p:cNvSpPr>
              <p:nvPr/>
            </p:nvSpPr>
            <p:spPr bwMode="auto">
              <a:xfrm flipH="1">
                <a:off x="5401" y="2944"/>
                <a:ext cx="3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49" name="Line 640"/>
              <p:cNvSpPr>
                <a:spLocks noChangeShapeType="1"/>
              </p:cNvSpPr>
              <p:nvPr/>
            </p:nvSpPr>
            <p:spPr bwMode="auto">
              <a:xfrm flipH="1">
                <a:off x="5386" y="2975"/>
                <a:ext cx="3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0" name="Line 641"/>
              <p:cNvSpPr>
                <a:spLocks noChangeShapeType="1"/>
              </p:cNvSpPr>
              <p:nvPr/>
            </p:nvSpPr>
            <p:spPr bwMode="auto">
              <a:xfrm flipH="1">
                <a:off x="5375" y="3005"/>
                <a:ext cx="1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1" name="Freeform 642"/>
              <p:cNvSpPr>
                <a:spLocks/>
              </p:cNvSpPr>
              <p:nvPr/>
            </p:nvSpPr>
            <p:spPr bwMode="auto">
              <a:xfrm>
                <a:off x="5360" y="3036"/>
                <a:ext cx="6" cy="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1"/>
                  </a:cxn>
                </a:cxnLst>
                <a:rect l="0" t="0" r="r" b="b"/>
                <a:pathLst>
                  <a:path w="6" h="1">
                    <a:moveTo>
                      <a:pt x="6" y="0"/>
                    </a:moveTo>
                    <a:lnTo>
                      <a:pt x="6" y="0"/>
                    </a:lnTo>
                    <a:lnTo>
                      <a:pt x="0" y="1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2" name="Freeform 643"/>
              <p:cNvSpPr>
                <a:spLocks/>
              </p:cNvSpPr>
              <p:nvPr/>
            </p:nvSpPr>
            <p:spPr bwMode="auto">
              <a:xfrm>
                <a:off x="5327" y="3044"/>
                <a:ext cx="7" cy="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0"/>
                  </a:cxn>
                  <a:cxn ang="0">
                    <a:pos x="0" y="2"/>
                  </a:cxn>
                </a:cxnLst>
                <a:rect l="0" t="0" r="r" b="b"/>
                <a:pathLst>
                  <a:path w="7" h="2">
                    <a:moveTo>
                      <a:pt x="7" y="0"/>
                    </a:moveTo>
                    <a:lnTo>
                      <a:pt x="2" y="0"/>
                    </a:lnTo>
                    <a:lnTo>
                      <a:pt x="0" y="2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3" name="Line 644"/>
              <p:cNvSpPr>
                <a:spLocks noChangeShapeType="1"/>
              </p:cNvSpPr>
              <p:nvPr/>
            </p:nvSpPr>
            <p:spPr bwMode="auto">
              <a:xfrm flipH="1">
                <a:off x="5296" y="3054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4" name="Line 645"/>
              <p:cNvSpPr>
                <a:spLocks noChangeShapeType="1"/>
              </p:cNvSpPr>
              <p:nvPr/>
            </p:nvSpPr>
            <p:spPr bwMode="auto">
              <a:xfrm flipH="1">
                <a:off x="5267" y="3067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5" name="Line 646"/>
              <p:cNvSpPr>
                <a:spLocks noChangeShapeType="1"/>
              </p:cNvSpPr>
              <p:nvPr/>
            </p:nvSpPr>
            <p:spPr bwMode="auto">
              <a:xfrm flipH="1">
                <a:off x="5239" y="3082"/>
                <a:ext cx="5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6" name="Line 647"/>
              <p:cNvSpPr>
                <a:spLocks noChangeShapeType="1"/>
              </p:cNvSpPr>
              <p:nvPr/>
            </p:nvSpPr>
            <p:spPr bwMode="auto">
              <a:xfrm flipH="1">
                <a:off x="5212" y="3098"/>
                <a:ext cx="4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7" name="Line 648"/>
              <p:cNvSpPr>
                <a:spLocks noChangeShapeType="1"/>
              </p:cNvSpPr>
              <p:nvPr/>
            </p:nvSpPr>
            <p:spPr bwMode="auto">
              <a:xfrm flipH="1">
                <a:off x="5185" y="3117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8" name="Line 649"/>
              <p:cNvSpPr>
                <a:spLocks noChangeShapeType="1"/>
              </p:cNvSpPr>
              <p:nvPr/>
            </p:nvSpPr>
            <p:spPr bwMode="auto">
              <a:xfrm flipH="1">
                <a:off x="5161" y="3139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59" name="Line 650"/>
              <p:cNvSpPr>
                <a:spLocks noChangeShapeType="1"/>
              </p:cNvSpPr>
              <p:nvPr/>
            </p:nvSpPr>
            <p:spPr bwMode="auto">
              <a:xfrm flipH="1">
                <a:off x="5138" y="3163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0" name="Freeform 651"/>
              <p:cNvSpPr>
                <a:spLocks/>
              </p:cNvSpPr>
              <p:nvPr/>
            </p:nvSpPr>
            <p:spPr bwMode="auto">
              <a:xfrm>
                <a:off x="5119" y="3188"/>
                <a:ext cx="3" cy="4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3"/>
                  </a:cxn>
                  <a:cxn ang="0">
                    <a:pos x="0" y="4"/>
                  </a:cxn>
                </a:cxnLst>
                <a:rect l="0" t="0" r="r" b="b"/>
                <a:pathLst>
                  <a:path w="3" h="4">
                    <a:moveTo>
                      <a:pt x="3" y="0"/>
                    </a:moveTo>
                    <a:lnTo>
                      <a:pt x="1" y="3"/>
                    </a:lnTo>
                    <a:lnTo>
                      <a:pt x="0" y="4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1" name="Line 652"/>
              <p:cNvSpPr>
                <a:spLocks noChangeShapeType="1"/>
              </p:cNvSpPr>
              <p:nvPr/>
            </p:nvSpPr>
            <p:spPr bwMode="auto">
              <a:xfrm flipH="1">
                <a:off x="5101" y="3215"/>
                <a:ext cx="3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2" name="Line 653"/>
              <p:cNvSpPr>
                <a:spLocks noChangeShapeType="1"/>
              </p:cNvSpPr>
              <p:nvPr/>
            </p:nvSpPr>
            <p:spPr bwMode="auto">
              <a:xfrm flipH="1">
                <a:off x="5084" y="3243"/>
                <a:ext cx="4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3" name="Line 654"/>
              <p:cNvSpPr>
                <a:spLocks noChangeShapeType="1"/>
              </p:cNvSpPr>
              <p:nvPr/>
            </p:nvSpPr>
            <p:spPr bwMode="auto">
              <a:xfrm flipH="1">
                <a:off x="5071" y="3272"/>
                <a:ext cx="2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4" name="Line 655"/>
              <p:cNvSpPr>
                <a:spLocks noChangeShapeType="1"/>
              </p:cNvSpPr>
              <p:nvPr/>
            </p:nvSpPr>
            <p:spPr bwMode="auto">
              <a:xfrm flipH="1">
                <a:off x="5060" y="3303"/>
                <a:ext cx="1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5" name="Line 656"/>
              <p:cNvSpPr>
                <a:spLocks noChangeShapeType="1"/>
              </p:cNvSpPr>
              <p:nvPr/>
            </p:nvSpPr>
            <p:spPr bwMode="auto">
              <a:xfrm flipH="1">
                <a:off x="5050" y="3334"/>
                <a:ext cx="2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6" name="Line 657"/>
              <p:cNvSpPr>
                <a:spLocks noChangeShapeType="1"/>
              </p:cNvSpPr>
              <p:nvPr/>
            </p:nvSpPr>
            <p:spPr bwMode="auto">
              <a:xfrm>
                <a:off x="5045" y="3365"/>
                <a:ext cx="1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7" name="Line 658"/>
              <p:cNvSpPr>
                <a:spLocks noChangeShapeType="1"/>
              </p:cNvSpPr>
              <p:nvPr/>
            </p:nvSpPr>
            <p:spPr bwMode="auto">
              <a:xfrm flipH="1">
                <a:off x="5040" y="3398"/>
                <a:ext cx="2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8" name="Freeform 659"/>
              <p:cNvSpPr>
                <a:spLocks/>
              </p:cNvSpPr>
              <p:nvPr/>
            </p:nvSpPr>
            <p:spPr bwMode="auto">
              <a:xfrm>
                <a:off x="5040" y="3431"/>
                <a:ext cx="1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6"/>
                  </a:cxn>
                </a:cxnLst>
                <a:rect l="0" t="0" r="r" b="b"/>
                <a:pathLst>
                  <a:path h="6">
                    <a:moveTo>
                      <a:pt x="0" y="0"/>
                    </a:moveTo>
                    <a:lnTo>
                      <a:pt x="0" y="3"/>
                    </a:lnTo>
                    <a:lnTo>
                      <a:pt x="0" y="6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69" name="Line 660"/>
              <p:cNvSpPr>
                <a:spLocks noChangeShapeType="1"/>
              </p:cNvSpPr>
              <p:nvPr/>
            </p:nvSpPr>
            <p:spPr bwMode="auto">
              <a:xfrm>
                <a:off x="5040" y="3463"/>
                <a:ext cx="2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0" name="Line 661"/>
              <p:cNvSpPr>
                <a:spLocks noChangeShapeType="1"/>
              </p:cNvSpPr>
              <p:nvPr/>
            </p:nvSpPr>
            <p:spPr bwMode="auto">
              <a:xfrm>
                <a:off x="5045" y="3496"/>
                <a:ext cx="1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1" name="Line 662"/>
              <p:cNvSpPr>
                <a:spLocks noChangeShapeType="1"/>
              </p:cNvSpPr>
              <p:nvPr/>
            </p:nvSpPr>
            <p:spPr bwMode="auto">
              <a:xfrm>
                <a:off x="5052" y="3527"/>
                <a:ext cx="1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2" name="Line 663"/>
              <p:cNvSpPr>
                <a:spLocks noChangeShapeType="1"/>
              </p:cNvSpPr>
              <p:nvPr/>
            </p:nvSpPr>
            <p:spPr bwMode="auto">
              <a:xfrm>
                <a:off x="5060" y="3560"/>
                <a:ext cx="1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3" name="Line 664"/>
              <p:cNvSpPr>
                <a:spLocks noChangeShapeType="1"/>
              </p:cNvSpPr>
              <p:nvPr/>
            </p:nvSpPr>
            <p:spPr bwMode="auto">
              <a:xfrm>
                <a:off x="5071" y="3589"/>
                <a:ext cx="4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4" name="Line 665"/>
              <p:cNvSpPr>
                <a:spLocks noChangeShapeType="1"/>
              </p:cNvSpPr>
              <p:nvPr/>
            </p:nvSpPr>
            <p:spPr bwMode="auto">
              <a:xfrm>
                <a:off x="5084" y="3620"/>
                <a:ext cx="4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5" name="Line 666"/>
              <p:cNvSpPr>
                <a:spLocks noChangeShapeType="1"/>
              </p:cNvSpPr>
              <p:nvPr/>
            </p:nvSpPr>
            <p:spPr bwMode="auto">
              <a:xfrm>
                <a:off x="5101" y="3648"/>
                <a:ext cx="3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6" name="Freeform 667"/>
              <p:cNvSpPr>
                <a:spLocks/>
              </p:cNvSpPr>
              <p:nvPr/>
            </p:nvSpPr>
            <p:spPr bwMode="auto">
              <a:xfrm>
                <a:off x="5119" y="3676"/>
                <a:ext cx="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0"/>
                  </a:cxn>
                  <a:cxn ang="0">
                    <a:pos x="4" y="4"/>
                  </a:cxn>
                </a:cxnLst>
                <a:rect l="0" t="0" r="r" b="b"/>
                <a:pathLst>
                  <a:path w="4" h="4">
                    <a:moveTo>
                      <a:pt x="0" y="0"/>
                    </a:moveTo>
                    <a:lnTo>
                      <a:pt x="1" y="0"/>
                    </a:lnTo>
                    <a:lnTo>
                      <a:pt x="4" y="4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7" name="Freeform 668"/>
              <p:cNvSpPr>
                <a:spLocks/>
              </p:cNvSpPr>
              <p:nvPr/>
            </p:nvSpPr>
            <p:spPr bwMode="auto">
              <a:xfrm>
                <a:off x="5140" y="3700"/>
                <a:ext cx="5" cy="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3"/>
                  </a:cxn>
                  <a:cxn ang="0">
                    <a:pos x="5" y="5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3" y="3"/>
                    </a:lnTo>
                    <a:lnTo>
                      <a:pt x="5" y="5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8" name="Line 669"/>
              <p:cNvSpPr>
                <a:spLocks noChangeShapeType="1"/>
              </p:cNvSpPr>
              <p:nvPr/>
            </p:nvSpPr>
            <p:spPr bwMode="auto">
              <a:xfrm>
                <a:off x="5163" y="3723"/>
                <a:ext cx="4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79" name="Line 670"/>
              <p:cNvSpPr>
                <a:spLocks noChangeShapeType="1"/>
              </p:cNvSpPr>
              <p:nvPr/>
            </p:nvSpPr>
            <p:spPr bwMode="auto">
              <a:xfrm>
                <a:off x="5187" y="3746"/>
                <a:ext cx="5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0" name="Line 671"/>
              <p:cNvSpPr>
                <a:spLocks noChangeShapeType="1"/>
              </p:cNvSpPr>
              <p:nvPr/>
            </p:nvSpPr>
            <p:spPr bwMode="auto">
              <a:xfrm>
                <a:off x="5213" y="3765"/>
                <a:ext cx="5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1" name="Line 672"/>
              <p:cNvSpPr>
                <a:spLocks noChangeShapeType="1"/>
              </p:cNvSpPr>
              <p:nvPr/>
            </p:nvSpPr>
            <p:spPr bwMode="auto">
              <a:xfrm>
                <a:off x="5241" y="3783"/>
                <a:ext cx="5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2" name="Line 673"/>
              <p:cNvSpPr>
                <a:spLocks noChangeShapeType="1"/>
              </p:cNvSpPr>
              <p:nvPr/>
            </p:nvSpPr>
            <p:spPr bwMode="auto">
              <a:xfrm>
                <a:off x="5269" y="3798"/>
                <a:ext cx="6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3" name="Line 674"/>
              <p:cNvSpPr>
                <a:spLocks noChangeShapeType="1"/>
              </p:cNvSpPr>
              <p:nvPr/>
            </p:nvSpPr>
            <p:spPr bwMode="auto">
              <a:xfrm>
                <a:off x="5298" y="3811"/>
                <a:ext cx="7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4" name="Line 675"/>
              <p:cNvSpPr>
                <a:spLocks noChangeShapeType="1"/>
              </p:cNvSpPr>
              <p:nvPr/>
            </p:nvSpPr>
            <p:spPr bwMode="auto">
              <a:xfrm>
                <a:off x="5329" y="3822"/>
                <a:ext cx="6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5" name="Line 676"/>
              <p:cNvSpPr>
                <a:spLocks noChangeShapeType="1"/>
              </p:cNvSpPr>
              <p:nvPr/>
            </p:nvSpPr>
            <p:spPr bwMode="auto">
              <a:xfrm>
                <a:off x="5362" y="3831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6" name="Line 677"/>
              <p:cNvSpPr>
                <a:spLocks noChangeShapeType="1"/>
              </p:cNvSpPr>
              <p:nvPr/>
            </p:nvSpPr>
            <p:spPr bwMode="auto">
              <a:xfrm>
                <a:off x="5393" y="3835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7" name="Freeform 678"/>
              <p:cNvSpPr>
                <a:spLocks/>
              </p:cNvSpPr>
              <p:nvPr/>
            </p:nvSpPr>
            <p:spPr bwMode="auto">
              <a:xfrm>
                <a:off x="5425" y="3839"/>
                <a:ext cx="7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7" y="0"/>
                  </a:cxn>
                </a:cxnLst>
                <a:rect l="0" t="0" r="r" b="b"/>
                <a:pathLst>
                  <a:path w="7">
                    <a:moveTo>
                      <a:pt x="0" y="0"/>
                    </a:moveTo>
                    <a:lnTo>
                      <a:pt x="5" y="0"/>
                    </a:lnTo>
                    <a:lnTo>
                      <a:pt x="7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8" name="Line 679"/>
              <p:cNvSpPr>
                <a:spLocks noChangeShapeType="1"/>
              </p:cNvSpPr>
              <p:nvPr/>
            </p:nvSpPr>
            <p:spPr bwMode="auto">
              <a:xfrm>
                <a:off x="5458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89" name="Line 680"/>
              <p:cNvSpPr>
                <a:spLocks noChangeShapeType="1"/>
              </p:cNvSpPr>
              <p:nvPr/>
            </p:nvSpPr>
            <p:spPr bwMode="auto">
              <a:xfrm>
                <a:off x="5490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0" name="Line 681"/>
              <p:cNvSpPr>
                <a:spLocks noChangeShapeType="1"/>
              </p:cNvSpPr>
              <p:nvPr/>
            </p:nvSpPr>
            <p:spPr bwMode="auto">
              <a:xfrm>
                <a:off x="5523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1" name="Line 682"/>
              <p:cNvSpPr>
                <a:spLocks noChangeShapeType="1"/>
              </p:cNvSpPr>
              <p:nvPr/>
            </p:nvSpPr>
            <p:spPr bwMode="auto">
              <a:xfrm>
                <a:off x="5556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2" name="Line 683"/>
              <p:cNvSpPr>
                <a:spLocks noChangeShapeType="1"/>
              </p:cNvSpPr>
              <p:nvPr/>
            </p:nvSpPr>
            <p:spPr bwMode="auto">
              <a:xfrm>
                <a:off x="5588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3" name="Line 684"/>
              <p:cNvSpPr>
                <a:spLocks noChangeShapeType="1"/>
              </p:cNvSpPr>
              <p:nvPr/>
            </p:nvSpPr>
            <p:spPr bwMode="auto">
              <a:xfrm>
                <a:off x="5621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4" name="Line 685"/>
              <p:cNvSpPr>
                <a:spLocks noChangeShapeType="1"/>
              </p:cNvSpPr>
              <p:nvPr/>
            </p:nvSpPr>
            <p:spPr bwMode="auto">
              <a:xfrm>
                <a:off x="5654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5" name="Line 686"/>
              <p:cNvSpPr>
                <a:spLocks noChangeShapeType="1"/>
              </p:cNvSpPr>
              <p:nvPr/>
            </p:nvSpPr>
            <p:spPr bwMode="auto">
              <a:xfrm>
                <a:off x="5686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6" name="Line 687"/>
              <p:cNvSpPr>
                <a:spLocks noChangeShapeType="1"/>
              </p:cNvSpPr>
              <p:nvPr/>
            </p:nvSpPr>
            <p:spPr bwMode="auto">
              <a:xfrm>
                <a:off x="5719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7" name="Line 688"/>
              <p:cNvSpPr>
                <a:spLocks noChangeShapeType="1"/>
              </p:cNvSpPr>
              <p:nvPr/>
            </p:nvSpPr>
            <p:spPr bwMode="auto">
              <a:xfrm>
                <a:off x="5751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8" name="Line 689"/>
              <p:cNvSpPr>
                <a:spLocks noChangeShapeType="1"/>
              </p:cNvSpPr>
              <p:nvPr/>
            </p:nvSpPr>
            <p:spPr bwMode="auto">
              <a:xfrm>
                <a:off x="5784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199" name="Line 690"/>
              <p:cNvSpPr>
                <a:spLocks noChangeShapeType="1"/>
              </p:cNvSpPr>
              <p:nvPr/>
            </p:nvSpPr>
            <p:spPr bwMode="auto">
              <a:xfrm>
                <a:off x="5817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0" name="Line 691"/>
              <p:cNvSpPr>
                <a:spLocks noChangeShapeType="1"/>
              </p:cNvSpPr>
              <p:nvPr/>
            </p:nvSpPr>
            <p:spPr bwMode="auto">
              <a:xfrm>
                <a:off x="5849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1" name="Line 692"/>
              <p:cNvSpPr>
                <a:spLocks noChangeShapeType="1"/>
              </p:cNvSpPr>
              <p:nvPr/>
            </p:nvSpPr>
            <p:spPr bwMode="auto">
              <a:xfrm>
                <a:off x="5882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2" name="Line 693"/>
              <p:cNvSpPr>
                <a:spLocks noChangeShapeType="1"/>
              </p:cNvSpPr>
              <p:nvPr/>
            </p:nvSpPr>
            <p:spPr bwMode="auto">
              <a:xfrm>
                <a:off x="5915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3" name="Line 694"/>
              <p:cNvSpPr>
                <a:spLocks noChangeShapeType="1"/>
              </p:cNvSpPr>
              <p:nvPr/>
            </p:nvSpPr>
            <p:spPr bwMode="auto">
              <a:xfrm>
                <a:off x="5947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4" name="Line 695"/>
              <p:cNvSpPr>
                <a:spLocks noChangeShapeType="1"/>
              </p:cNvSpPr>
              <p:nvPr/>
            </p:nvSpPr>
            <p:spPr bwMode="auto">
              <a:xfrm>
                <a:off x="5980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5" name="Line 696"/>
              <p:cNvSpPr>
                <a:spLocks noChangeShapeType="1"/>
              </p:cNvSpPr>
              <p:nvPr/>
            </p:nvSpPr>
            <p:spPr bwMode="auto">
              <a:xfrm>
                <a:off x="6012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6" name="Line 697"/>
              <p:cNvSpPr>
                <a:spLocks noChangeShapeType="1"/>
              </p:cNvSpPr>
              <p:nvPr/>
            </p:nvSpPr>
            <p:spPr bwMode="auto">
              <a:xfrm>
                <a:off x="6045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7" name="Line 698"/>
              <p:cNvSpPr>
                <a:spLocks noChangeShapeType="1"/>
              </p:cNvSpPr>
              <p:nvPr/>
            </p:nvSpPr>
            <p:spPr bwMode="auto">
              <a:xfrm>
                <a:off x="6078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8" name="Line 699"/>
              <p:cNvSpPr>
                <a:spLocks noChangeShapeType="1"/>
              </p:cNvSpPr>
              <p:nvPr/>
            </p:nvSpPr>
            <p:spPr bwMode="auto">
              <a:xfrm>
                <a:off x="6110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09" name="Line 700"/>
              <p:cNvSpPr>
                <a:spLocks noChangeShapeType="1"/>
              </p:cNvSpPr>
              <p:nvPr/>
            </p:nvSpPr>
            <p:spPr bwMode="auto">
              <a:xfrm>
                <a:off x="6143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0" name="Line 701"/>
              <p:cNvSpPr>
                <a:spLocks noChangeShapeType="1"/>
              </p:cNvSpPr>
              <p:nvPr/>
            </p:nvSpPr>
            <p:spPr bwMode="auto">
              <a:xfrm>
                <a:off x="6176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1" name="Line 702"/>
              <p:cNvSpPr>
                <a:spLocks noChangeShapeType="1"/>
              </p:cNvSpPr>
              <p:nvPr/>
            </p:nvSpPr>
            <p:spPr bwMode="auto">
              <a:xfrm>
                <a:off x="6208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2" name="Line 703"/>
              <p:cNvSpPr>
                <a:spLocks noChangeShapeType="1"/>
              </p:cNvSpPr>
              <p:nvPr/>
            </p:nvSpPr>
            <p:spPr bwMode="auto">
              <a:xfrm>
                <a:off x="6241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3" name="Line 704"/>
              <p:cNvSpPr>
                <a:spLocks noChangeShapeType="1"/>
              </p:cNvSpPr>
              <p:nvPr/>
            </p:nvSpPr>
            <p:spPr bwMode="auto">
              <a:xfrm>
                <a:off x="6273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4" name="Line 705"/>
              <p:cNvSpPr>
                <a:spLocks noChangeShapeType="1"/>
              </p:cNvSpPr>
              <p:nvPr/>
            </p:nvSpPr>
            <p:spPr bwMode="auto">
              <a:xfrm>
                <a:off x="6306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5" name="Line 706"/>
              <p:cNvSpPr>
                <a:spLocks noChangeShapeType="1"/>
              </p:cNvSpPr>
              <p:nvPr/>
            </p:nvSpPr>
            <p:spPr bwMode="auto">
              <a:xfrm>
                <a:off x="6339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6" name="Line 707"/>
              <p:cNvSpPr>
                <a:spLocks noChangeShapeType="1"/>
              </p:cNvSpPr>
              <p:nvPr/>
            </p:nvSpPr>
            <p:spPr bwMode="auto">
              <a:xfrm>
                <a:off x="6371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7" name="Line 708"/>
              <p:cNvSpPr>
                <a:spLocks noChangeShapeType="1"/>
              </p:cNvSpPr>
              <p:nvPr/>
            </p:nvSpPr>
            <p:spPr bwMode="auto">
              <a:xfrm>
                <a:off x="6404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8" name="Line 709"/>
              <p:cNvSpPr>
                <a:spLocks noChangeShapeType="1"/>
              </p:cNvSpPr>
              <p:nvPr/>
            </p:nvSpPr>
            <p:spPr bwMode="auto">
              <a:xfrm>
                <a:off x="6437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19" name="Line 710"/>
              <p:cNvSpPr>
                <a:spLocks noChangeShapeType="1"/>
              </p:cNvSpPr>
              <p:nvPr/>
            </p:nvSpPr>
            <p:spPr bwMode="auto">
              <a:xfrm>
                <a:off x="6469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0" name="Line 711"/>
              <p:cNvSpPr>
                <a:spLocks noChangeShapeType="1"/>
              </p:cNvSpPr>
              <p:nvPr/>
            </p:nvSpPr>
            <p:spPr bwMode="auto">
              <a:xfrm>
                <a:off x="6502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1" name="Line 712"/>
              <p:cNvSpPr>
                <a:spLocks noChangeShapeType="1"/>
              </p:cNvSpPr>
              <p:nvPr/>
            </p:nvSpPr>
            <p:spPr bwMode="auto">
              <a:xfrm>
                <a:off x="6534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2" name="Line 713"/>
              <p:cNvSpPr>
                <a:spLocks noChangeShapeType="1"/>
              </p:cNvSpPr>
              <p:nvPr/>
            </p:nvSpPr>
            <p:spPr bwMode="auto">
              <a:xfrm>
                <a:off x="6567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3" name="Line 714"/>
              <p:cNvSpPr>
                <a:spLocks noChangeShapeType="1"/>
              </p:cNvSpPr>
              <p:nvPr/>
            </p:nvSpPr>
            <p:spPr bwMode="auto">
              <a:xfrm>
                <a:off x="6600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4" name="Line 715"/>
              <p:cNvSpPr>
                <a:spLocks noChangeShapeType="1"/>
              </p:cNvSpPr>
              <p:nvPr/>
            </p:nvSpPr>
            <p:spPr bwMode="auto">
              <a:xfrm>
                <a:off x="6632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5" name="Line 716"/>
              <p:cNvSpPr>
                <a:spLocks noChangeShapeType="1"/>
              </p:cNvSpPr>
              <p:nvPr/>
            </p:nvSpPr>
            <p:spPr bwMode="auto">
              <a:xfrm>
                <a:off x="6665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6" name="Line 717"/>
              <p:cNvSpPr>
                <a:spLocks noChangeShapeType="1"/>
              </p:cNvSpPr>
              <p:nvPr/>
            </p:nvSpPr>
            <p:spPr bwMode="auto">
              <a:xfrm>
                <a:off x="6697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7" name="Line 718"/>
              <p:cNvSpPr>
                <a:spLocks noChangeShapeType="1"/>
              </p:cNvSpPr>
              <p:nvPr/>
            </p:nvSpPr>
            <p:spPr bwMode="auto">
              <a:xfrm>
                <a:off x="6730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8" name="Line 719"/>
              <p:cNvSpPr>
                <a:spLocks noChangeShapeType="1"/>
              </p:cNvSpPr>
              <p:nvPr/>
            </p:nvSpPr>
            <p:spPr bwMode="auto">
              <a:xfrm>
                <a:off x="6763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29" name="Line 720"/>
              <p:cNvSpPr>
                <a:spLocks noChangeShapeType="1"/>
              </p:cNvSpPr>
              <p:nvPr/>
            </p:nvSpPr>
            <p:spPr bwMode="auto">
              <a:xfrm>
                <a:off x="6795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0" name="Line 721"/>
              <p:cNvSpPr>
                <a:spLocks noChangeShapeType="1"/>
              </p:cNvSpPr>
              <p:nvPr/>
            </p:nvSpPr>
            <p:spPr bwMode="auto">
              <a:xfrm>
                <a:off x="6828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1" name="Line 722"/>
              <p:cNvSpPr>
                <a:spLocks noChangeShapeType="1"/>
              </p:cNvSpPr>
              <p:nvPr/>
            </p:nvSpPr>
            <p:spPr bwMode="auto">
              <a:xfrm>
                <a:off x="6861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2" name="Line 723"/>
              <p:cNvSpPr>
                <a:spLocks noChangeShapeType="1"/>
              </p:cNvSpPr>
              <p:nvPr/>
            </p:nvSpPr>
            <p:spPr bwMode="auto">
              <a:xfrm>
                <a:off x="6893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3" name="Line 724"/>
              <p:cNvSpPr>
                <a:spLocks noChangeShapeType="1"/>
              </p:cNvSpPr>
              <p:nvPr/>
            </p:nvSpPr>
            <p:spPr bwMode="auto">
              <a:xfrm>
                <a:off x="6926" y="3839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4" name="Line 725"/>
              <p:cNvSpPr>
                <a:spLocks noChangeShapeType="1"/>
              </p:cNvSpPr>
              <p:nvPr/>
            </p:nvSpPr>
            <p:spPr bwMode="auto">
              <a:xfrm>
                <a:off x="6958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5" name="Line 726"/>
              <p:cNvSpPr>
                <a:spLocks noChangeShapeType="1"/>
              </p:cNvSpPr>
              <p:nvPr/>
            </p:nvSpPr>
            <p:spPr bwMode="auto">
              <a:xfrm>
                <a:off x="6991" y="3839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6" name="Freeform 727"/>
              <p:cNvSpPr>
                <a:spLocks/>
              </p:cNvSpPr>
              <p:nvPr/>
            </p:nvSpPr>
            <p:spPr bwMode="auto">
              <a:xfrm>
                <a:off x="7024" y="3837"/>
                <a:ext cx="6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6">
                    <a:moveTo>
                      <a:pt x="0" y="0"/>
                    </a:moveTo>
                    <a:lnTo>
                      <a:pt x="5" y="0"/>
                    </a:lnTo>
                    <a:lnTo>
                      <a:pt x="6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7" name="Line 728"/>
              <p:cNvSpPr>
                <a:spLocks noChangeShapeType="1"/>
              </p:cNvSpPr>
              <p:nvPr/>
            </p:nvSpPr>
            <p:spPr bwMode="auto">
              <a:xfrm>
                <a:off x="7056" y="3832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8" name="Line 729"/>
              <p:cNvSpPr>
                <a:spLocks noChangeShapeType="1"/>
              </p:cNvSpPr>
              <p:nvPr/>
            </p:nvSpPr>
            <p:spPr bwMode="auto">
              <a:xfrm flipV="1">
                <a:off x="7089" y="3824"/>
                <a:ext cx="5" cy="2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39" name="Line 730"/>
              <p:cNvSpPr>
                <a:spLocks noChangeShapeType="1"/>
              </p:cNvSpPr>
              <p:nvPr/>
            </p:nvSpPr>
            <p:spPr bwMode="auto">
              <a:xfrm flipV="1">
                <a:off x="7120" y="3813"/>
                <a:ext cx="5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0" name="Line 731"/>
              <p:cNvSpPr>
                <a:spLocks noChangeShapeType="1"/>
              </p:cNvSpPr>
              <p:nvPr/>
            </p:nvSpPr>
            <p:spPr bwMode="auto">
              <a:xfrm flipV="1">
                <a:off x="7149" y="3800"/>
                <a:ext cx="7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1" name="Line 732"/>
              <p:cNvSpPr>
                <a:spLocks noChangeShapeType="1"/>
              </p:cNvSpPr>
              <p:nvPr/>
            </p:nvSpPr>
            <p:spPr bwMode="auto">
              <a:xfrm flipV="1">
                <a:off x="7179" y="3783"/>
                <a:ext cx="5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2" name="Line 733"/>
              <p:cNvSpPr>
                <a:spLocks noChangeShapeType="1"/>
              </p:cNvSpPr>
              <p:nvPr/>
            </p:nvSpPr>
            <p:spPr bwMode="auto">
              <a:xfrm flipV="1">
                <a:off x="7205" y="3765"/>
                <a:ext cx="6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3" name="Line 734"/>
              <p:cNvSpPr>
                <a:spLocks noChangeShapeType="1"/>
              </p:cNvSpPr>
              <p:nvPr/>
            </p:nvSpPr>
            <p:spPr bwMode="auto">
              <a:xfrm flipV="1">
                <a:off x="7231" y="3744"/>
                <a:ext cx="5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4" name="Line 735"/>
              <p:cNvSpPr>
                <a:spLocks noChangeShapeType="1"/>
              </p:cNvSpPr>
              <p:nvPr/>
            </p:nvSpPr>
            <p:spPr bwMode="auto">
              <a:xfrm flipV="1">
                <a:off x="7255" y="3721"/>
                <a:ext cx="4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5" name="Line 736"/>
              <p:cNvSpPr>
                <a:spLocks noChangeShapeType="1"/>
              </p:cNvSpPr>
              <p:nvPr/>
            </p:nvSpPr>
            <p:spPr bwMode="auto">
              <a:xfrm flipV="1">
                <a:off x="7277" y="3697"/>
                <a:ext cx="3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6" name="Freeform 737"/>
              <p:cNvSpPr>
                <a:spLocks/>
              </p:cNvSpPr>
              <p:nvPr/>
            </p:nvSpPr>
            <p:spPr bwMode="auto">
              <a:xfrm>
                <a:off x="7296" y="3671"/>
                <a:ext cx="3" cy="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3" y="0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lnTo>
                      <a:pt x="0" y="5"/>
                    </a:lnTo>
                    <a:lnTo>
                      <a:pt x="3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7" name="Freeform 738"/>
              <p:cNvSpPr>
                <a:spLocks/>
              </p:cNvSpPr>
              <p:nvPr/>
            </p:nvSpPr>
            <p:spPr bwMode="auto">
              <a:xfrm>
                <a:off x="7312" y="3643"/>
                <a:ext cx="4" cy="5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2" y="3"/>
                  </a:cxn>
                  <a:cxn ang="0">
                    <a:pos x="4" y="0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2" y="3"/>
                    </a:lnTo>
                    <a:lnTo>
                      <a:pt x="4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8" name="Line 739"/>
              <p:cNvSpPr>
                <a:spLocks noChangeShapeType="1"/>
              </p:cNvSpPr>
              <p:nvPr/>
            </p:nvSpPr>
            <p:spPr bwMode="auto">
              <a:xfrm flipV="1">
                <a:off x="7327" y="3614"/>
                <a:ext cx="3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49" name="Line 740"/>
              <p:cNvSpPr>
                <a:spLocks noChangeShapeType="1"/>
              </p:cNvSpPr>
              <p:nvPr/>
            </p:nvSpPr>
            <p:spPr bwMode="auto">
              <a:xfrm flipV="1">
                <a:off x="7339" y="3583"/>
                <a:ext cx="3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0" name="Line 741"/>
              <p:cNvSpPr>
                <a:spLocks noChangeShapeType="1"/>
              </p:cNvSpPr>
              <p:nvPr/>
            </p:nvSpPr>
            <p:spPr bwMode="auto">
              <a:xfrm flipV="1">
                <a:off x="7348" y="3552"/>
                <a:ext cx="2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1" name="Line 742"/>
              <p:cNvSpPr>
                <a:spLocks noChangeShapeType="1"/>
              </p:cNvSpPr>
              <p:nvPr/>
            </p:nvSpPr>
            <p:spPr bwMode="auto">
              <a:xfrm flipV="1">
                <a:off x="7355" y="3519"/>
                <a:ext cx="1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2" name="Line 743"/>
              <p:cNvSpPr>
                <a:spLocks noChangeShapeType="1"/>
              </p:cNvSpPr>
              <p:nvPr/>
            </p:nvSpPr>
            <p:spPr bwMode="auto">
              <a:xfrm flipV="1">
                <a:off x="7358" y="3486"/>
                <a:ext cx="1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3" name="Line 744"/>
              <p:cNvSpPr>
                <a:spLocks noChangeShapeType="1"/>
              </p:cNvSpPr>
              <p:nvPr/>
            </p:nvSpPr>
            <p:spPr bwMode="auto">
              <a:xfrm flipV="1">
                <a:off x="7358" y="3454"/>
                <a:ext cx="1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4" name="Line 745"/>
              <p:cNvSpPr>
                <a:spLocks noChangeShapeType="1"/>
              </p:cNvSpPr>
              <p:nvPr/>
            </p:nvSpPr>
            <p:spPr bwMode="auto">
              <a:xfrm flipV="1">
                <a:off x="7356" y="3421"/>
                <a:ext cx="1" cy="6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5" name="Line 746"/>
              <p:cNvSpPr>
                <a:spLocks noChangeShapeType="1"/>
              </p:cNvSpPr>
              <p:nvPr/>
            </p:nvSpPr>
            <p:spPr bwMode="auto">
              <a:xfrm flipH="1" flipV="1">
                <a:off x="7350" y="3390"/>
                <a:ext cx="2" cy="5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6" name="Line 747"/>
              <p:cNvSpPr>
                <a:spLocks noChangeShapeType="1"/>
              </p:cNvSpPr>
              <p:nvPr/>
            </p:nvSpPr>
            <p:spPr bwMode="auto">
              <a:xfrm flipH="1" flipV="1">
                <a:off x="7342" y="3357"/>
                <a:ext cx="1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7" name="Line 748"/>
              <p:cNvSpPr>
                <a:spLocks noChangeShapeType="1"/>
              </p:cNvSpPr>
              <p:nvPr/>
            </p:nvSpPr>
            <p:spPr bwMode="auto">
              <a:xfrm flipH="1" flipV="1">
                <a:off x="7330" y="3326"/>
                <a:ext cx="4" cy="7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8" name="Freeform 749"/>
              <p:cNvSpPr>
                <a:spLocks/>
              </p:cNvSpPr>
              <p:nvPr/>
            </p:nvSpPr>
            <p:spPr bwMode="auto">
              <a:xfrm>
                <a:off x="7317" y="3297"/>
                <a:ext cx="4" cy="6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2" y="5"/>
                  </a:cxn>
                  <a:cxn ang="0">
                    <a:pos x="0" y="0"/>
                  </a:cxn>
                </a:cxnLst>
                <a:rect l="0" t="0" r="r" b="b"/>
                <a:pathLst>
                  <a:path w="4" h="6">
                    <a:moveTo>
                      <a:pt x="4" y="6"/>
                    </a:moveTo>
                    <a:lnTo>
                      <a:pt x="2" y="5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59" name="Freeform 750"/>
              <p:cNvSpPr>
                <a:spLocks/>
              </p:cNvSpPr>
              <p:nvPr/>
            </p:nvSpPr>
            <p:spPr bwMode="auto">
              <a:xfrm>
                <a:off x="7301" y="3269"/>
                <a:ext cx="3" cy="5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2" y="3"/>
                  </a:cxn>
                  <a:cxn ang="0">
                    <a:pos x="0" y="0"/>
                  </a:cxn>
                </a:cxnLst>
                <a:rect l="0" t="0" r="r" b="b"/>
                <a:pathLst>
                  <a:path w="3" h="5">
                    <a:moveTo>
                      <a:pt x="3" y="5"/>
                    </a:moveTo>
                    <a:lnTo>
                      <a:pt x="2" y="3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0" name="Freeform 751"/>
              <p:cNvSpPr>
                <a:spLocks/>
              </p:cNvSpPr>
              <p:nvPr/>
            </p:nvSpPr>
            <p:spPr bwMode="auto">
              <a:xfrm>
                <a:off x="7281" y="3243"/>
                <a:ext cx="4" cy="5"/>
              </a:xfrm>
              <a:custGeom>
                <a:avLst/>
                <a:gdLst/>
                <a:ahLst/>
                <a:cxnLst>
                  <a:cxn ang="0">
                    <a:pos x="4" y="5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4" h="5">
                    <a:moveTo>
                      <a:pt x="4" y="5"/>
                    </a:moveTo>
                    <a:lnTo>
                      <a:pt x="4" y="3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1" name="Freeform 752"/>
              <p:cNvSpPr>
                <a:spLocks/>
              </p:cNvSpPr>
              <p:nvPr/>
            </p:nvSpPr>
            <p:spPr bwMode="auto">
              <a:xfrm>
                <a:off x="7260" y="3219"/>
                <a:ext cx="5" cy="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2" y="1"/>
                  </a:cxn>
                  <a:cxn ang="0">
                    <a:pos x="0" y="0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2" y="1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2" name="Freeform 753"/>
              <p:cNvSpPr>
                <a:spLocks/>
              </p:cNvSpPr>
              <p:nvPr/>
            </p:nvSpPr>
            <p:spPr bwMode="auto">
              <a:xfrm>
                <a:off x="7237" y="3196"/>
                <a:ext cx="5" cy="3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3">
                    <a:moveTo>
                      <a:pt x="5" y="3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3" name="Freeform 754"/>
              <p:cNvSpPr>
                <a:spLocks/>
              </p:cNvSpPr>
              <p:nvPr/>
            </p:nvSpPr>
            <p:spPr bwMode="auto">
              <a:xfrm>
                <a:off x="7211" y="3175"/>
                <a:ext cx="7" cy="3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2" y="0"/>
                  </a:cxn>
                  <a:cxn ang="0">
                    <a:pos x="0" y="0"/>
                  </a:cxn>
                </a:cxnLst>
                <a:rect l="0" t="0" r="r" b="b"/>
                <a:pathLst>
                  <a:path w="7" h="3">
                    <a:moveTo>
                      <a:pt x="7" y="3"/>
                    </a:moveTo>
                    <a:lnTo>
                      <a:pt x="2" y="0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4" name="Freeform 755"/>
              <p:cNvSpPr>
                <a:spLocks/>
              </p:cNvSpPr>
              <p:nvPr/>
            </p:nvSpPr>
            <p:spPr bwMode="auto">
              <a:xfrm>
                <a:off x="7185" y="3155"/>
                <a:ext cx="5" cy="5"/>
              </a:xfrm>
              <a:custGeom>
                <a:avLst/>
                <a:gdLst/>
                <a:ahLst/>
                <a:cxnLst>
                  <a:cxn ang="0">
                    <a:pos x="5" y="5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0" y="2"/>
                    </a:lnTo>
                    <a:lnTo>
                      <a:pt x="0" y="0"/>
                    </a:lnTo>
                  </a:path>
                </a:pathLst>
              </a:cu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5" name="Line 756"/>
              <p:cNvSpPr>
                <a:spLocks noChangeShapeType="1"/>
              </p:cNvSpPr>
              <p:nvPr/>
            </p:nvSpPr>
            <p:spPr bwMode="auto">
              <a:xfrm flipH="1" flipV="1">
                <a:off x="7157" y="3140"/>
                <a:ext cx="5" cy="4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6" name="Line 757"/>
              <p:cNvSpPr>
                <a:spLocks noChangeShapeType="1"/>
              </p:cNvSpPr>
              <p:nvPr/>
            </p:nvSpPr>
            <p:spPr bwMode="auto">
              <a:xfrm flipH="1" flipV="1">
                <a:off x="7126" y="3126"/>
                <a:ext cx="7" cy="3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7" name="Line 758"/>
              <p:cNvSpPr>
                <a:spLocks noChangeShapeType="1"/>
              </p:cNvSpPr>
              <p:nvPr/>
            </p:nvSpPr>
            <p:spPr bwMode="auto">
              <a:xfrm flipH="1" flipV="1">
                <a:off x="7095" y="3116"/>
                <a:ext cx="7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8" name="Line 759"/>
              <p:cNvSpPr>
                <a:spLocks noChangeShapeType="1"/>
              </p:cNvSpPr>
              <p:nvPr/>
            </p:nvSpPr>
            <p:spPr bwMode="auto">
              <a:xfrm flipH="1" flipV="1">
                <a:off x="7065" y="3108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69" name="Line 760"/>
              <p:cNvSpPr>
                <a:spLocks noChangeShapeType="1"/>
              </p:cNvSpPr>
              <p:nvPr/>
            </p:nvSpPr>
            <p:spPr bwMode="auto">
              <a:xfrm flipH="1">
                <a:off x="7032" y="3103"/>
                <a:ext cx="6" cy="1"/>
              </a:xfrm>
              <a:prstGeom prst="line">
                <a:avLst/>
              </a:prstGeom>
              <a:noFill/>
              <a:ln w="11113">
                <a:solidFill>
                  <a:srgbClr val="5AC3E5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0" name="Freeform 761"/>
              <p:cNvSpPr>
                <a:spLocks/>
              </p:cNvSpPr>
              <p:nvPr/>
            </p:nvSpPr>
            <p:spPr bwMode="auto">
              <a:xfrm>
                <a:off x="6782" y="3127"/>
                <a:ext cx="459" cy="472"/>
              </a:xfrm>
              <a:custGeom>
                <a:avLst/>
                <a:gdLst/>
                <a:ahLst/>
                <a:cxnLst>
                  <a:cxn ang="0">
                    <a:pos x="82" y="387"/>
                  </a:cxn>
                  <a:cxn ang="0">
                    <a:pos x="82" y="472"/>
                  </a:cxn>
                  <a:cxn ang="0">
                    <a:pos x="265" y="470"/>
                  </a:cxn>
                  <a:cxn ang="0">
                    <a:pos x="446" y="467"/>
                  </a:cxn>
                  <a:cxn ang="0">
                    <a:pos x="457" y="436"/>
                  </a:cxn>
                  <a:cxn ang="0">
                    <a:pos x="459" y="403"/>
                  </a:cxn>
                  <a:cxn ang="0">
                    <a:pos x="451" y="371"/>
                  </a:cxn>
                  <a:cxn ang="0">
                    <a:pos x="433" y="343"/>
                  </a:cxn>
                  <a:cxn ang="0">
                    <a:pos x="421" y="331"/>
                  </a:cxn>
                  <a:cxn ang="0">
                    <a:pos x="392" y="315"/>
                  </a:cxn>
                  <a:cxn ang="0">
                    <a:pos x="359" y="309"/>
                  </a:cxn>
                  <a:cxn ang="0">
                    <a:pos x="327" y="312"/>
                  </a:cxn>
                  <a:cxn ang="0">
                    <a:pos x="310" y="317"/>
                  </a:cxn>
                  <a:cxn ang="0">
                    <a:pos x="317" y="289"/>
                  </a:cxn>
                  <a:cxn ang="0">
                    <a:pos x="313" y="261"/>
                  </a:cxn>
                  <a:cxn ang="0">
                    <a:pos x="309" y="248"/>
                  </a:cxn>
                  <a:cxn ang="0">
                    <a:pos x="292" y="225"/>
                  </a:cxn>
                  <a:cxn ang="0">
                    <a:pos x="281" y="217"/>
                  </a:cxn>
                  <a:cxn ang="0">
                    <a:pos x="253" y="209"/>
                  </a:cxn>
                  <a:cxn ang="0">
                    <a:pos x="232" y="211"/>
                  </a:cxn>
                  <a:cxn ang="0">
                    <a:pos x="225" y="214"/>
                  </a:cxn>
                  <a:cxn ang="0">
                    <a:pos x="232" y="181"/>
                  </a:cxn>
                  <a:cxn ang="0">
                    <a:pos x="227" y="150"/>
                  </a:cxn>
                  <a:cxn ang="0">
                    <a:pos x="224" y="142"/>
                  </a:cxn>
                  <a:cxn ang="0">
                    <a:pos x="207" y="123"/>
                  </a:cxn>
                  <a:cxn ang="0">
                    <a:pos x="178" y="103"/>
                  </a:cxn>
                  <a:cxn ang="0">
                    <a:pos x="183" y="95"/>
                  </a:cxn>
                  <a:cxn ang="0">
                    <a:pos x="190" y="77"/>
                  </a:cxn>
                  <a:cxn ang="0">
                    <a:pos x="190" y="57"/>
                  </a:cxn>
                  <a:cxn ang="0">
                    <a:pos x="183" y="38"/>
                  </a:cxn>
                  <a:cxn ang="0">
                    <a:pos x="178" y="30"/>
                  </a:cxn>
                  <a:cxn ang="0">
                    <a:pos x="165" y="17"/>
                  </a:cxn>
                  <a:cxn ang="0">
                    <a:pos x="147" y="8"/>
                  </a:cxn>
                  <a:cxn ang="0">
                    <a:pos x="110" y="0"/>
                  </a:cxn>
                  <a:cxn ang="0">
                    <a:pos x="100" y="0"/>
                  </a:cxn>
                  <a:cxn ang="0">
                    <a:pos x="79" y="7"/>
                  </a:cxn>
                  <a:cxn ang="0">
                    <a:pos x="70" y="12"/>
                  </a:cxn>
                  <a:cxn ang="0">
                    <a:pos x="61" y="31"/>
                  </a:cxn>
                  <a:cxn ang="0">
                    <a:pos x="61" y="51"/>
                  </a:cxn>
                  <a:cxn ang="0">
                    <a:pos x="64" y="62"/>
                  </a:cxn>
                  <a:cxn ang="0">
                    <a:pos x="77" y="90"/>
                  </a:cxn>
                  <a:cxn ang="0">
                    <a:pos x="64" y="95"/>
                  </a:cxn>
                  <a:cxn ang="0">
                    <a:pos x="39" y="111"/>
                  </a:cxn>
                  <a:cxn ang="0">
                    <a:pos x="20" y="132"/>
                  </a:cxn>
                  <a:cxn ang="0">
                    <a:pos x="5" y="157"/>
                  </a:cxn>
                  <a:cxn ang="0">
                    <a:pos x="0" y="170"/>
                  </a:cxn>
                  <a:cxn ang="0">
                    <a:pos x="97" y="170"/>
                  </a:cxn>
                  <a:cxn ang="0">
                    <a:pos x="85" y="333"/>
                  </a:cxn>
                  <a:cxn ang="0">
                    <a:pos x="82" y="387"/>
                  </a:cxn>
                </a:cxnLst>
                <a:rect l="0" t="0" r="r" b="b"/>
                <a:pathLst>
                  <a:path w="459" h="472">
                    <a:moveTo>
                      <a:pt x="82" y="387"/>
                    </a:moveTo>
                    <a:lnTo>
                      <a:pt x="82" y="387"/>
                    </a:lnTo>
                    <a:lnTo>
                      <a:pt x="82" y="429"/>
                    </a:lnTo>
                    <a:lnTo>
                      <a:pt x="82" y="472"/>
                    </a:lnTo>
                    <a:lnTo>
                      <a:pt x="82" y="472"/>
                    </a:lnTo>
                    <a:lnTo>
                      <a:pt x="265" y="470"/>
                    </a:lnTo>
                    <a:lnTo>
                      <a:pt x="446" y="467"/>
                    </a:lnTo>
                    <a:lnTo>
                      <a:pt x="446" y="467"/>
                    </a:lnTo>
                    <a:lnTo>
                      <a:pt x="452" y="452"/>
                    </a:lnTo>
                    <a:lnTo>
                      <a:pt x="457" y="436"/>
                    </a:lnTo>
                    <a:lnTo>
                      <a:pt x="459" y="420"/>
                    </a:lnTo>
                    <a:lnTo>
                      <a:pt x="459" y="403"/>
                    </a:lnTo>
                    <a:lnTo>
                      <a:pt x="455" y="387"/>
                    </a:lnTo>
                    <a:lnTo>
                      <a:pt x="451" y="371"/>
                    </a:lnTo>
                    <a:lnTo>
                      <a:pt x="442" y="356"/>
                    </a:lnTo>
                    <a:lnTo>
                      <a:pt x="433" y="343"/>
                    </a:lnTo>
                    <a:lnTo>
                      <a:pt x="433" y="343"/>
                    </a:lnTo>
                    <a:lnTo>
                      <a:pt x="421" y="331"/>
                    </a:lnTo>
                    <a:lnTo>
                      <a:pt x="406" y="322"/>
                    </a:lnTo>
                    <a:lnTo>
                      <a:pt x="392" y="315"/>
                    </a:lnTo>
                    <a:lnTo>
                      <a:pt x="375" y="310"/>
                    </a:lnTo>
                    <a:lnTo>
                      <a:pt x="359" y="309"/>
                    </a:lnTo>
                    <a:lnTo>
                      <a:pt x="343" y="309"/>
                    </a:lnTo>
                    <a:lnTo>
                      <a:pt x="327" y="312"/>
                    </a:lnTo>
                    <a:lnTo>
                      <a:pt x="310" y="317"/>
                    </a:lnTo>
                    <a:lnTo>
                      <a:pt x="310" y="317"/>
                    </a:lnTo>
                    <a:lnTo>
                      <a:pt x="315" y="304"/>
                    </a:lnTo>
                    <a:lnTo>
                      <a:pt x="317" y="289"/>
                    </a:lnTo>
                    <a:lnTo>
                      <a:pt x="317" y="274"/>
                    </a:lnTo>
                    <a:lnTo>
                      <a:pt x="313" y="261"/>
                    </a:lnTo>
                    <a:lnTo>
                      <a:pt x="313" y="261"/>
                    </a:lnTo>
                    <a:lnTo>
                      <a:pt x="309" y="248"/>
                    </a:lnTo>
                    <a:lnTo>
                      <a:pt x="302" y="235"/>
                    </a:lnTo>
                    <a:lnTo>
                      <a:pt x="292" y="225"/>
                    </a:lnTo>
                    <a:lnTo>
                      <a:pt x="281" y="217"/>
                    </a:lnTo>
                    <a:lnTo>
                      <a:pt x="281" y="217"/>
                    </a:lnTo>
                    <a:lnTo>
                      <a:pt x="268" y="211"/>
                    </a:lnTo>
                    <a:lnTo>
                      <a:pt x="253" y="209"/>
                    </a:lnTo>
                    <a:lnTo>
                      <a:pt x="238" y="209"/>
                    </a:lnTo>
                    <a:lnTo>
                      <a:pt x="232" y="211"/>
                    </a:lnTo>
                    <a:lnTo>
                      <a:pt x="225" y="214"/>
                    </a:lnTo>
                    <a:lnTo>
                      <a:pt x="225" y="214"/>
                    </a:lnTo>
                    <a:lnTo>
                      <a:pt x="230" y="198"/>
                    </a:lnTo>
                    <a:lnTo>
                      <a:pt x="232" y="181"/>
                    </a:lnTo>
                    <a:lnTo>
                      <a:pt x="232" y="165"/>
                    </a:lnTo>
                    <a:lnTo>
                      <a:pt x="227" y="150"/>
                    </a:lnTo>
                    <a:lnTo>
                      <a:pt x="227" y="150"/>
                    </a:lnTo>
                    <a:lnTo>
                      <a:pt x="224" y="142"/>
                    </a:lnTo>
                    <a:lnTo>
                      <a:pt x="219" y="136"/>
                    </a:lnTo>
                    <a:lnTo>
                      <a:pt x="207" y="123"/>
                    </a:lnTo>
                    <a:lnTo>
                      <a:pt x="193" y="111"/>
                    </a:lnTo>
                    <a:lnTo>
                      <a:pt x="178" y="103"/>
                    </a:lnTo>
                    <a:lnTo>
                      <a:pt x="178" y="103"/>
                    </a:lnTo>
                    <a:lnTo>
                      <a:pt x="183" y="95"/>
                    </a:lnTo>
                    <a:lnTo>
                      <a:pt x="188" y="87"/>
                    </a:lnTo>
                    <a:lnTo>
                      <a:pt x="190" y="77"/>
                    </a:lnTo>
                    <a:lnTo>
                      <a:pt x="191" y="67"/>
                    </a:lnTo>
                    <a:lnTo>
                      <a:pt x="190" y="57"/>
                    </a:lnTo>
                    <a:lnTo>
                      <a:pt x="188" y="48"/>
                    </a:lnTo>
                    <a:lnTo>
                      <a:pt x="183" y="38"/>
                    </a:lnTo>
                    <a:lnTo>
                      <a:pt x="178" y="30"/>
                    </a:lnTo>
                    <a:lnTo>
                      <a:pt x="178" y="30"/>
                    </a:lnTo>
                    <a:lnTo>
                      <a:pt x="172" y="23"/>
                    </a:lnTo>
                    <a:lnTo>
                      <a:pt x="165" y="17"/>
                    </a:lnTo>
                    <a:lnTo>
                      <a:pt x="157" y="12"/>
                    </a:lnTo>
                    <a:lnTo>
                      <a:pt x="147" y="8"/>
                    </a:lnTo>
                    <a:lnTo>
                      <a:pt x="129" y="2"/>
                    </a:lnTo>
                    <a:lnTo>
                      <a:pt x="110" y="0"/>
                    </a:lnTo>
                    <a:lnTo>
                      <a:pt x="110" y="0"/>
                    </a:lnTo>
                    <a:lnTo>
                      <a:pt x="100" y="0"/>
                    </a:lnTo>
                    <a:lnTo>
                      <a:pt x="88" y="2"/>
                    </a:lnTo>
                    <a:lnTo>
                      <a:pt x="79" y="7"/>
                    </a:lnTo>
                    <a:lnTo>
                      <a:pt x="70" y="12"/>
                    </a:lnTo>
                    <a:lnTo>
                      <a:pt x="70" y="12"/>
                    </a:lnTo>
                    <a:lnTo>
                      <a:pt x="64" y="21"/>
                    </a:lnTo>
                    <a:lnTo>
                      <a:pt x="61" y="31"/>
                    </a:lnTo>
                    <a:lnTo>
                      <a:pt x="61" y="41"/>
                    </a:lnTo>
                    <a:lnTo>
                      <a:pt x="61" y="51"/>
                    </a:lnTo>
                    <a:lnTo>
                      <a:pt x="61" y="51"/>
                    </a:lnTo>
                    <a:lnTo>
                      <a:pt x="64" y="62"/>
                    </a:lnTo>
                    <a:lnTo>
                      <a:pt x="67" y="70"/>
                    </a:lnTo>
                    <a:lnTo>
                      <a:pt x="77" y="90"/>
                    </a:lnTo>
                    <a:lnTo>
                      <a:pt x="77" y="90"/>
                    </a:lnTo>
                    <a:lnTo>
                      <a:pt x="64" y="95"/>
                    </a:lnTo>
                    <a:lnTo>
                      <a:pt x="51" y="103"/>
                    </a:lnTo>
                    <a:lnTo>
                      <a:pt x="39" y="111"/>
                    </a:lnTo>
                    <a:lnTo>
                      <a:pt x="28" y="121"/>
                    </a:lnTo>
                    <a:lnTo>
                      <a:pt x="20" y="132"/>
                    </a:lnTo>
                    <a:lnTo>
                      <a:pt x="12" y="144"/>
                    </a:lnTo>
                    <a:lnTo>
                      <a:pt x="5" y="157"/>
                    </a:lnTo>
                    <a:lnTo>
                      <a:pt x="0" y="170"/>
                    </a:lnTo>
                    <a:lnTo>
                      <a:pt x="0" y="170"/>
                    </a:lnTo>
                    <a:lnTo>
                      <a:pt x="97" y="170"/>
                    </a:lnTo>
                    <a:lnTo>
                      <a:pt x="97" y="170"/>
                    </a:lnTo>
                    <a:lnTo>
                      <a:pt x="88" y="278"/>
                    </a:lnTo>
                    <a:lnTo>
                      <a:pt x="85" y="333"/>
                    </a:lnTo>
                    <a:lnTo>
                      <a:pt x="82" y="387"/>
                    </a:lnTo>
                    <a:lnTo>
                      <a:pt x="82" y="387"/>
                    </a:lnTo>
                    <a:close/>
                  </a:path>
                </a:pathLst>
              </a:custGeom>
              <a:solidFill>
                <a:srgbClr val="4BC1C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1" name="Freeform 762"/>
              <p:cNvSpPr>
                <a:spLocks/>
              </p:cNvSpPr>
              <p:nvPr/>
            </p:nvSpPr>
            <p:spPr bwMode="auto">
              <a:xfrm>
                <a:off x="6888" y="3166"/>
                <a:ext cx="330" cy="433"/>
              </a:xfrm>
              <a:custGeom>
                <a:avLst/>
                <a:gdLst/>
                <a:ahLst/>
                <a:cxnLst>
                  <a:cxn ang="0">
                    <a:pos x="160" y="431"/>
                  </a:cxn>
                  <a:cxn ang="0">
                    <a:pos x="0" y="392"/>
                  </a:cxn>
                  <a:cxn ang="0">
                    <a:pos x="10" y="353"/>
                  </a:cxn>
                  <a:cxn ang="0">
                    <a:pos x="43" y="356"/>
                  </a:cxn>
                  <a:cxn ang="0">
                    <a:pos x="62" y="348"/>
                  </a:cxn>
                  <a:cxn ang="0">
                    <a:pos x="84" y="327"/>
                  </a:cxn>
                  <a:cxn ang="0">
                    <a:pos x="97" y="297"/>
                  </a:cxn>
                  <a:cxn ang="0">
                    <a:pos x="110" y="330"/>
                  </a:cxn>
                  <a:cxn ang="0">
                    <a:pos x="123" y="348"/>
                  </a:cxn>
                  <a:cxn ang="0">
                    <a:pos x="150" y="366"/>
                  </a:cxn>
                  <a:cxn ang="0">
                    <a:pos x="172" y="363"/>
                  </a:cxn>
                  <a:cxn ang="0">
                    <a:pos x="186" y="348"/>
                  </a:cxn>
                  <a:cxn ang="0">
                    <a:pos x="190" y="332"/>
                  </a:cxn>
                  <a:cxn ang="0">
                    <a:pos x="186" y="317"/>
                  </a:cxn>
                  <a:cxn ang="0">
                    <a:pos x="172" y="301"/>
                  </a:cxn>
                  <a:cxn ang="0">
                    <a:pos x="172" y="289"/>
                  </a:cxn>
                  <a:cxn ang="0">
                    <a:pos x="180" y="253"/>
                  </a:cxn>
                  <a:cxn ang="0">
                    <a:pos x="173" y="230"/>
                  </a:cxn>
                  <a:cxn ang="0">
                    <a:pos x="157" y="214"/>
                  </a:cxn>
                  <a:cxn ang="0">
                    <a:pos x="132" y="208"/>
                  </a:cxn>
                  <a:cxn ang="0">
                    <a:pos x="92" y="217"/>
                  </a:cxn>
                  <a:cxn ang="0">
                    <a:pos x="103" y="185"/>
                  </a:cxn>
                  <a:cxn ang="0">
                    <a:pos x="105" y="149"/>
                  </a:cxn>
                  <a:cxn ang="0">
                    <a:pos x="98" y="118"/>
                  </a:cxn>
                  <a:cxn ang="0">
                    <a:pos x="85" y="102"/>
                  </a:cxn>
                  <a:cxn ang="0">
                    <a:pos x="62" y="97"/>
                  </a:cxn>
                  <a:cxn ang="0">
                    <a:pos x="64" y="89"/>
                  </a:cxn>
                  <a:cxn ang="0">
                    <a:pos x="77" y="31"/>
                  </a:cxn>
                  <a:cxn ang="0">
                    <a:pos x="75" y="0"/>
                  </a:cxn>
                  <a:cxn ang="0">
                    <a:pos x="87" y="25"/>
                  </a:cxn>
                  <a:cxn ang="0">
                    <a:pos x="88" y="48"/>
                  </a:cxn>
                  <a:cxn ang="0">
                    <a:pos x="85" y="72"/>
                  </a:cxn>
                  <a:cxn ang="0">
                    <a:pos x="119" y="103"/>
                  </a:cxn>
                  <a:cxn ang="0">
                    <a:pos x="131" y="133"/>
                  </a:cxn>
                  <a:cxn ang="0">
                    <a:pos x="126" y="180"/>
                  </a:cxn>
                  <a:cxn ang="0">
                    <a:pos x="137" y="175"/>
                  </a:cxn>
                  <a:cxn ang="0">
                    <a:pos x="175" y="183"/>
                  </a:cxn>
                  <a:cxn ang="0">
                    <a:pos x="193" y="201"/>
                  </a:cxn>
                  <a:cxn ang="0">
                    <a:pos x="204" y="227"/>
                  </a:cxn>
                  <a:cxn ang="0">
                    <a:pos x="204" y="268"/>
                  </a:cxn>
                  <a:cxn ang="0">
                    <a:pos x="214" y="276"/>
                  </a:cxn>
                  <a:cxn ang="0">
                    <a:pos x="258" y="275"/>
                  </a:cxn>
                  <a:cxn ang="0">
                    <a:pos x="297" y="296"/>
                  </a:cxn>
                  <a:cxn ang="0">
                    <a:pos x="317" y="320"/>
                  </a:cxn>
                  <a:cxn ang="0">
                    <a:pos x="330" y="366"/>
                  </a:cxn>
                  <a:cxn ang="0">
                    <a:pos x="325" y="413"/>
                  </a:cxn>
                </a:cxnLst>
                <a:rect l="0" t="0" r="r" b="b"/>
                <a:pathLst>
                  <a:path w="330" h="433">
                    <a:moveTo>
                      <a:pt x="318" y="428"/>
                    </a:moveTo>
                    <a:lnTo>
                      <a:pt x="318" y="428"/>
                    </a:lnTo>
                    <a:lnTo>
                      <a:pt x="160" y="431"/>
                    </a:lnTo>
                    <a:lnTo>
                      <a:pt x="0" y="433"/>
                    </a:lnTo>
                    <a:lnTo>
                      <a:pt x="0" y="433"/>
                    </a:lnTo>
                    <a:lnTo>
                      <a:pt x="0" y="392"/>
                    </a:lnTo>
                    <a:lnTo>
                      <a:pt x="0" y="350"/>
                    </a:lnTo>
                    <a:lnTo>
                      <a:pt x="0" y="350"/>
                    </a:lnTo>
                    <a:lnTo>
                      <a:pt x="10" y="353"/>
                    </a:lnTo>
                    <a:lnTo>
                      <a:pt x="22" y="356"/>
                    </a:lnTo>
                    <a:lnTo>
                      <a:pt x="33" y="356"/>
                    </a:lnTo>
                    <a:lnTo>
                      <a:pt x="43" y="356"/>
                    </a:lnTo>
                    <a:lnTo>
                      <a:pt x="43" y="356"/>
                    </a:lnTo>
                    <a:lnTo>
                      <a:pt x="53" y="353"/>
                    </a:lnTo>
                    <a:lnTo>
                      <a:pt x="62" y="348"/>
                    </a:lnTo>
                    <a:lnTo>
                      <a:pt x="70" y="341"/>
                    </a:lnTo>
                    <a:lnTo>
                      <a:pt x="77" y="335"/>
                    </a:lnTo>
                    <a:lnTo>
                      <a:pt x="84" y="327"/>
                    </a:lnTo>
                    <a:lnTo>
                      <a:pt x="90" y="317"/>
                    </a:lnTo>
                    <a:lnTo>
                      <a:pt x="93" y="307"/>
                    </a:lnTo>
                    <a:lnTo>
                      <a:pt x="97" y="297"/>
                    </a:lnTo>
                    <a:lnTo>
                      <a:pt x="97" y="297"/>
                    </a:lnTo>
                    <a:lnTo>
                      <a:pt x="105" y="319"/>
                    </a:lnTo>
                    <a:lnTo>
                      <a:pt x="110" y="330"/>
                    </a:lnTo>
                    <a:lnTo>
                      <a:pt x="115" y="340"/>
                    </a:lnTo>
                    <a:lnTo>
                      <a:pt x="115" y="340"/>
                    </a:lnTo>
                    <a:lnTo>
                      <a:pt x="123" y="348"/>
                    </a:lnTo>
                    <a:lnTo>
                      <a:pt x="131" y="356"/>
                    </a:lnTo>
                    <a:lnTo>
                      <a:pt x="139" y="363"/>
                    </a:lnTo>
                    <a:lnTo>
                      <a:pt x="150" y="366"/>
                    </a:lnTo>
                    <a:lnTo>
                      <a:pt x="150" y="366"/>
                    </a:lnTo>
                    <a:lnTo>
                      <a:pt x="160" y="366"/>
                    </a:lnTo>
                    <a:lnTo>
                      <a:pt x="172" y="363"/>
                    </a:lnTo>
                    <a:lnTo>
                      <a:pt x="180" y="356"/>
                    </a:lnTo>
                    <a:lnTo>
                      <a:pt x="183" y="353"/>
                    </a:lnTo>
                    <a:lnTo>
                      <a:pt x="186" y="348"/>
                    </a:lnTo>
                    <a:lnTo>
                      <a:pt x="186" y="348"/>
                    </a:lnTo>
                    <a:lnTo>
                      <a:pt x="188" y="340"/>
                    </a:lnTo>
                    <a:lnTo>
                      <a:pt x="190" y="332"/>
                    </a:lnTo>
                    <a:lnTo>
                      <a:pt x="188" y="325"/>
                    </a:lnTo>
                    <a:lnTo>
                      <a:pt x="186" y="317"/>
                    </a:lnTo>
                    <a:lnTo>
                      <a:pt x="186" y="317"/>
                    </a:lnTo>
                    <a:lnTo>
                      <a:pt x="181" y="310"/>
                    </a:lnTo>
                    <a:lnTo>
                      <a:pt x="177" y="306"/>
                    </a:lnTo>
                    <a:lnTo>
                      <a:pt x="172" y="301"/>
                    </a:lnTo>
                    <a:lnTo>
                      <a:pt x="165" y="299"/>
                    </a:lnTo>
                    <a:lnTo>
                      <a:pt x="165" y="299"/>
                    </a:lnTo>
                    <a:lnTo>
                      <a:pt x="172" y="289"/>
                    </a:lnTo>
                    <a:lnTo>
                      <a:pt x="177" y="278"/>
                    </a:lnTo>
                    <a:lnTo>
                      <a:pt x="180" y="266"/>
                    </a:lnTo>
                    <a:lnTo>
                      <a:pt x="180" y="253"/>
                    </a:lnTo>
                    <a:lnTo>
                      <a:pt x="180" y="253"/>
                    </a:lnTo>
                    <a:lnTo>
                      <a:pt x="178" y="242"/>
                    </a:lnTo>
                    <a:lnTo>
                      <a:pt x="173" y="230"/>
                    </a:lnTo>
                    <a:lnTo>
                      <a:pt x="165" y="221"/>
                    </a:lnTo>
                    <a:lnTo>
                      <a:pt x="157" y="214"/>
                    </a:lnTo>
                    <a:lnTo>
                      <a:pt x="157" y="214"/>
                    </a:lnTo>
                    <a:lnTo>
                      <a:pt x="149" y="211"/>
                    </a:lnTo>
                    <a:lnTo>
                      <a:pt x="141" y="208"/>
                    </a:lnTo>
                    <a:lnTo>
                      <a:pt x="132" y="208"/>
                    </a:lnTo>
                    <a:lnTo>
                      <a:pt x="124" y="208"/>
                    </a:lnTo>
                    <a:lnTo>
                      <a:pt x="108" y="211"/>
                    </a:lnTo>
                    <a:lnTo>
                      <a:pt x="92" y="217"/>
                    </a:lnTo>
                    <a:lnTo>
                      <a:pt x="92" y="217"/>
                    </a:lnTo>
                    <a:lnTo>
                      <a:pt x="98" y="201"/>
                    </a:lnTo>
                    <a:lnTo>
                      <a:pt x="103" y="185"/>
                    </a:lnTo>
                    <a:lnTo>
                      <a:pt x="105" y="167"/>
                    </a:lnTo>
                    <a:lnTo>
                      <a:pt x="105" y="149"/>
                    </a:lnTo>
                    <a:lnTo>
                      <a:pt x="105" y="149"/>
                    </a:lnTo>
                    <a:lnTo>
                      <a:pt x="105" y="139"/>
                    </a:lnTo>
                    <a:lnTo>
                      <a:pt x="101" y="128"/>
                    </a:lnTo>
                    <a:lnTo>
                      <a:pt x="98" y="118"/>
                    </a:lnTo>
                    <a:lnTo>
                      <a:pt x="93" y="108"/>
                    </a:lnTo>
                    <a:lnTo>
                      <a:pt x="93" y="108"/>
                    </a:lnTo>
                    <a:lnTo>
                      <a:pt x="85" y="102"/>
                    </a:lnTo>
                    <a:lnTo>
                      <a:pt x="77" y="97"/>
                    </a:lnTo>
                    <a:lnTo>
                      <a:pt x="67" y="95"/>
                    </a:lnTo>
                    <a:lnTo>
                      <a:pt x="62" y="97"/>
                    </a:lnTo>
                    <a:lnTo>
                      <a:pt x="57" y="98"/>
                    </a:lnTo>
                    <a:lnTo>
                      <a:pt x="57" y="98"/>
                    </a:lnTo>
                    <a:lnTo>
                      <a:pt x="64" y="89"/>
                    </a:lnTo>
                    <a:lnTo>
                      <a:pt x="69" y="77"/>
                    </a:lnTo>
                    <a:lnTo>
                      <a:pt x="74" y="54"/>
                    </a:lnTo>
                    <a:lnTo>
                      <a:pt x="77" y="31"/>
                    </a:lnTo>
                    <a:lnTo>
                      <a:pt x="77" y="7"/>
                    </a:lnTo>
                    <a:lnTo>
                      <a:pt x="77" y="7"/>
                    </a:lnTo>
                    <a:lnTo>
                      <a:pt x="75" y="0"/>
                    </a:lnTo>
                    <a:lnTo>
                      <a:pt x="75" y="0"/>
                    </a:lnTo>
                    <a:lnTo>
                      <a:pt x="82" y="12"/>
                    </a:lnTo>
                    <a:lnTo>
                      <a:pt x="87" y="25"/>
                    </a:lnTo>
                    <a:lnTo>
                      <a:pt x="87" y="25"/>
                    </a:lnTo>
                    <a:lnTo>
                      <a:pt x="88" y="36"/>
                    </a:lnTo>
                    <a:lnTo>
                      <a:pt x="88" y="48"/>
                    </a:lnTo>
                    <a:lnTo>
                      <a:pt x="87" y="61"/>
                    </a:lnTo>
                    <a:lnTo>
                      <a:pt x="85" y="72"/>
                    </a:lnTo>
                    <a:lnTo>
                      <a:pt x="85" y="72"/>
                    </a:lnTo>
                    <a:lnTo>
                      <a:pt x="98" y="79"/>
                    </a:lnTo>
                    <a:lnTo>
                      <a:pt x="110" y="90"/>
                    </a:lnTo>
                    <a:lnTo>
                      <a:pt x="119" y="103"/>
                    </a:lnTo>
                    <a:lnTo>
                      <a:pt x="128" y="118"/>
                    </a:lnTo>
                    <a:lnTo>
                      <a:pt x="128" y="118"/>
                    </a:lnTo>
                    <a:lnTo>
                      <a:pt x="131" y="133"/>
                    </a:lnTo>
                    <a:lnTo>
                      <a:pt x="132" y="149"/>
                    </a:lnTo>
                    <a:lnTo>
                      <a:pt x="131" y="165"/>
                    </a:lnTo>
                    <a:lnTo>
                      <a:pt x="126" y="180"/>
                    </a:lnTo>
                    <a:lnTo>
                      <a:pt x="126" y="180"/>
                    </a:lnTo>
                    <a:lnTo>
                      <a:pt x="132" y="178"/>
                    </a:lnTo>
                    <a:lnTo>
                      <a:pt x="137" y="175"/>
                    </a:lnTo>
                    <a:lnTo>
                      <a:pt x="150" y="175"/>
                    </a:lnTo>
                    <a:lnTo>
                      <a:pt x="163" y="177"/>
                    </a:lnTo>
                    <a:lnTo>
                      <a:pt x="175" y="183"/>
                    </a:lnTo>
                    <a:lnTo>
                      <a:pt x="175" y="183"/>
                    </a:lnTo>
                    <a:lnTo>
                      <a:pt x="185" y="191"/>
                    </a:lnTo>
                    <a:lnTo>
                      <a:pt x="193" y="201"/>
                    </a:lnTo>
                    <a:lnTo>
                      <a:pt x="199" y="213"/>
                    </a:lnTo>
                    <a:lnTo>
                      <a:pt x="204" y="227"/>
                    </a:lnTo>
                    <a:lnTo>
                      <a:pt x="204" y="227"/>
                    </a:lnTo>
                    <a:lnTo>
                      <a:pt x="206" y="240"/>
                    </a:lnTo>
                    <a:lnTo>
                      <a:pt x="206" y="253"/>
                    </a:lnTo>
                    <a:lnTo>
                      <a:pt x="204" y="268"/>
                    </a:lnTo>
                    <a:lnTo>
                      <a:pt x="201" y="281"/>
                    </a:lnTo>
                    <a:lnTo>
                      <a:pt x="201" y="281"/>
                    </a:lnTo>
                    <a:lnTo>
                      <a:pt x="214" y="276"/>
                    </a:lnTo>
                    <a:lnTo>
                      <a:pt x="229" y="273"/>
                    </a:lnTo>
                    <a:lnTo>
                      <a:pt x="243" y="273"/>
                    </a:lnTo>
                    <a:lnTo>
                      <a:pt x="258" y="275"/>
                    </a:lnTo>
                    <a:lnTo>
                      <a:pt x="271" y="279"/>
                    </a:lnTo>
                    <a:lnTo>
                      <a:pt x="284" y="286"/>
                    </a:lnTo>
                    <a:lnTo>
                      <a:pt x="297" y="296"/>
                    </a:lnTo>
                    <a:lnTo>
                      <a:pt x="307" y="307"/>
                    </a:lnTo>
                    <a:lnTo>
                      <a:pt x="307" y="307"/>
                    </a:lnTo>
                    <a:lnTo>
                      <a:pt x="317" y="320"/>
                    </a:lnTo>
                    <a:lnTo>
                      <a:pt x="323" y="333"/>
                    </a:lnTo>
                    <a:lnTo>
                      <a:pt x="328" y="350"/>
                    </a:lnTo>
                    <a:lnTo>
                      <a:pt x="330" y="366"/>
                    </a:lnTo>
                    <a:lnTo>
                      <a:pt x="330" y="382"/>
                    </a:lnTo>
                    <a:lnTo>
                      <a:pt x="328" y="399"/>
                    </a:lnTo>
                    <a:lnTo>
                      <a:pt x="325" y="413"/>
                    </a:lnTo>
                    <a:lnTo>
                      <a:pt x="318" y="428"/>
                    </a:lnTo>
                    <a:lnTo>
                      <a:pt x="318" y="428"/>
                    </a:lnTo>
                    <a:close/>
                  </a:path>
                </a:pathLst>
              </a:custGeom>
              <a:solidFill>
                <a:srgbClr val="23A2A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2" name="Freeform 763"/>
              <p:cNvSpPr>
                <a:spLocks/>
              </p:cNvSpPr>
              <p:nvPr/>
            </p:nvSpPr>
            <p:spPr bwMode="auto">
              <a:xfrm>
                <a:off x="6252" y="3583"/>
                <a:ext cx="821" cy="124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0" y="62"/>
                  </a:cxn>
                  <a:cxn ang="0">
                    <a:pos x="2" y="65"/>
                  </a:cxn>
                  <a:cxn ang="0">
                    <a:pos x="3" y="68"/>
                  </a:cxn>
                  <a:cxn ang="0">
                    <a:pos x="10" y="73"/>
                  </a:cxn>
                  <a:cxn ang="0">
                    <a:pos x="20" y="79"/>
                  </a:cxn>
                  <a:cxn ang="0">
                    <a:pos x="33" y="84"/>
                  </a:cxn>
                  <a:cxn ang="0">
                    <a:pos x="51" y="91"/>
                  </a:cxn>
                  <a:cxn ang="0">
                    <a:pos x="70" y="96"/>
                  </a:cxn>
                  <a:cxn ang="0">
                    <a:pos x="121" y="106"/>
                  </a:cxn>
                  <a:cxn ang="0">
                    <a:pos x="181" y="112"/>
                  </a:cxn>
                  <a:cxn ang="0">
                    <a:pos x="251" y="119"/>
                  </a:cxn>
                  <a:cxn ang="0">
                    <a:pos x="328" y="122"/>
                  </a:cxn>
                  <a:cxn ang="0">
                    <a:pos x="411" y="124"/>
                  </a:cxn>
                  <a:cxn ang="0">
                    <a:pos x="411" y="124"/>
                  </a:cxn>
                  <a:cxn ang="0">
                    <a:pos x="494" y="122"/>
                  </a:cxn>
                  <a:cxn ang="0">
                    <a:pos x="571" y="119"/>
                  </a:cxn>
                  <a:cxn ang="0">
                    <a:pos x="640" y="112"/>
                  </a:cxn>
                  <a:cxn ang="0">
                    <a:pos x="702" y="106"/>
                  </a:cxn>
                  <a:cxn ang="0">
                    <a:pos x="751" y="96"/>
                  </a:cxn>
                  <a:cxn ang="0">
                    <a:pos x="772" y="91"/>
                  </a:cxn>
                  <a:cxn ang="0">
                    <a:pos x="790" y="84"/>
                  </a:cxn>
                  <a:cxn ang="0">
                    <a:pos x="803" y="79"/>
                  </a:cxn>
                  <a:cxn ang="0">
                    <a:pos x="813" y="73"/>
                  </a:cxn>
                  <a:cxn ang="0">
                    <a:pos x="819" y="68"/>
                  </a:cxn>
                  <a:cxn ang="0">
                    <a:pos x="821" y="65"/>
                  </a:cxn>
                  <a:cxn ang="0">
                    <a:pos x="821" y="62"/>
                  </a:cxn>
                  <a:cxn ang="0">
                    <a:pos x="821" y="62"/>
                  </a:cxn>
                  <a:cxn ang="0">
                    <a:pos x="821" y="58"/>
                  </a:cxn>
                  <a:cxn ang="0">
                    <a:pos x="819" y="55"/>
                  </a:cxn>
                  <a:cxn ang="0">
                    <a:pos x="813" y="48"/>
                  </a:cxn>
                  <a:cxn ang="0">
                    <a:pos x="803" y="42"/>
                  </a:cxn>
                  <a:cxn ang="0">
                    <a:pos x="790" y="37"/>
                  </a:cxn>
                  <a:cxn ang="0">
                    <a:pos x="772" y="32"/>
                  </a:cxn>
                  <a:cxn ang="0">
                    <a:pos x="751" y="27"/>
                  </a:cxn>
                  <a:cxn ang="0">
                    <a:pos x="702" y="17"/>
                  </a:cxn>
                  <a:cxn ang="0">
                    <a:pos x="640" y="9"/>
                  </a:cxn>
                  <a:cxn ang="0">
                    <a:pos x="571" y="4"/>
                  </a:cxn>
                  <a:cxn ang="0">
                    <a:pos x="494" y="1"/>
                  </a:cxn>
                  <a:cxn ang="0">
                    <a:pos x="411" y="0"/>
                  </a:cxn>
                  <a:cxn ang="0">
                    <a:pos x="411" y="0"/>
                  </a:cxn>
                  <a:cxn ang="0">
                    <a:pos x="328" y="1"/>
                  </a:cxn>
                  <a:cxn ang="0">
                    <a:pos x="251" y="4"/>
                  </a:cxn>
                  <a:cxn ang="0">
                    <a:pos x="181" y="9"/>
                  </a:cxn>
                  <a:cxn ang="0">
                    <a:pos x="121" y="17"/>
                  </a:cxn>
                  <a:cxn ang="0">
                    <a:pos x="70" y="27"/>
                  </a:cxn>
                  <a:cxn ang="0">
                    <a:pos x="51" y="32"/>
                  </a:cxn>
                  <a:cxn ang="0">
                    <a:pos x="33" y="37"/>
                  </a:cxn>
                  <a:cxn ang="0">
                    <a:pos x="20" y="42"/>
                  </a:cxn>
                  <a:cxn ang="0">
                    <a:pos x="10" y="48"/>
                  </a:cxn>
                  <a:cxn ang="0">
                    <a:pos x="3" y="55"/>
                  </a:cxn>
                  <a:cxn ang="0">
                    <a:pos x="2" y="58"/>
                  </a:cxn>
                  <a:cxn ang="0">
                    <a:pos x="0" y="62"/>
                  </a:cxn>
                  <a:cxn ang="0">
                    <a:pos x="0" y="62"/>
                  </a:cxn>
                </a:cxnLst>
                <a:rect l="0" t="0" r="r" b="b"/>
                <a:pathLst>
                  <a:path w="821" h="124">
                    <a:moveTo>
                      <a:pt x="0" y="62"/>
                    </a:moveTo>
                    <a:lnTo>
                      <a:pt x="0" y="62"/>
                    </a:lnTo>
                    <a:lnTo>
                      <a:pt x="2" y="65"/>
                    </a:lnTo>
                    <a:lnTo>
                      <a:pt x="3" y="68"/>
                    </a:lnTo>
                    <a:lnTo>
                      <a:pt x="10" y="73"/>
                    </a:lnTo>
                    <a:lnTo>
                      <a:pt x="20" y="79"/>
                    </a:lnTo>
                    <a:lnTo>
                      <a:pt x="33" y="84"/>
                    </a:lnTo>
                    <a:lnTo>
                      <a:pt x="51" y="91"/>
                    </a:lnTo>
                    <a:lnTo>
                      <a:pt x="70" y="96"/>
                    </a:lnTo>
                    <a:lnTo>
                      <a:pt x="121" y="106"/>
                    </a:lnTo>
                    <a:lnTo>
                      <a:pt x="181" y="112"/>
                    </a:lnTo>
                    <a:lnTo>
                      <a:pt x="251" y="119"/>
                    </a:lnTo>
                    <a:lnTo>
                      <a:pt x="328" y="122"/>
                    </a:lnTo>
                    <a:lnTo>
                      <a:pt x="411" y="124"/>
                    </a:lnTo>
                    <a:lnTo>
                      <a:pt x="411" y="124"/>
                    </a:lnTo>
                    <a:lnTo>
                      <a:pt x="494" y="122"/>
                    </a:lnTo>
                    <a:lnTo>
                      <a:pt x="571" y="119"/>
                    </a:lnTo>
                    <a:lnTo>
                      <a:pt x="640" y="112"/>
                    </a:lnTo>
                    <a:lnTo>
                      <a:pt x="702" y="106"/>
                    </a:lnTo>
                    <a:lnTo>
                      <a:pt x="751" y="96"/>
                    </a:lnTo>
                    <a:lnTo>
                      <a:pt x="772" y="91"/>
                    </a:lnTo>
                    <a:lnTo>
                      <a:pt x="790" y="84"/>
                    </a:lnTo>
                    <a:lnTo>
                      <a:pt x="803" y="79"/>
                    </a:lnTo>
                    <a:lnTo>
                      <a:pt x="813" y="73"/>
                    </a:lnTo>
                    <a:lnTo>
                      <a:pt x="819" y="68"/>
                    </a:lnTo>
                    <a:lnTo>
                      <a:pt x="821" y="65"/>
                    </a:lnTo>
                    <a:lnTo>
                      <a:pt x="821" y="62"/>
                    </a:lnTo>
                    <a:lnTo>
                      <a:pt x="821" y="62"/>
                    </a:lnTo>
                    <a:lnTo>
                      <a:pt x="821" y="58"/>
                    </a:lnTo>
                    <a:lnTo>
                      <a:pt x="819" y="55"/>
                    </a:lnTo>
                    <a:lnTo>
                      <a:pt x="813" y="48"/>
                    </a:lnTo>
                    <a:lnTo>
                      <a:pt x="803" y="42"/>
                    </a:lnTo>
                    <a:lnTo>
                      <a:pt x="790" y="37"/>
                    </a:lnTo>
                    <a:lnTo>
                      <a:pt x="772" y="32"/>
                    </a:lnTo>
                    <a:lnTo>
                      <a:pt x="751" y="27"/>
                    </a:lnTo>
                    <a:lnTo>
                      <a:pt x="702" y="17"/>
                    </a:lnTo>
                    <a:lnTo>
                      <a:pt x="640" y="9"/>
                    </a:lnTo>
                    <a:lnTo>
                      <a:pt x="571" y="4"/>
                    </a:lnTo>
                    <a:lnTo>
                      <a:pt x="494" y="1"/>
                    </a:lnTo>
                    <a:lnTo>
                      <a:pt x="411" y="0"/>
                    </a:lnTo>
                    <a:lnTo>
                      <a:pt x="411" y="0"/>
                    </a:lnTo>
                    <a:lnTo>
                      <a:pt x="328" y="1"/>
                    </a:lnTo>
                    <a:lnTo>
                      <a:pt x="251" y="4"/>
                    </a:lnTo>
                    <a:lnTo>
                      <a:pt x="181" y="9"/>
                    </a:lnTo>
                    <a:lnTo>
                      <a:pt x="121" y="17"/>
                    </a:lnTo>
                    <a:lnTo>
                      <a:pt x="70" y="27"/>
                    </a:lnTo>
                    <a:lnTo>
                      <a:pt x="51" y="32"/>
                    </a:lnTo>
                    <a:lnTo>
                      <a:pt x="33" y="37"/>
                    </a:lnTo>
                    <a:lnTo>
                      <a:pt x="20" y="42"/>
                    </a:lnTo>
                    <a:lnTo>
                      <a:pt x="10" y="48"/>
                    </a:lnTo>
                    <a:lnTo>
                      <a:pt x="3" y="55"/>
                    </a:lnTo>
                    <a:lnTo>
                      <a:pt x="2" y="58"/>
                    </a:lnTo>
                    <a:lnTo>
                      <a:pt x="0" y="62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EDEDE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3" name="Rectangle 764"/>
              <p:cNvSpPr>
                <a:spLocks noChangeArrowheads="1"/>
              </p:cNvSpPr>
              <p:nvPr/>
            </p:nvSpPr>
            <p:spPr bwMode="auto">
              <a:xfrm>
                <a:off x="6450" y="3468"/>
                <a:ext cx="371" cy="126"/>
              </a:xfrm>
              <a:prstGeom prst="rect">
                <a:avLst/>
              </a:prstGeom>
              <a:solidFill>
                <a:srgbClr val="29446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4" name="Freeform 765"/>
              <p:cNvSpPr>
                <a:spLocks/>
              </p:cNvSpPr>
              <p:nvPr/>
            </p:nvSpPr>
            <p:spPr bwMode="auto">
              <a:xfrm>
                <a:off x="6334" y="3029"/>
                <a:ext cx="608" cy="456"/>
              </a:xfrm>
              <a:custGeom>
                <a:avLst/>
                <a:gdLst/>
                <a:ahLst/>
                <a:cxnLst>
                  <a:cxn ang="0">
                    <a:pos x="0" y="400"/>
                  </a:cxn>
                  <a:cxn ang="0">
                    <a:pos x="3" y="426"/>
                  </a:cxn>
                  <a:cxn ang="0">
                    <a:pos x="5" y="431"/>
                  </a:cxn>
                  <a:cxn ang="0">
                    <a:pos x="11" y="443"/>
                  </a:cxn>
                  <a:cxn ang="0">
                    <a:pos x="21" y="449"/>
                  </a:cxn>
                  <a:cxn ang="0">
                    <a:pos x="32" y="454"/>
                  </a:cxn>
                  <a:cxn ang="0">
                    <a:pos x="39" y="454"/>
                  </a:cxn>
                  <a:cxn ang="0">
                    <a:pos x="104" y="454"/>
                  </a:cxn>
                  <a:cxn ang="0">
                    <a:pos x="164" y="454"/>
                  </a:cxn>
                  <a:cxn ang="0">
                    <a:pos x="226" y="454"/>
                  </a:cxn>
                  <a:cxn ang="0">
                    <a:pos x="243" y="454"/>
                  </a:cxn>
                  <a:cxn ang="0">
                    <a:pos x="303" y="456"/>
                  </a:cxn>
                  <a:cxn ang="0">
                    <a:pos x="344" y="454"/>
                  </a:cxn>
                  <a:cxn ang="0">
                    <a:pos x="381" y="454"/>
                  </a:cxn>
                  <a:cxn ang="0">
                    <a:pos x="483" y="454"/>
                  </a:cxn>
                  <a:cxn ang="0">
                    <a:pos x="567" y="454"/>
                  </a:cxn>
                  <a:cxn ang="0">
                    <a:pos x="574" y="454"/>
                  </a:cxn>
                  <a:cxn ang="0">
                    <a:pos x="585" y="449"/>
                  </a:cxn>
                  <a:cxn ang="0">
                    <a:pos x="590" y="446"/>
                  </a:cxn>
                  <a:cxn ang="0">
                    <a:pos x="600" y="438"/>
                  </a:cxn>
                  <a:cxn ang="0">
                    <a:pos x="605" y="426"/>
                  </a:cxn>
                  <a:cxn ang="0">
                    <a:pos x="607" y="413"/>
                  </a:cxn>
                  <a:cxn ang="0">
                    <a:pos x="608" y="400"/>
                  </a:cxn>
                  <a:cxn ang="0">
                    <a:pos x="608" y="389"/>
                  </a:cxn>
                  <a:cxn ang="0">
                    <a:pos x="602" y="354"/>
                  </a:cxn>
                  <a:cxn ang="0">
                    <a:pos x="589" y="302"/>
                  </a:cxn>
                  <a:cxn ang="0">
                    <a:pos x="567" y="211"/>
                  </a:cxn>
                  <a:cxn ang="0">
                    <a:pos x="558" y="160"/>
                  </a:cxn>
                  <a:cxn ang="0">
                    <a:pos x="549" y="132"/>
                  </a:cxn>
                  <a:cxn ang="0">
                    <a:pos x="536" y="110"/>
                  </a:cxn>
                  <a:cxn ang="0">
                    <a:pos x="522" y="92"/>
                  </a:cxn>
                  <a:cxn ang="0">
                    <a:pos x="504" y="74"/>
                  </a:cxn>
                  <a:cxn ang="0">
                    <a:pos x="463" y="41"/>
                  </a:cxn>
                  <a:cxn ang="0">
                    <a:pos x="417" y="18"/>
                  </a:cxn>
                  <a:cxn ang="0">
                    <a:pos x="367" y="5"/>
                  </a:cxn>
                  <a:cxn ang="0">
                    <a:pos x="341" y="2"/>
                  </a:cxn>
                  <a:cxn ang="0">
                    <a:pos x="303" y="0"/>
                  </a:cxn>
                  <a:cxn ang="0">
                    <a:pos x="267" y="2"/>
                  </a:cxn>
                  <a:cxn ang="0">
                    <a:pos x="251" y="4"/>
                  </a:cxn>
                  <a:cxn ang="0">
                    <a:pos x="204" y="13"/>
                  </a:cxn>
                  <a:cxn ang="0">
                    <a:pos x="160" y="33"/>
                  </a:cxn>
                  <a:cxn ang="0">
                    <a:pos x="120" y="59"/>
                  </a:cxn>
                  <a:cxn ang="0">
                    <a:pos x="85" y="92"/>
                  </a:cxn>
                  <a:cxn ang="0">
                    <a:pos x="72" y="110"/>
                  </a:cxn>
                  <a:cxn ang="0">
                    <a:pos x="58" y="132"/>
                  </a:cxn>
                  <a:cxn ang="0">
                    <a:pos x="50" y="165"/>
                  </a:cxn>
                  <a:cxn ang="0">
                    <a:pos x="37" y="229"/>
                  </a:cxn>
                  <a:cxn ang="0">
                    <a:pos x="19" y="302"/>
                  </a:cxn>
                  <a:cxn ang="0">
                    <a:pos x="3" y="366"/>
                  </a:cxn>
                  <a:cxn ang="0">
                    <a:pos x="0" y="389"/>
                  </a:cxn>
                  <a:cxn ang="0">
                    <a:pos x="0" y="400"/>
                  </a:cxn>
                </a:cxnLst>
                <a:rect l="0" t="0" r="r" b="b"/>
                <a:pathLst>
                  <a:path w="608" h="456">
                    <a:moveTo>
                      <a:pt x="0" y="400"/>
                    </a:moveTo>
                    <a:lnTo>
                      <a:pt x="0" y="400"/>
                    </a:lnTo>
                    <a:lnTo>
                      <a:pt x="1" y="413"/>
                    </a:lnTo>
                    <a:lnTo>
                      <a:pt x="3" y="426"/>
                    </a:lnTo>
                    <a:lnTo>
                      <a:pt x="3" y="426"/>
                    </a:lnTo>
                    <a:lnTo>
                      <a:pt x="5" y="431"/>
                    </a:lnTo>
                    <a:lnTo>
                      <a:pt x="8" y="438"/>
                    </a:lnTo>
                    <a:lnTo>
                      <a:pt x="11" y="443"/>
                    </a:lnTo>
                    <a:lnTo>
                      <a:pt x="16" y="446"/>
                    </a:lnTo>
                    <a:lnTo>
                      <a:pt x="21" y="449"/>
                    </a:lnTo>
                    <a:lnTo>
                      <a:pt x="27" y="452"/>
                    </a:lnTo>
                    <a:lnTo>
                      <a:pt x="32" y="454"/>
                    </a:lnTo>
                    <a:lnTo>
                      <a:pt x="39" y="454"/>
                    </a:lnTo>
                    <a:lnTo>
                      <a:pt x="39" y="454"/>
                    </a:lnTo>
                    <a:lnTo>
                      <a:pt x="104" y="454"/>
                    </a:lnTo>
                    <a:lnTo>
                      <a:pt x="104" y="454"/>
                    </a:lnTo>
                    <a:lnTo>
                      <a:pt x="161" y="454"/>
                    </a:lnTo>
                    <a:lnTo>
                      <a:pt x="164" y="454"/>
                    </a:lnTo>
                    <a:lnTo>
                      <a:pt x="164" y="454"/>
                    </a:lnTo>
                    <a:lnTo>
                      <a:pt x="226" y="454"/>
                    </a:lnTo>
                    <a:lnTo>
                      <a:pt x="226" y="454"/>
                    </a:lnTo>
                    <a:lnTo>
                      <a:pt x="243" y="454"/>
                    </a:lnTo>
                    <a:lnTo>
                      <a:pt x="243" y="454"/>
                    </a:lnTo>
                    <a:lnTo>
                      <a:pt x="303" y="456"/>
                    </a:lnTo>
                    <a:lnTo>
                      <a:pt x="303" y="456"/>
                    </a:lnTo>
                    <a:lnTo>
                      <a:pt x="344" y="454"/>
                    </a:lnTo>
                    <a:lnTo>
                      <a:pt x="344" y="454"/>
                    </a:lnTo>
                    <a:lnTo>
                      <a:pt x="381" y="454"/>
                    </a:lnTo>
                    <a:lnTo>
                      <a:pt x="381" y="454"/>
                    </a:lnTo>
                    <a:lnTo>
                      <a:pt x="483" y="454"/>
                    </a:lnTo>
                    <a:lnTo>
                      <a:pt x="483" y="454"/>
                    </a:lnTo>
                    <a:lnTo>
                      <a:pt x="567" y="454"/>
                    </a:lnTo>
                    <a:lnTo>
                      <a:pt x="567" y="454"/>
                    </a:lnTo>
                    <a:lnTo>
                      <a:pt x="574" y="454"/>
                    </a:lnTo>
                    <a:lnTo>
                      <a:pt x="580" y="452"/>
                    </a:lnTo>
                    <a:lnTo>
                      <a:pt x="585" y="449"/>
                    </a:lnTo>
                    <a:lnTo>
                      <a:pt x="590" y="446"/>
                    </a:lnTo>
                    <a:lnTo>
                      <a:pt x="590" y="446"/>
                    </a:lnTo>
                    <a:lnTo>
                      <a:pt x="595" y="443"/>
                    </a:lnTo>
                    <a:lnTo>
                      <a:pt x="600" y="438"/>
                    </a:lnTo>
                    <a:lnTo>
                      <a:pt x="602" y="431"/>
                    </a:lnTo>
                    <a:lnTo>
                      <a:pt x="605" y="426"/>
                    </a:lnTo>
                    <a:lnTo>
                      <a:pt x="605" y="426"/>
                    </a:lnTo>
                    <a:lnTo>
                      <a:pt x="607" y="413"/>
                    </a:lnTo>
                    <a:lnTo>
                      <a:pt x="608" y="400"/>
                    </a:lnTo>
                    <a:lnTo>
                      <a:pt x="608" y="400"/>
                    </a:lnTo>
                    <a:lnTo>
                      <a:pt x="608" y="389"/>
                    </a:lnTo>
                    <a:lnTo>
                      <a:pt x="608" y="389"/>
                    </a:lnTo>
                    <a:lnTo>
                      <a:pt x="607" y="376"/>
                    </a:lnTo>
                    <a:lnTo>
                      <a:pt x="602" y="354"/>
                    </a:lnTo>
                    <a:lnTo>
                      <a:pt x="589" y="302"/>
                    </a:lnTo>
                    <a:lnTo>
                      <a:pt x="589" y="302"/>
                    </a:lnTo>
                    <a:lnTo>
                      <a:pt x="577" y="260"/>
                    </a:lnTo>
                    <a:lnTo>
                      <a:pt x="567" y="211"/>
                    </a:lnTo>
                    <a:lnTo>
                      <a:pt x="567" y="211"/>
                    </a:lnTo>
                    <a:lnTo>
                      <a:pt x="558" y="160"/>
                    </a:lnTo>
                    <a:lnTo>
                      <a:pt x="553" y="142"/>
                    </a:lnTo>
                    <a:lnTo>
                      <a:pt x="549" y="132"/>
                    </a:lnTo>
                    <a:lnTo>
                      <a:pt x="549" y="132"/>
                    </a:lnTo>
                    <a:lnTo>
                      <a:pt x="536" y="110"/>
                    </a:lnTo>
                    <a:lnTo>
                      <a:pt x="536" y="110"/>
                    </a:lnTo>
                    <a:lnTo>
                      <a:pt x="522" y="92"/>
                    </a:lnTo>
                    <a:lnTo>
                      <a:pt x="522" y="92"/>
                    </a:lnTo>
                    <a:lnTo>
                      <a:pt x="504" y="74"/>
                    </a:lnTo>
                    <a:lnTo>
                      <a:pt x="484" y="56"/>
                    </a:lnTo>
                    <a:lnTo>
                      <a:pt x="463" y="41"/>
                    </a:lnTo>
                    <a:lnTo>
                      <a:pt x="440" y="30"/>
                    </a:lnTo>
                    <a:lnTo>
                      <a:pt x="417" y="18"/>
                    </a:lnTo>
                    <a:lnTo>
                      <a:pt x="391" y="10"/>
                    </a:lnTo>
                    <a:lnTo>
                      <a:pt x="367" y="5"/>
                    </a:lnTo>
                    <a:lnTo>
                      <a:pt x="341" y="2"/>
                    </a:lnTo>
                    <a:lnTo>
                      <a:pt x="341" y="2"/>
                    </a:lnTo>
                    <a:lnTo>
                      <a:pt x="303" y="0"/>
                    </a:lnTo>
                    <a:lnTo>
                      <a:pt x="303" y="0"/>
                    </a:lnTo>
                    <a:lnTo>
                      <a:pt x="267" y="2"/>
                    </a:lnTo>
                    <a:lnTo>
                      <a:pt x="267" y="2"/>
                    </a:lnTo>
                    <a:lnTo>
                      <a:pt x="251" y="4"/>
                    </a:lnTo>
                    <a:lnTo>
                      <a:pt x="251" y="4"/>
                    </a:lnTo>
                    <a:lnTo>
                      <a:pt x="226" y="7"/>
                    </a:lnTo>
                    <a:lnTo>
                      <a:pt x="204" y="13"/>
                    </a:lnTo>
                    <a:lnTo>
                      <a:pt x="181" y="23"/>
                    </a:lnTo>
                    <a:lnTo>
                      <a:pt x="160" y="33"/>
                    </a:lnTo>
                    <a:lnTo>
                      <a:pt x="140" y="44"/>
                    </a:lnTo>
                    <a:lnTo>
                      <a:pt x="120" y="59"/>
                    </a:lnTo>
                    <a:lnTo>
                      <a:pt x="103" y="75"/>
                    </a:lnTo>
                    <a:lnTo>
                      <a:pt x="85" y="92"/>
                    </a:lnTo>
                    <a:lnTo>
                      <a:pt x="85" y="92"/>
                    </a:lnTo>
                    <a:lnTo>
                      <a:pt x="72" y="110"/>
                    </a:lnTo>
                    <a:lnTo>
                      <a:pt x="72" y="110"/>
                    </a:lnTo>
                    <a:lnTo>
                      <a:pt x="58" y="132"/>
                    </a:lnTo>
                    <a:lnTo>
                      <a:pt x="58" y="132"/>
                    </a:lnTo>
                    <a:lnTo>
                      <a:pt x="50" y="165"/>
                    </a:lnTo>
                    <a:lnTo>
                      <a:pt x="37" y="229"/>
                    </a:lnTo>
                    <a:lnTo>
                      <a:pt x="37" y="229"/>
                    </a:lnTo>
                    <a:lnTo>
                      <a:pt x="19" y="302"/>
                    </a:lnTo>
                    <a:lnTo>
                      <a:pt x="19" y="302"/>
                    </a:lnTo>
                    <a:lnTo>
                      <a:pt x="3" y="366"/>
                    </a:lnTo>
                    <a:lnTo>
                      <a:pt x="3" y="366"/>
                    </a:lnTo>
                    <a:lnTo>
                      <a:pt x="0" y="377"/>
                    </a:lnTo>
                    <a:lnTo>
                      <a:pt x="0" y="389"/>
                    </a:lnTo>
                    <a:lnTo>
                      <a:pt x="0" y="389"/>
                    </a:lnTo>
                    <a:lnTo>
                      <a:pt x="0" y="400"/>
                    </a:lnTo>
                    <a:lnTo>
                      <a:pt x="0" y="400"/>
                    </a:lnTo>
                    <a:close/>
                  </a:path>
                </a:pathLst>
              </a:custGeom>
              <a:solidFill>
                <a:srgbClr val="F8DFE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5" name="Freeform 766"/>
              <p:cNvSpPr>
                <a:spLocks/>
              </p:cNvSpPr>
              <p:nvPr/>
            </p:nvSpPr>
            <p:spPr bwMode="auto">
              <a:xfrm>
                <a:off x="6334" y="3370"/>
                <a:ext cx="346" cy="115"/>
              </a:xfrm>
              <a:custGeom>
                <a:avLst/>
                <a:gdLst/>
                <a:ahLst/>
                <a:cxnLst>
                  <a:cxn ang="0">
                    <a:pos x="3" y="85"/>
                  </a:cxn>
                  <a:cxn ang="0">
                    <a:pos x="3" y="85"/>
                  </a:cxn>
                  <a:cxn ang="0">
                    <a:pos x="5" y="90"/>
                  </a:cxn>
                  <a:cxn ang="0">
                    <a:pos x="8" y="97"/>
                  </a:cxn>
                  <a:cxn ang="0">
                    <a:pos x="11" y="102"/>
                  </a:cxn>
                  <a:cxn ang="0">
                    <a:pos x="16" y="105"/>
                  </a:cxn>
                  <a:cxn ang="0">
                    <a:pos x="21" y="108"/>
                  </a:cxn>
                  <a:cxn ang="0">
                    <a:pos x="27" y="111"/>
                  </a:cxn>
                  <a:cxn ang="0">
                    <a:pos x="32" y="113"/>
                  </a:cxn>
                  <a:cxn ang="0">
                    <a:pos x="39" y="113"/>
                  </a:cxn>
                  <a:cxn ang="0">
                    <a:pos x="39" y="113"/>
                  </a:cxn>
                  <a:cxn ang="0">
                    <a:pos x="104" y="113"/>
                  </a:cxn>
                  <a:cxn ang="0">
                    <a:pos x="104" y="113"/>
                  </a:cxn>
                  <a:cxn ang="0">
                    <a:pos x="226" y="113"/>
                  </a:cxn>
                  <a:cxn ang="0">
                    <a:pos x="226" y="113"/>
                  </a:cxn>
                  <a:cxn ang="0">
                    <a:pos x="303" y="115"/>
                  </a:cxn>
                  <a:cxn ang="0">
                    <a:pos x="303" y="115"/>
                  </a:cxn>
                  <a:cxn ang="0">
                    <a:pos x="344" y="113"/>
                  </a:cxn>
                  <a:cxn ang="0">
                    <a:pos x="344" y="113"/>
                  </a:cxn>
                  <a:cxn ang="0">
                    <a:pos x="346" y="67"/>
                  </a:cxn>
                  <a:cxn ang="0">
                    <a:pos x="346" y="67"/>
                  </a:cxn>
                  <a:cxn ang="0">
                    <a:pos x="233" y="30"/>
                  </a:cxn>
                  <a:cxn ang="0">
                    <a:pos x="233" y="30"/>
                  </a:cxn>
                  <a:cxn ang="0">
                    <a:pos x="202" y="20"/>
                  </a:cxn>
                  <a:cxn ang="0">
                    <a:pos x="169" y="10"/>
                  </a:cxn>
                  <a:cxn ang="0">
                    <a:pos x="137" y="4"/>
                  </a:cxn>
                  <a:cxn ang="0">
                    <a:pos x="120" y="0"/>
                  </a:cxn>
                  <a:cxn ang="0">
                    <a:pos x="104" y="0"/>
                  </a:cxn>
                  <a:cxn ang="0">
                    <a:pos x="104" y="0"/>
                  </a:cxn>
                  <a:cxn ang="0">
                    <a:pos x="78" y="0"/>
                  </a:cxn>
                  <a:cxn ang="0">
                    <a:pos x="50" y="5"/>
                  </a:cxn>
                  <a:cxn ang="0">
                    <a:pos x="39" y="9"/>
                  </a:cxn>
                  <a:cxn ang="0">
                    <a:pos x="26" y="13"/>
                  </a:cxn>
                  <a:cxn ang="0">
                    <a:pos x="14" y="18"/>
                  </a:cxn>
                  <a:cxn ang="0">
                    <a:pos x="3" y="25"/>
                  </a:cxn>
                  <a:cxn ang="0">
                    <a:pos x="3" y="25"/>
                  </a:cxn>
                  <a:cxn ang="0">
                    <a:pos x="0" y="36"/>
                  </a:cxn>
                  <a:cxn ang="0">
                    <a:pos x="0" y="48"/>
                  </a:cxn>
                  <a:cxn ang="0">
                    <a:pos x="0" y="48"/>
                  </a:cxn>
                  <a:cxn ang="0">
                    <a:pos x="0" y="64"/>
                  </a:cxn>
                  <a:cxn ang="0">
                    <a:pos x="3" y="85"/>
                  </a:cxn>
                  <a:cxn ang="0">
                    <a:pos x="3" y="85"/>
                  </a:cxn>
                </a:cxnLst>
                <a:rect l="0" t="0" r="r" b="b"/>
                <a:pathLst>
                  <a:path w="346" h="115">
                    <a:moveTo>
                      <a:pt x="3" y="85"/>
                    </a:moveTo>
                    <a:lnTo>
                      <a:pt x="3" y="85"/>
                    </a:lnTo>
                    <a:lnTo>
                      <a:pt x="5" y="90"/>
                    </a:lnTo>
                    <a:lnTo>
                      <a:pt x="8" y="97"/>
                    </a:lnTo>
                    <a:lnTo>
                      <a:pt x="11" y="102"/>
                    </a:lnTo>
                    <a:lnTo>
                      <a:pt x="16" y="105"/>
                    </a:lnTo>
                    <a:lnTo>
                      <a:pt x="21" y="108"/>
                    </a:lnTo>
                    <a:lnTo>
                      <a:pt x="27" y="111"/>
                    </a:lnTo>
                    <a:lnTo>
                      <a:pt x="32" y="113"/>
                    </a:lnTo>
                    <a:lnTo>
                      <a:pt x="39" y="113"/>
                    </a:lnTo>
                    <a:lnTo>
                      <a:pt x="39" y="113"/>
                    </a:lnTo>
                    <a:lnTo>
                      <a:pt x="104" y="113"/>
                    </a:lnTo>
                    <a:lnTo>
                      <a:pt x="104" y="113"/>
                    </a:lnTo>
                    <a:lnTo>
                      <a:pt x="226" y="113"/>
                    </a:lnTo>
                    <a:lnTo>
                      <a:pt x="226" y="113"/>
                    </a:lnTo>
                    <a:lnTo>
                      <a:pt x="303" y="115"/>
                    </a:lnTo>
                    <a:lnTo>
                      <a:pt x="303" y="115"/>
                    </a:lnTo>
                    <a:lnTo>
                      <a:pt x="344" y="113"/>
                    </a:lnTo>
                    <a:lnTo>
                      <a:pt x="344" y="113"/>
                    </a:lnTo>
                    <a:lnTo>
                      <a:pt x="346" y="67"/>
                    </a:lnTo>
                    <a:lnTo>
                      <a:pt x="346" y="67"/>
                    </a:lnTo>
                    <a:lnTo>
                      <a:pt x="233" y="30"/>
                    </a:lnTo>
                    <a:lnTo>
                      <a:pt x="233" y="30"/>
                    </a:lnTo>
                    <a:lnTo>
                      <a:pt x="202" y="20"/>
                    </a:lnTo>
                    <a:lnTo>
                      <a:pt x="169" y="10"/>
                    </a:lnTo>
                    <a:lnTo>
                      <a:pt x="137" y="4"/>
                    </a:lnTo>
                    <a:lnTo>
                      <a:pt x="120" y="0"/>
                    </a:lnTo>
                    <a:lnTo>
                      <a:pt x="104" y="0"/>
                    </a:lnTo>
                    <a:lnTo>
                      <a:pt x="104" y="0"/>
                    </a:lnTo>
                    <a:lnTo>
                      <a:pt x="78" y="0"/>
                    </a:lnTo>
                    <a:lnTo>
                      <a:pt x="50" y="5"/>
                    </a:lnTo>
                    <a:lnTo>
                      <a:pt x="39" y="9"/>
                    </a:lnTo>
                    <a:lnTo>
                      <a:pt x="26" y="13"/>
                    </a:lnTo>
                    <a:lnTo>
                      <a:pt x="14" y="18"/>
                    </a:lnTo>
                    <a:lnTo>
                      <a:pt x="3" y="25"/>
                    </a:lnTo>
                    <a:lnTo>
                      <a:pt x="3" y="25"/>
                    </a:lnTo>
                    <a:lnTo>
                      <a:pt x="0" y="36"/>
                    </a:lnTo>
                    <a:lnTo>
                      <a:pt x="0" y="48"/>
                    </a:lnTo>
                    <a:lnTo>
                      <a:pt x="0" y="48"/>
                    </a:lnTo>
                    <a:lnTo>
                      <a:pt x="0" y="64"/>
                    </a:lnTo>
                    <a:lnTo>
                      <a:pt x="3" y="85"/>
                    </a:lnTo>
                    <a:lnTo>
                      <a:pt x="3" y="85"/>
                    </a:lnTo>
                    <a:close/>
                  </a:path>
                </a:pathLst>
              </a:custGeom>
              <a:solidFill>
                <a:srgbClr val="FCEEF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6" name="Freeform 767"/>
              <p:cNvSpPr>
                <a:spLocks/>
              </p:cNvSpPr>
              <p:nvPr/>
            </p:nvSpPr>
            <p:spPr bwMode="auto">
              <a:xfrm>
                <a:off x="6596" y="3370"/>
                <a:ext cx="346" cy="115"/>
              </a:xfrm>
              <a:custGeom>
                <a:avLst/>
                <a:gdLst/>
                <a:ahLst/>
                <a:cxnLst>
                  <a:cxn ang="0">
                    <a:pos x="343" y="85"/>
                  </a:cxn>
                  <a:cxn ang="0">
                    <a:pos x="343" y="85"/>
                  </a:cxn>
                  <a:cxn ang="0">
                    <a:pos x="340" y="90"/>
                  </a:cxn>
                  <a:cxn ang="0">
                    <a:pos x="338" y="97"/>
                  </a:cxn>
                  <a:cxn ang="0">
                    <a:pos x="333" y="102"/>
                  </a:cxn>
                  <a:cxn ang="0">
                    <a:pos x="328" y="105"/>
                  </a:cxn>
                  <a:cxn ang="0">
                    <a:pos x="323" y="108"/>
                  </a:cxn>
                  <a:cxn ang="0">
                    <a:pos x="318" y="111"/>
                  </a:cxn>
                  <a:cxn ang="0">
                    <a:pos x="312" y="113"/>
                  </a:cxn>
                  <a:cxn ang="0">
                    <a:pos x="305" y="113"/>
                  </a:cxn>
                  <a:cxn ang="0">
                    <a:pos x="305" y="113"/>
                  </a:cxn>
                  <a:cxn ang="0">
                    <a:pos x="242" y="113"/>
                  </a:cxn>
                  <a:cxn ang="0">
                    <a:pos x="242" y="113"/>
                  </a:cxn>
                  <a:cxn ang="0">
                    <a:pos x="119" y="113"/>
                  </a:cxn>
                  <a:cxn ang="0">
                    <a:pos x="119" y="113"/>
                  </a:cxn>
                  <a:cxn ang="0">
                    <a:pos x="41" y="115"/>
                  </a:cxn>
                  <a:cxn ang="0">
                    <a:pos x="41" y="115"/>
                  </a:cxn>
                  <a:cxn ang="0">
                    <a:pos x="0" y="113"/>
                  </a:cxn>
                  <a:cxn ang="0">
                    <a:pos x="0" y="113"/>
                  </a:cxn>
                  <a:cxn ang="0">
                    <a:pos x="0" y="67"/>
                  </a:cxn>
                  <a:cxn ang="0">
                    <a:pos x="0" y="67"/>
                  </a:cxn>
                  <a:cxn ang="0">
                    <a:pos x="113" y="30"/>
                  </a:cxn>
                  <a:cxn ang="0">
                    <a:pos x="113" y="30"/>
                  </a:cxn>
                  <a:cxn ang="0">
                    <a:pos x="144" y="20"/>
                  </a:cxn>
                  <a:cxn ang="0">
                    <a:pos x="177" y="10"/>
                  </a:cxn>
                  <a:cxn ang="0">
                    <a:pos x="208" y="4"/>
                  </a:cxn>
                  <a:cxn ang="0">
                    <a:pos x="224" y="0"/>
                  </a:cxn>
                  <a:cxn ang="0">
                    <a:pos x="240" y="0"/>
                  </a:cxn>
                  <a:cxn ang="0">
                    <a:pos x="240" y="0"/>
                  </a:cxn>
                  <a:cxn ang="0">
                    <a:pos x="268" y="0"/>
                  </a:cxn>
                  <a:cxn ang="0">
                    <a:pos x="294" y="5"/>
                  </a:cxn>
                  <a:cxn ang="0">
                    <a:pos x="307" y="9"/>
                  </a:cxn>
                  <a:cxn ang="0">
                    <a:pos x="320" y="13"/>
                  </a:cxn>
                  <a:cxn ang="0">
                    <a:pos x="331" y="18"/>
                  </a:cxn>
                  <a:cxn ang="0">
                    <a:pos x="343" y="25"/>
                  </a:cxn>
                  <a:cxn ang="0">
                    <a:pos x="343" y="25"/>
                  </a:cxn>
                  <a:cxn ang="0">
                    <a:pos x="345" y="36"/>
                  </a:cxn>
                  <a:cxn ang="0">
                    <a:pos x="346" y="48"/>
                  </a:cxn>
                  <a:cxn ang="0">
                    <a:pos x="346" y="48"/>
                  </a:cxn>
                  <a:cxn ang="0">
                    <a:pos x="345" y="64"/>
                  </a:cxn>
                  <a:cxn ang="0">
                    <a:pos x="343" y="85"/>
                  </a:cxn>
                  <a:cxn ang="0">
                    <a:pos x="343" y="85"/>
                  </a:cxn>
                </a:cxnLst>
                <a:rect l="0" t="0" r="r" b="b"/>
                <a:pathLst>
                  <a:path w="346" h="115">
                    <a:moveTo>
                      <a:pt x="343" y="85"/>
                    </a:moveTo>
                    <a:lnTo>
                      <a:pt x="343" y="85"/>
                    </a:lnTo>
                    <a:lnTo>
                      <a:pt x="340" y="90"/>
                    </a:lnTo>
                    <a:lnTo>
                      <a:pt x="338" y="97"/>
                    </a:lnTo>
                    <a:lnTo>
                      <a:pt x="333" y="102"/>
                    </a:lnTo>
                    <a:lnTo>
                      <a:pt x="328" y="105"/>
                    </a:lnTo>
                    <a:lnTo>
                      <a:pt x="323" y="108"/>
                    </a:lnTo>
                    <a:lnTo>
                      <a:pt x="318" y="111"/>
                    </a:lnTo>
                    <a:lnTo>
                      <a:pt x="312" y="113"/>
                    </a:lnTo>
                    <a:lnTo>
                      <a:pt x="305" y="113"/>
                    </a:lnTo>
                    <a:lnTo>
                      <a:pt x="305" y="113"/>
                    </a:lnTo>
                    <a:lnTo>
                      <a:pt x="242" y="113"/>
                    </a:lnTo>
                    <a:lnTo>
                      <a:pt x="242" y="113"/>
                    </a:lnTo>
                    <a:lnTo>
                      <a:pt x="119" y="113"/>
                    </a:lnTo>
                    <a:lnTo>
                      <a:pt x="119" y="113"/>
                    </a:lnTo>
                    <a:lnTo>
                      <a:pt x="41" y="115"/>
                    </a:lnTo>
                    <a:lnTo>
                      <a:pt x="41" y="115"/>
                    </a:lnTo>
                    <a:lnTo>
                      <a:pt x="0" y="113"/>
                    </a:lnTo>
                    <a:lnTo>
                      <a:pt x="0" y="113"/>
                    </a:lnTo>
                    <a:lnTo>
                      <a:pt x="0" y="67"/>
                    </a:lnTo>
                    <a:lnTo>
                      <a:pt x="0" y="67"/>
                    </a:lnTo>
                    <a:lnTo>
                      <a:pt x="113" y="30"/>
                    </a:lnTo>
                    <a:lnTo>
                      <a:pt x="113" y="30"/>
                    </a:lnTo>
                    <a:lnTo>
                      <a:pt x="144" y="20"/>
                    </a:lnTo>
                    <a:lnTo>
                      <a:pt x="177" y="10"/>
                    </a:lnTo>
                    <a:lnTo>
                      <a:pt x="208" y="4"/>
                    </a:lnTo>
                    <a:lnTo>
                      <a:pt x="224" y="0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68" y="0"/>
                    </a:lnTo>
                    <a:lnTo>
                      <a:pt x="294" y="5"/>
                    </a:lnTo>
                    <a:lnTo>
                      <a:pt x="307" y="9"/>
                    </a:lnTo>
                    <a:lnTo>
                      <a:pt x="320" y="13"/>
                    </a:lnTo>
                    <a:lnTo>
                      <a:pt x="331" y="18"/>
                    </a:lnTo>
                    <a:lnTo>
                      <a:pt x="343" y="25"/>
                    </a:lnTo>
                    <a:lnTo>
                      <a:pt x="343" y="25"/>
                    </a:lnTo>
                    <a:lnTo>
                      <a:pt x="345" y="36"/>
                    </a:lnTo>
                    <a:lnTo>
                      <a:pt x="346" y="48"/>
                    </a:lnTo>
                    <a:lnTo>
                      <a:pt x="346" y="48"/>
                    </a:lnTo>
                    <a:lnTo>
                      <a:pt x="345" y="64"/>
                    </a:lnTo>
                    <a:lnTo>
                      <a:pt x="343" y="85"/>
                    </a:lnTo>
                    <a:lnTo>
                      <a:pt x="343" y="85"/>
                    </a:lnTo>
                    <a:close/>
                  </a:path>
                </a:pathLst>
              </a:custGeom>
              <a:solidFill>
                <a:srgbClr val="FCEEF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7" name="Freeform 768"/>
              <p:cNvSpPr>
                <a:spLocks/>
              </p:cNvSpPr>
              <p:nvPr/>
            </p:nvSpPr>
            <p:spPr bwMode="auto">
              <a:xfrm>
                <a:off x="6591" y="2948"/>
                <a:ext cx="92" cy="93"/>
              </a:xfrm>
              <a:custGeom>
                <a:avLst/>
                <a:gdLst/>
                <a:ahLst/>
                <a:cxnLst>
                  <a:cxn ang="0">
                    <a:pos x="4" y="60"/>
                  </a:cxn>
                  <a:cxn ang="0">
                    <a:pos x="4" y="60"/>
                  </a:cxn>
                  <a:cxn ang="0">
                    <a:pos x="0" y="85"/>
                  </a:cxn>
                  <a:cxn ang="0">
                    <a:pos x="0" y="85"/>
                  </a:cxn>
                  <a:cxn ang="0">
                    <a:pos x="12" y="88"/>
                  </a:cxn>
                  <a:cxn ang="0">
                    <a:pos x="23" y="91"/>
                  </a:cxn>
                  <a:cxn ang="0">
                    <a:pos x="35" y="93"/>
                  </a:cxn>
                  <a:cxn ang="0">
                    <a:pos x="46" y="93"/>
                  </a:cxn>
                  <a:cxn ang="0">
                    <a:pos x="46" y="93"/>
                  </a:cxn>
                  <a:cxn ang="0">
                    <a:pos x="59" y="93"/>
                  </a:cxn>
                  <a:cxn ang="0">
                    <a:pos x="71" y="91"/>
                  </a:cxn>
                  <a:cxn ang="0">
                    <a:pos x="80" y="88"/>
                  </a:cxn>
                  <a:cxn ang="0">
                    <a:pos x="92" y="85"/>
                  </a:cxn>
                  <a:cxn ang="0">
                    <a:pos x="92" y="85"/>
                  </a:cxn>
                  <a:cxn ang="0">
                    <a:pos x="89" y="60"/>
                  </a:cxn>
                  <a:cxn ang="0">
                    <a:pos x="89" y="34"/>
                  </a:cxn>
                  <a:cxn ang="0">
                    <a:pos x="89" y="34"/>
                  </a:cxn>
                  <a:cxn ang="0">
                    <a:pos x="90" y="18"/>
                  </a:cxn>
                  <a:cxn ang="0">
                    <a:pos x="92" y="0"/>
                  </a:cxn>
                  <a:cxn ang="0">
                    <a:pos x="92" y="0"/>
                  </a:cxn>
                  <a:cxn ang="0">
                    <a:pos x="46" y="8"/>
                  </a:cxn>
                  <a:cxn ang="0">
                    <a:pos x="46" y="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31"/>
                  </a:cxn>
                  <a:cxn ang="0">
                    <a:pos x="4" y="60"/>
                  </a:cxn>
                  <a:cxn ang="0">
                    <a:pos x="4" y="60"/>
                  </a:cxn>
                </a:cxnLst>
                <a:rect l="0" t="0" r="r" b="b"/>
                <a:pathLst>
                  <a:path w="92" h="93">
                    <a:moveTo>
                      <a:pt x="4" y="60"/>
                    </a:moveTo>
                    <a:lnTo>
                      <a:pt x="4" y="60"/>
                    </a:lnTo>
                    <a:lnTo>
                      <a:pt x="0" y="85"/>
                    </a:lnTo>
                    <a:lnTo>
                      <a:pt x="0" y="85"/>
                    </a:lnTo>
                    <a:lnTo>
                      <a:pt x="12" y="88"/>
                    </a:lnTo>
                    <a:lnTo>
                      <a:pt x="23" y="91"/>
                    </a:lnTo>
                    <a:lnTo>
                      <a:pt x="35" y="93"/>
                    </a:lnTo>
                    <a:lnTo>
                      <a:pt x="46" y="93"/>
                    </a:lnTo>
                    <a:lnTo>
                      <a:pt x="46" y="93"/>
                    </a:lnTo>
                    <a:lnTo>
                      <a:pt x="59" y="93"/>
                    </a:lnTo>
                    <a:lnTo>
                      <a:pt x="71" y="91"/>
                    </a:lnTo>
                    <a:lnTo>
                      <a:pt x="80" y="88"/>
                    </a:lnTo>
                    <a:lnTo>
                      <a:pt x="92" y="85"/>
                    </a:lnTo>
                    <a:lnTo>
                      <a:pt x="92" y="85"/>
                    </a:lnTo>
                    <a:lnTo>
                      <a:pt x="89" y="60"/>
                    </a:lnTo>
                    <a:lnTo>
                      <a:pt x="89" y="34"/>
                    </a:lnTo>
                    <a:lnTo>
                      <a:pt x="89" y="34"/>
                    </a:lnTo>
                    <a:lnTo>
                      <a:pt x="90" y="18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46" y="8"/>
                    </a:lnTo>
                    <a:lnTo>
                      <a:pt x="46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31"/>
                    </a:lnTo>
                    <a:lnTo>
                      <a:pt x="4" y="60"/>
                    </a:lnTo>
                    <a:lnTo>
                      <a:pt x="4" y="60"/>
                    </a:lnTo>
                    <a:close/>
                  </a:path>
                </a:pathLst>
              </a:custGeom>
              <a:solidFill>
                <a:srgbClr val="FFA49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8" name="Freeform 769"/>
              <p:cNvSpPr>
                <a:spLocks/>
              </p:cNvSpPr>
              <p:nvPr/>
            </p:nvSpPr>
            <p:spPr bwMode="auto">
              <a:xfrm>
                <a:off x="6591" y="2948"/>
                <a:ext cx="92" cy="63"/>
              </a:xfrm>
              <a:custGeom>
                <a:avLst/>
                <a:gdLst/>
                <a:ahLst/>
                <a:cxnLst>
                  <a:cxn ang="0">
                    <a:pos x="4" y="60"/>
                  </a:cxn>
                  <a:cxn ang="0">
                    <a:pos x="4" y="60"/>
                  </a:cxn>
                  <a:cxn ang="0">
                    <a:pos x="20" y="63"/>
                  </a:cxn>
                  <a:cxn ang="0">
                    <a:pos x="38" y="62"/>
                  </a:cxn>
                  <a:cxn ang="0">
                    <a:pos x="38" y="62"/>
                  </a:cxn>
                  <a:cxn ang="0">
                    <a:pos x="51" y="58"/>
                  </a:cxn>
                  <a:cxn ang="0">
                    <a:pos x="66" y="54"/>
                  </a:cxn>
                  <a:cxn ang="0">
                    <a:pos x="77" y="45"/>
                  </a:cxn>
                  <a:cxn ang="0">
                    <a:pos x="89" y="34"/>
                  </a:cxn>
                  <a:cxn ang="0">
                    <a:pos x="89" y="34"/>
                  </a:cxn>
                  <a:cxn ang="0">
                    <a:pos x="90" y="18"/>
                  </a:cxn>
                  <a:cxn ang="0">
                    <a:pos x="92" y="0"/>
                  </a:cxn>
                  <a:cxn ang="0">
                    <a:pos x="92" y="0"/>
                  </a:cxn>
                  <a:cxn ang="0">
                    <a:pos x="46" y="8"/>
                  </a:cxn>
                  <a:cxn ang="0">
                    <a:pos x="46" y="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" y="31"/>
                  </a:cxn>
                  <a:cxn ang="0">
                    <a:pos x="4" y="60"/>
                  </a:cxn>
                  <a:cxn ang="0">
                    <a:pos x="4" y="60"/>
                  </a:cxn>
                </a:cxnLst>
                <a:rect l="0" t="0" r="r" b="b"/>
                <a:pathLst>
                  <a:path w="92" h="63">
                    <a:moveTo>
                      <a:pt x="4" y="60"/>
                    </a:moveTo>
                    <a:lnTo>
                      <a:pt x="4" y="60"/>
                    </a:lnTo>
                    <a:lnTo>
                      <a:pt x="20" y="63"/>
                    </a:lnTo>
                    <a:lnTo>
                      <a:pt x="38" y="62"/>
                    </a:lnTo>
                    <a:lnTo>
                      <a:pt x="38" y="62"/>
                    </a:lnTo>
                    <a:lnTo>
                      <a:pt x="51" y="58"/>
                    </a:lnTo>
                    <a:lnTo>
                      <a:pt x="66" y="54"/>
                    </a:lnTo>
                    <a:lnTo>
                      <a:pt x="77" y="45"/>
                    </a:lnTo>
                    <a:lnTo>
                      <a:pt x="89" y="34"/>
                    </a:lnTo>
                    <a:lnTo>
                      <a:pt x="89" y="34"/>
                    </a:lnTo>
                    <a:lnTo>
                      <a:pt x="90" y="18"/>
                    </a:lnTo>
                    <a:lnTo>
                      <a:pt x="92" y="0"/>
                    </a:lnTo>
                    <a:lnTo>
                      <a:pt x="92" y="0"/>
                    </a:lnTo>
                    <a:lnTo>
                      <a:pt x="46" y="8"/>
                    </a:lnTo>
                    <a:lnTo>
                      <a:pt x="46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31"/>
                    </a:lnTo>
                    <a:lnTo>
                      <a:pt x="4" y="60"/>
                    </a:lnTo>
                    <a:lnTo>
                      <a:pt x="4" y="60"/>
                    </a:lnTo>
                    <a:close/>
                  </a:path>
                </a:pathLst>
              </a:custGeom>
              <a:solidFill>
                <a:srgbClr val="FF788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79" name="Freeform 770"/>
              <p:cNvSpPr>
                <a:spLocks/>
              </p:cNvSpPr>
              <p:nvPr/>
            </p:nvSpPr>
            <p:spPr bwMode="auto">
              <a:xfrm>
                <a:off x="6585" y="2829"/>
                <a:ext cx="104" cy="169"/>
              </a:xfrm>
              <a:custGeom>
                <a:avLst/>
                <a:gdLst/>
                <a:ahLst/>
                <a:cxnLst>
                  <a:cxn ang="0">
                    <a:pos x="99" y="18"/>
                  </a:cxn>
                  <a:cxn ang="0">
                    <a:pos x="99" y="18"/>
                  </a:cxn>
                  <a:cxn ang="0">
                    <a:pos x="96" y="32"/>
                  </a:cxn>
                  <a:cxn ang="0">
                    <a:pos x="98" y="49"/>
                  </a:cxn>
                  <a:cxn ang="0">
                    <a:pos x="99" y="65"/>
                  </a:cxn>
                  <a:cxn ang="0">
                    <a:pos x="103" y="80"/>
                  </a:cxn>
                  <a:cxn ang="0">
                    <a:pos x="103" y="80"/>
                  </a:cxn>
                  <a:cxn ang="0">
                    <a:pos x="104" y="96"/>
                  </a:cxn>
                  <a:cxn ang="0">
                    <a:pos x="104" y="112"/>
                  </a:cxn>
                  <a:cxn ang="0">
                    <a:pos x="103" y="127"/>
                  </a:cxn>
                  <a:cxn ang="0">
                    <a:pos x="101" y="135"/>
                  </a:cxn>
                  <a:cxn ang="0">
                    <a:pos x="98" y="142"/>
                  </a:cxn>
                  <a:cxn ang="0">
                    <a:pos x="98" y="142"/>
                  </a:cxn>
                  <a:cxn ang="0">
                    <a:pos x="95" y="148"/>
                  </a:cxn>
                  <a:cxn ang="0">
                    <a:pos x="88" y="155"/>
                  </a:cxn>
                  <a:cxn ang="0">
                    <a:pos x="83" y="160"/>
                  </a:cxn>
                  <a:cxn ang="0">
                    <a:pos x="77" y="163"/>
                  </a:cxn>
                  <a:cxn ang="0">
                    <a:pos x="68" y="166"/>
                  </a:cxn>
                  <a:cxn ang="0">
                    <a:pos x="62" y="168"/>
                  </a:cxn>
                  <a:cxn ang="0">
                    <a:pos x="54" y="169"/>
                  </a:cxn>
                  <a:cxn ang="0">
                    <a:pos x="46" y="169"/>
                  </a:cxn>
                  <a:cxn ang="0">
                    <a:pos x="46" y="169"/>
                  </a:cxn>
                  <a:cxn ang="0">
                    <a:pos x="39" y="168"/>
                  </a:cxn>
                  <a:cxn ang="0">
                    <a:pos x="31" y="164"/>
                  </a:cxn>
                  <a:cxn ang="0">
                    <a:pos x="24" y="161"/>
                  </a:cxn>
                  <a:cxn ang="0">
                    <a:pos x="18" y="156"/>
                  </a:cxn>
                  <a:cxn ang="0">
                    <a:pos x="13" y="151"/>
                  </a:cxn>
                  <a:cxn ang="0">
                    <a:pos x="8" y="145"/>
                  </a:cxn>
                  <a:cxn ang="0">
                    <a:pos x="5" y="138"/>
                  </a:cxn>
                  <a:cxn ang="0">
                    <a:pos x="2" y="130"/>
                  </a:cxn>
                  <a:cxn ang="0">
                    <a:pos x="2" y="130"/>
                  </a:cxn>
                  <a:cxn ang="0">
                    <a:pos x="0" y="117"/>
                  </a:cxn>
                  <a:cxn ang="0">
                    <a:pos x="0" y="102"/>
                  </a:cxn>
                  <a:cxn ang="0">
                    <a:pos x="5" y="73"/>
                  </a:cxn>
                  <a:cxn ang="0">
                    <a:pos x="5" y="73"/>
                  </a:cxn>
                  <a:cxn ang="0">
                    <a:pos x="6" y="58"/>
                  </a:cxn>
                  <a:cxn ang="0">
                    <a:pos x="6" y="42"/>
                  </a:cxn>
                  <a:cxn ang="0">
                    <a:pos x="5" y="26"/>
                  </a:cxn>
                  <a:cxn ang="0">
                    <a:pos x="2" y="11"/>
                  </a:cxn>
                  <a:cxn ang="0">
                    <a:pos x="2" y="11"/>
                  </a:cxn>
                  <a:cxn ang="0">
                    <a:pos x="13" y="4"/>
                  </a:cxn>
                  <a:cxn ang="0">
                    <a:pos x="26" y="1"/>
                  </a:cxn>
                  <a:cxn ang="0">
                    <a:pos x="39" y="0"/>
                  </a:cxn>
                  <a:cxn ang="0">
                    <a:pos x="51" y="0"/>
                  </a:cxn>
                  <a:cxn ang="0">
                    <a:pos x="64" y="1"/>
                  </a:cxn>
                  <a:cxn ang="0">
                    <a:pos x="77" y="4"/>
                  </a:cxn>
                  <a:cxn ang="0">
                    <a:pos x="88" y="9"/>
                  </a:cxn>
                  <a:cxn ang="0">
                    <a:pos x="99" y="18"/>
                  </a:cxn>
                  <a:cxn ang="0">
                    <a:pos x="99" y="18"/>
                  </a:cxn>
                </a:cxnLst>
                <a:rect l="0" t="0" r="r" b="b"/>
                <a:pathLst>
                  <a:path w="104" h="169">
                    <a:moveTo>
                      <a:pt x="99" y="18"/>
                    </a:moveTo>
                    <a:lnTo>
                      <a:pt x="99" y="18"/>
                    </a:lnTo>
                    <a:lnTo>
                      <a:pt x="96" y="32"/>
                    </a:lnTo>
                    <a:lnTo>
                      <a:pt x="98" y="49"/>
                    </a:lnTo>
                    <a:lnTo>
                      <a:pt x="99" y="65"/>
                    </a:lnTo>
                    <a:lnTo>
                      <a:pt x="103" y="80"/>
                    </a:lnTo>
                    <a:lnTo>
                      <a:pt x="103" y="80"/>
                    </a:lnTo>
                    <a:lnTo>
                      <a:pt x="104" y="96"/>
                    </a:lnTo>
                    <a:lnTo>
                      <a:pt x="104" y="112"/>
                    </a:lnTo>
                    <a:lnTo>
                      <a:pt x="103" y="127"/>
                    </a:lnTo>
                    <a:lnTo>
                      <a:pt x="101" y="135"/>
                    </a:lnTo>
                    <a:lnTo>
                      <a:pt x="98" y="142"/>
                    </a:lnTo>
                    <a:lnTo>
                      <a:pt x="98" y="142"/>
                    </a:lnTo>
                    <a:lnTo>
                      <a:pt x="95" y="148"/>
                    </a:lnTo>
                    <a:lnTo>
                      <a:pt x="88" y="155"/>
                    </a:lnTo>
                    <a:lnTo>
                      <a:pt x="83" y="160"/>
                    </a:lnTo>
                    <a:lnTo>
                      <a:pt x="77" y="163"/>
                    </a:lnTo>
                    <a:lnTo>
                      <a:pt x="68" y="166"/>
                    </a:lnTo>
                    <a:lnTo>
                      <a:pt x="62" y="168"/>
                    </a:lnTo>
                    <a:lnTo>
                      <a:pt x="54" y="169"/>
                    </a:lnTo>
                    <a:lnTo>
                      <a:pt x="46" y="169"/>
                    </a:lnTo>
                    <a:lnTo>
                      <a:pt x="46" y="169"/>
                    </a:lnTo>
                    <a:lnTo>
                      <a:pt x="39" y="168"/>
                    </a:lnTo>
                    <a:lnTo>
                      <a:pt x="31" y="164"/>
                    </a:lnTo>
                    <a:lnTo>
                      <a:pt x="24" y="161"/>
                    </a:lnTo>
                    <a:lnTo>
                      <a:pt x="18" y="156"/>
                    </a:lnTo>
                    <a:lnTo>
                      <a:pt x="13" y="151"/>
                    </a:lnTo>
                    <a:lnTo>
                      <a:pt x="8" y="145"/>
                    </a:lnTo>
                    <a:lnTo>
                      <a:pt x="5" y="138"/>
                    </a:lnTo>
                    <a:lnTo>
                      <a:pt x="2" y="130"/>
                    </a:lnTo>
                    <a:lnTo>
                      <a:pt x="2" y="130"/>
                    </a:lnTo>
                    <a:lnTo>
                      <a:pt x="0" y="117"/>
                    </a:lnTo>
                    <a:lnTo>
                      <a:pt x="0" y="102"/>
                    </a:lnTo>
                    <a:lnTo>
                      <a:pt x="5" y="73"/>
                    </a:lnTo>
                    <a:lnTo>
                      <a:pt x="5" y="73"/>
                    </a:lnTo>
                    <a:lnTo>
                      <a:pt x="6" y="58"/>
                    </a:lnTo>
                    <a:lnTo>
                      <a:pt x="6" y="42"/>
                    </a:lnTo>
                    <a:lnTo>
                      <a:pt x="5" y="26"/>
                    </a:lnTo>
                    <a:lnTo>
                      <a:pt x="2" y="11"/>
                    </a:lnTo>
                    <a:lnTo>
                      <a:pt x="2" y="11"/>
                    </a:lnTo>
                    <a:lnTo>
                      <a:pt x="13" y="4"/>
                    </a:lnTo>
                    <a:lnTo>
                      <a:pt x="26" y="1"/>
                    </a:lnTo>
                    <a:lnTo>
                      <a:pt x="39" y="0"/>
                    </a:lnTo>
                    <a:lnTo>
                      <a:pt x="51" y="0"/>
                    </a:lnTo>
                    <a:lnTo>
                      <a:pt x="64" y="1"/>
                    </a:lnTo>
                    <a:lnTo>
                      <a:pt x="77" y="4"/>
                    </a:lnTo>
                    <a:lnTo>
                      <a:pt x="88" y="9"/>
                    </a:lnTo>
                    <a:lnTo>
                      <a:pt x="99" y="18"/>
                    </a:lnTo>
                    <a:lnTo>
                      <a:pt x="99" y="18"/>
                    </a:lnTo>
                    <a:close/>
                  </a:path>
                </a:pathLst>
              </a:custGeom>
              <a:solidFill>
                <a:srgbClr val="FFA49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0" name="Freeform 771"/>
              <p:cNvSpPr>
                <a:spLocks/>
              </p:cNvSpPr>
              <p:nvPr/>
            </p:nvSpPr>
            <p:spPr bwMode="auto">
              <a:xfrm>
                <a:off x="6567" y="2781"/>
                <a:ext cx="134" cy="139"/>
              </a:xfrm>
              <a:custGeom>
                <a:avLst/>
                <a:gdLst/>
                <a:ahLst/>
                <a:cxnLst>
                  <a:cxn ang="0">
                    <a:pos x="16" y="139"/>
                  </a:cxn>
                  <a:cxn ang="0">
                    <a:pos x="16" y="139"/>
                  </a:cxn>
                  <a:cxn ang="0">
                    <a:pos x="20" y="131"/>
                  </a:cxn>
                  <a:cxn ang="0">
                    <a:pos x="23" y="121"/>
                  </a:cxn>
                  <a:cxn ang="0">
                    <a:pos x="28" y="101"/>
                  </a:cxn>
                  <a:cxn ang="0">
                    <a:pos x="28" y="80"/>
                  </a:cxn>
                  <a:cxn ang="0">
                    <a:pos x="26" y="61"/>
                  </a:cxn>
                  <a:cxn ang="0">
                    <a:pos x="26" y="61"/>
                  </a:cxn>
                  <a:cxn ang="0">
                    <a:pos x="36" y="66"/>
                  </a:cxn>
                  <a:cxn ang="0">
                    <a:pos x="47" y="69"/>
                  </a:cxn>
                  <a:cxn ang="0">
                    <a:pos x="57" y="70"/>
                  </a:cxn>
                  <a:cxn ang="0">
                    <a:pos x="69" y="72"/>
                  </a:cxn>
                  <a:cxn ang="0">
                    <a:pos x="80" y="72"/>
                  </a:cxn>
                  <a:cxn ang="0">
                    <a:pos x="91" y="72"/>
                  </a:cxn>
                  <a:cxn ang="0">
                    <a:pos x="103" y="69"/>
                  </a:cxn>
                  <a:cxn ang="0">
                    <a:pos x="113" y="66"/>
                  </a:cxn>
                  <a:cxn ang="0">
                    <a:pos x="113" y="66"/>
                  </a:cxn>
                  <a:cxn ang="0">
                    <a:pos x="113" y="66"/>
                  </a:cxn>
                  <a:cxn ang="0">
                    <a:pos x="113" y="66"/>
                  </a:cxn>
                  <a:cxn ang="0">
                    <a:pos x="109" y="83"/>
                  </a:cxn>
                  <a:cxn ang="0">
                    <a:pos x="109" y="101"/>
                  </a:cxn>
                  <a:cxn ang="0">
                    <a:pos x="114" y="118"/>
                  </a:cxn>
                  <a:cxn ang="0">
                    <a:pos x="122" y="134"/>
                  </a:cxn>
                  <a:cxn ang="0">
                    <a:pos x="122" y="134"/>
                  </a:cxn>
                  <a:cxn ang="0">
                    <a:pos x="126" y="123"/>
                  </a:cxn>
                  <a:cxn ang="0">
                    <a:pos x="129" y="113"/>
                  </a:cxn>
                  <a:cxn ang="0">
                    <a:pos x="132" y="98"/>
                  </a:cxn>
                  <a:cxn ang="0">
                    <a:pos x="134" y="83"/>
                  </a:cxn>
                  <a:cxn ang="0">
                    <a:pos x="134" y="67"/>
                  </a:cxn>
                  <a:cxn ang="0">
                    <a:pos x="132" y="52"/>
                  </a:cxn>
                  <a:cxn ang="0">
                    <a:pos x="129" y="44"/>
                  </a:cxn>
                  <a:cxn ang="0">
                    <a:pos x="124" y="38"/>
                  </a:cxn>
                  <a:cxn ang="0">
                    <a:pos x="124" y="38"/>
                  </a:cxn>
                  <a:cxn ang="0">
                    <a:pos x="119" y="30"/>
                  </a:cxn>
                  <a:cxn ang="0">
                    <a:pos x="111" y="20"/>
                  </a:cxn>
                  <a:cxn ang="0">
                    <a:pos x="101" y="12"/>
                  </a:cxn>
                  <a:cxn ang="0">
                    <a:pos x="95" y="7"/>
                  </a:cxn>
                  <a:cxn ang="0">
                    <a:pos x="86" y="4"/>
                  </a:cxn>
                  <a:cxn ang="0">
                    <a:pos x="78" y="2"/>
                  </a:cxn>
                  <a:cxn ang="0">
                    <a:pos x="69" y="0"/>
                  </a:cxn>
                  <a:cxn ang="0">
                    <a:pos x="57" y="0"/>
                  </a:cxn>
                  <a:cxn ang="0">
                    <a:pos x="46" y="2"/>
                  </a:cxn>
                  <a:cxn ang="0">
                    <a:pos x="33" y="7"/>
                  </a:cxn>
                  <a:cxn ang="0">
                    <a:pos x="18" y="12"/>
                  </a:cxn>
                  <a:cxn ang="0">
                    <a:pos x="18" y="12"/>
                  </a:cxn>
                  <a:cxn ang="0">
                    <a:pos x="15" y="15"/>
                  </a:cxn>
                  <a:cxn ang="0">
                    <a:pos x="11" y="18"/>
                  </a:cxn>
                  <a:cxn ang="0">
                    <a:pos x="7" y="26"/>
                  </a:cxn>
                  <a:cxn ang="0">
                    <a:pos x="7" y="31"/>
                  </a:cxn>
                  <a:cxn ang="0">
                    <a:pos x="7" y="36"/>
                  </a:cxn>
                  <a:cxn ang="0">
                    <a:pos x="8" y="39"/>
                  </a:cxn>
                  <a:cxn ang="0">
                    <a:pos x="10" y="44"/>
                  </a:cxn>
                  <a:cxn ang="0">
                    <a:pos x="11" y="44"/>
                  </a:cxn>
                  <a:cxn ang="0">
                    <a:pos x="11" y="44"/>
                  </a:cxn>
                  <a:cxn ang="0">
                    <a:pos x="7" y="49"/>
                  </a:cxn>
                  <a:cxn ang="0">
                    <a:pos x="3" y="56"/>
                  </a:cxn>
                  <a:cxn ang="0">
                    <a:pos x="2" y="66"/>
                  </a:cxn>
                  <a:cxn ang="0">
                    <a:pos x="0" y="79"/>
                  </a:cxn>
                  <a:cxn ang="0">
                    <a:pos x="2" y="95"/>
                  </a:cxn>
                  <a:cxn ang="0">
                    <a:pos x="7" y="116"/>
                  </a:cxn>
                  <a:cxn ang="0">
                    <a:pos x="16" y="139"/>
                  </a:cxn>
                  <a:cxn ang="0">
                    <a:pos x="16" y="139"/>
                  </a:cxn>
                </a:cxnLst>
                <a:rect l="0" t="0" r="r" b="b"/>
                <a:pathLst>
                  <a:path w="134" h="139">
                    <a:moveTo>
                      <a:pt x="16" y="139"/>
                    </a:moveTo>
                    <a:lnTo>
                      <a:pt x="16" y="139"/>
                    </a:lnTo>
                    <a:lnTo>
                      <a:pt x="20" y="131"/>
                    </a:lnTo>
                    <a:lnTo>
                      <a:pt x="23" y="121"/>
                    </a:lnTo>
                    <a:lnTo>
                      <a:pt x="28" y="101"/>
                    </a:lnTo>
                    <a:lnTo>
                      <a:pt x="28" y="80"/>
                    </a:lnTo>
                    <a:lnTo>
                      <a:pt x="26" y="61"/>
                    </a:lnTo>
                    <a:lnTo>
                      <a:pt x="26" y="61"/>
                    </a:lnTo>
                    <a:lnTo>
                      <a:pt x="36" y="66"/>
                    </a:lnTo>
                    <a:lnTo>
                      <a:pt x="47" y="69"/>
                    </a:lnTo>
                    <a:lnTo>
                      <a:pt x="57" y="70"/>
                    </a:lnTo>
                    <a:lnTo>
                      <a:pt x="69" y="72"/>
                    </a:lnTo>
                    <a:lnTo>
                      <a:pt x="80" y="72"/>
                    </a:lnTo>
                    <a:lnTo>
                      <a:pt x="91" y="72"/>
                    </a:lnTo>
                    <a:lnTo>
                      <a:pt x="103" y="69"/>
                    </a:lnTo>
                    <a:lnTo>
                      <a:pt x="113" y="66"/>
                    </a:lnTo>
                    <a:lnTo>
                      <a:pt x="113" y="66"/>
                    </a:lnTo>
                    <a:lnTo>
                      <a:pt x="113" y="66"/>
                    </a:lnTo>
                    <a:lnTo>
                      <a:pt x="113" y="66"/>
                    </a:lnTo>
                    <a:lnTo>
                      <a:pt x="109" y="83"/>
                    </a:lnTo>
                    <a:lnTo>
                      <a:pt x="109" y="101"/>
                    </a:lnTo>
                    <a:lnTo>
                      <a:pt x="114" y="118"/>
                    </a:lnTo>
                    <a:lnTo>
                      <a:pt x="122" y="134"/>
                    </a:lnTo>
                    <a:lnTo>
                      <a:pt x="122" y="134"/>
                    </a:lnTo>
                    <a:lnTo>
                      <a:pt x="126" y="123"/>
                    </a:lnTo>
                    <a:lnTo>
                      <a:pt x="129" y="113"/>
                    </a:lnTo>
                    <a:lnTo>
                      <a:pt x="132" y="98"/>
                    </a:lnTo>
                    <a:lnTo>
                      <a:pt x="134" y="83"/>
                    </a:lnTo>
                    <a:lnTo>
                      <a:pt x="134" y="67"/>
                    </a:lnTo>
                    <a:lnTo>
                      <a:pt x="132" y="52"/>
                    </a:lnTo>
                    <a:lnTo>
                      <a:pt x="129" y="44"/>
                    </a:lnTo>
                    <a:lnTo>
                      <a:pt x="124" y="38"/>
                    </a:lnTo>
                    <a:lnTo>
                      <a:pt x="124" y="38"/>
                    </a:lnTo>
                    <a:lnTo>
                      <a:pt x="119" y="30"/>
                    </a:lnTo>
                    <a:lnTo>
                      <a:pt x="111" y="20"/>
                    </a:lnTo>
                    <a:lnTo>
                      <a:pt x="101" y="12"/>
                    </a:lnTo>
                    <a:lnTo>
                      <a:pt x="95" y="7"/>
                    </a:lnTo>
                    <a:lnTo>
                      <a:pt x="86" y="4"/>
                    </a:lnTo>
                    <a:lnTo>
                      <a:pt x="78" y="2"/>
                    </a:lnTo>
                    <a:lnTo>
                      <a:pt x="69" y="0"/>
                    </a:lnTo>
                    <a:lnTo>
                      <a:pt x="57" y="0"/>
                    </a:lnTo>
                    <a:lnTo>
                      <a:pt x="46" y="2"/>
                    </a:lnTo>
                    <a:lnTo>
                      <a:pt x="33" y="7"/>
                    </a:lnTo>
                    <a:lnTo>
                      <a:pt x="18" y="12"/>
                    </a:lnTo>
                    <a:lnTo>
                      <a:pt x="18" y="12"/>
                    </a:lnTo>
                    <a:lnTo>
                      <a:pt x="15" y="15"/>
                    </a:lnTo>
                    <a:lnTo>
                      <a:pt x="11" y="18"/>
                    </a:lnTo>
                    <a:lnTo>
                      <a:pt x="7" y="26"/>
                    </a:lnTo>
                    <a:lnTo>
                      <a:pt x="7" y="31"/>
                    </a:lnTo>
                    <a:lnTo>
                      <a:pt x="7" y="36"/>
                    </a:lnTo>
                    <a:lnTo>
                      <a:pt x="8" y="39"/>
                    </a:lnTo>
                    <a:lnTo>
                      <a:pt x="10" y="44"/>
                    </a:lnTo>
                    <a:lnTo>
                      <a:pt x="11" y="44"/>
                    </a:lnTo>
                    <a:lnTo>
                      <a:pt x="11" y="44"/>
                    </a:lnTo>
                    <a:lnTo>
                      <a:pt x="7" y="49"/>
                    </a:lnTo>
                    <a:lnTo>
                      <a:pt x="3" y="56"/>
                    </a:lnTo>
                    <a:lnTo>
                      <a:pt x="2" y="66"/>
                    </a:lnTo>
                    <a:lnTo>
                      <a:pt x="0" y="79"/>
                    </a:lnTo>
                    <a:lnTo>
                      <a:pt x="2" y="95"/>
                    </a:lnTo>
                    <a:lnTo>
                      <a:pt x="7" y="116"/>
                    </a:lnTo>
                    <a:lnTo>
                      <a:pt x="16" y="139"/>
                    </a:lnTo>
                    <a:lnTo>
                      <a:pt x="16" y="139"/>
                    </a:lnTo>
                    <a:close/>
                  </a:path>
                </a:pathLst>
              </a:custGeom>
              <a:solidFill>
                <a:srgbClr val="97452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1" name="Freeform 772"/>
              <p:cNvSpPr>
                <a:spLocks/>
              </p:cNvSpPr>
              <p:nvPr/>
            </p:nvSpPr>
            <p:spPr bwMode="auto">
              <a:xfrm>
                <a:off x="6570" y="2891"/>
                <a:ext cx="23" cy="40"/>
              </a:xfrm>
              <a:custGeom>
                <a:avLst/>
                <a:gdLst/>
                <a:ahLst/>
                <a:cxnLst>
                  <a:cxn ang="0">
                    <a:pos x="21" y="13"/>
                  </a:cxn>
                  <a:cxn ang="0">
                    <a:pos x="21" y="13"/>
                  </a:cxn>
                  <a:cxn ang="0">
                    <a:pos x="20" y="9"/>
                  </a:cxn>
                  <a:cxn ang="0">
                    <a:pos x="18" y="4"/>
                  </a:cxn>
                  <a:cxn ang="0">
                    <a:pos x="18" y="4"/>
                  </a:cxn>
                  <a:cxn ang="0">
                    <a:pos x="15" y="1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3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11"/>
                  </a:cxn>
                  <a:cxn ang="0">
                    <a:pos x="0" y="18"/>
                  </a:cxn>
                  <a:cxn ang="0">
                    <a:pos x="0" y="22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5" y="32"/>
                  </a:cxn>
                  <a:cxn ang="0">
                    <a:pos x="10" y="37"/>
                  </a:cxn>
                  <a:cxn ang="0">
                    <a:pos x="15" y="39"/>
                  </a:cxn>
                  <a:cxn ang="0">
                    <a:pos x="21" y="40"/>
                  </a:cxn>
                  <a:cxn ang="0">
                    <a:pos x="21" y="40"/>
                  </a:cxn>
                  <a:cxn ang="0">
                    <a:pos x="21" y="27"/>
                  </a:cxn>
                  <a:cxn ang="0">
                    <a:pos x="23" y="19"/>
                  </a:cxn>
                  <a:cxn ang="0">
                    <a:pos x="21" y="13"/>
                  </a:cxn>
                  <a:cxn ang="0">
                    <a:pos x="21" y="13"/>
                  </a:cxn>
                </a:cxnLst>
                <a:rect l="0" t="0" r="r" b="b"/>
                <a:pathLst>
                  <a:path w="23" h="40">
                    <a:moveTo>
                      <a:pt x="21" y="13"/>
                    </a:moveTo>
                    <a:lnTo>
                      <a:pt x="21" y="13"/>
                    </a:lnTo>
                    <a:lnTo>
                      <a:pt x="20" y="9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5" y="1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5" y="3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0" y="22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5" y="32"/>
                    </a:lnTo>
                    <a:lnTo>
                      <a:pt x="10" y="37"/>
                    </a:lnTo>
                    <a:lnTo>
                      <a:pt x="15" y="39"/>
                    </a:lnTo>
                    <a:lnTo>
                      <a:pt x="21" y="40"/>
                    </a:lnTo>
                    <a:lnTo>
                      <a:pt x="21" y="40"/>
                    </a:lnTo>
                    <a:lnTo>
                      <a:pt x="21" y="27"/>
                    </a:lnTo>
                    <a:lnTo>
                      <a:pt x="23" y="19"/>
                    </a:lnTo>
                    <a:lnTo>
                      <a:pt x="21" y="13"/>
                    </a:lnTo>
                    <a:lnTo>
                      <a:pt x="21" y="13"/>
                    </a:lnTo>
                    <a:close/>
                  </a:path>
                </a:pathLst>
              </a:custGeom>
              <a:solidFill>
                <a:srgbClr val="FFA49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282" name="Freeform 773"/>
              <p:cNvSpPr>
                <a:spLocks/>
              </p:cNvSpPr>
              <p:nvPr/>
            </p:nvSpPr>
            <p:spPr bwMode="auto">
              <a:xfrm>
                <a:off x="6683" y="2891"/>
                <a:ext cx="23" cy="40"/>
              </a:xfrm>
              <a:custGeom>
                <a:avLst/>
                <a:gdLst/>
                <a:ahLst/>
                <a:cxnLst>
                  <a:cxn ang="0">
                    <a:pos x="1" y="13"/>
                  </a:cxn>
                  <a:cxn ang="0">
                    <a:pos x="1" y="13"/>
                  </a:cxn>
                  <a:cxn ang="0">
                    <a:pos x="1" y="9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8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6" y="3"/>
                  </a:cxn>
                  <a:cxn ang="0">
                    <a:pos x="19" y="6"/>
                  </a:cxn>
                  <a:cxn ang="0">
                    <a:pos x="19" y="6"/>
                  </a:cxn>
                  <a:cxn ang="0">
                    <a:pos x="21" y="11"/>
                  </a:cxn>
                  <a:cxn ang="0">
                    <a:pos x="23" y="18"/>
                  </a:cxn>
                  <a:cxn ang="0">
                    <a:pos x="21" y="22"/>
                  </a:cxn>
                  <a:cxn ang="0">
                    <a:pos x="19" y="29"/>
                  </a:cxn>
                  <a:cxn ang="0">
                    <a:pos x="19" y="29"/>
                  </a:cxn>
                  <a:cxn ang="0">
                    <a:pos x="16" y="32"/>
                  </a:cxn>
                  <a:cxn ang="0">
                    <a:pos x="11" y="37"/>
                  </a:cxn>
                  <a:cxn ang="0">
                    <a:pos x="6" y="39"/>
                  </a:cxn>
                  <a:cxn ang="0">
                    <a:pos x="1" y="40"/>
                  </a:cxn>
                  <a:cxn ang="0">
                    <a:pos x="1" y="40"/>
                  </a:cxn>
                  <a:cxn ang="0">
                    <a:pos x="0" y="27"/>
                  </a:cxn>
                  <a:cxn ang="0">
                    <a:pos x="0" y="19"/>
                  </a:cxn>
                  <a:cxn ang="0">
                    <a:pos x="1" y="13"/>
                  </a:cxn>
                  <a:cxn ang="0">
                    <a:pos x="1" y="13"/>
                  </a:cxn>
                </a:cxnLst>
                <a:rect l="0" t="0" r="r" b="b"/>
                <a:pathLst>
                  <a:path w="23" h="40">
                    <a:moveTo>
                      <a:pt x="1" y="13"/>
                    </a:moveTo>
                    <a:lnTo>
                      <a:pt x="1" y="13"/>
                    </a:lnTo>
                    <a:lnTo>
                      <a:pt x="1" y="9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9" y="6"/>
                    </a:lnTo>
                    <a:lnTo>
                      <a:pt x="19" y="6"/>
                    </a:lnTo>
                    <a:lnTo>
                      <a:pt x="21" y="11"/>
                    </a:lnTo>
                    <a:lnTo>
                      <a:pt x="23" y="18"/>
                    </a:lnTo>
                    <a:lnTo>
                      <a:pt x="21" y="22"/>
                    </a:lnTo>
                    <a:lnTo>
                      <a:pt x="19" y="29"/>
                    </a:lnTo>
                    <a:lnTo>
                      <a:pt x="19" y="29"/>
                    </a:lnTo>
                    <a:lnTo>
                      <a:pt x="16" y="32"/>
                    </a:lnTo>
                    <a:lnTo>
                      <a:pt x="11" y="37"/>
                    </a:lnTo>
                    <a:lnTo>
                      <a:pt x="6" y="39"/>
                    </a:lnTo>
                    <a:lnTo>
                      <a:pt x="1" y="40"/>
                    </a:lnTo>
                    <a:lnTo>
                      <a:pt x="1" y="40"/>
                    </a:lnTo>
                    <a:lnTo>
                      <a:pt x="0" y="27"/>
                    </a:lnTo>
                    <a:lnTo>
                      <a:pt x="0" y="19"/>
                    </a:lnTo>
                    <a:lnTo>
                      <a:pt x="1" y="13"/>
                    </a:ln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FFA49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33" name="Freeform 775"/>
            <p:cNvSpPr>
              <a:spLocks/>
            </p:cNvSpPr>
            <p:nvPr/>
          </p:nvSpPr>
          <p:spPr bwMode="auto">
            <a:xfrm>
              <a:off x="6334" y="3272"/>
              <a:ext cx="164" cy="211"/>
            </a:xfrm>
            <a:custGeom>
              <a:avLst/>
              <a:gdLst/>
              <a:ahLst/>
              <a:cxnLst>
                <a:cxn ang="0">
                  <a:pos x="0" y="157"/>
                </a:cxn>
                <a:cxn ang="0">
                  <a:pos x="0" y="157"/>
                </a:cxn>
                <a:cxn ang="0">
                  <a:pos x="1" y="170"/>
                </a:cxn>
                <a:cxn ang="0">
                  <a:pos x="3" y="183"/>
                </a:cxn>
                <a:cxn ang="0">
                  <a:pos x="3" y="183"/>
                </a:cxn>
                <a:cxn ang="0">
                  <a:pos x="5" y="188"/>
                </a:cxn>
                <a:cxn ang="0">
                  <a:pos x="8" y="195"/>
                </a:cxn>
                <a:cxn ang="0">
                  <a:pos x="11" y="200"/>
                </a:cxn>
                <a:cxn ang="0">
                  <a:pos x="16" y="203"/>
                </a:cxn>
                <a:cxn ang="0">
                  <a:pos x="21" y="206"/>
                </a:cxn>
                <a:cxn ang="0">
                  <a:pos x="27" y="209"/>
                </a:cxn>
                <a:cxn ang="0">
                  <a:pos x="32" y="211"/>
                </a:cxn>
                <a:cxn ang="0">
                  <a:pos x="39" y="211"/>
                </a:cxn>
                <a:cxn ang="0">
                  <a:pos x="39" y="211"/>
                </a:cxn>
                <a:cxn ang="0">
                  <a:pos x="104" y="211"/>
                </a:cxn>
                <a:cxn ang="0">
                  <a:pos x="104" y="211"/>
                </a:cxn>
                <a:cxn ang="0">
                  <a:pos x="161" y="211"/>
                </a:cxn>
                <a:cxn ang="0">
                  <a:pos x="164" y="211"/>
                </a:cxn>
                <a:cxn ang="0">
                  <a:pos x="164" y="211"/>
                </a:cxn>
                <a:cxn ang="0">
                  <a:pos x="164" y="206"/>
                </a:cxn>
                <a:cxn ang="0">
                  <a:pos x="164" y="206"/>
                </a:cxn>
                <a:cxn ang="0">
                  <a:pos x="161" y="33"/>
                </a:cxn>
                <a:cxn ang="0">
                  <a:pos x="161" y="33"/>
                </a:cxn>
                <a:cxn ang="0">
                  <a:pos x="127" y="27"/>
                </a:cxn>
                <a:cxn ang="0">
                  <a:pos x="94" y="20"/>
                </a:cxn>
                <a:cxn ang="0">
                  <a:pos x="63" y="10"/>
                </a:cxn>
                <a:cxn ang="0">
                  <a:pos x="34" y="0"/>
                </a:cxn>
                <a:cxn ang="0">
                  <a:pos x="34" y="0"/>
                </a:cxn>
                <a:cxn ang="0">
                  <a:pos x="19" y="59"/>
                </a:cxn>
                <a:cxn ang="0">
                  <a:pos x="19" y="59"/>
                </a:cxn>
                <a:cxn ang="0">
                  <a:pos x="3" y="123"/>
                </a:cxn>
                <a:cxn ang="0">
                  <a:pos x="3" y="123"/>
                </a:cxn>
                <a:cxn ang="0">
                  <a:pos x="0" y="134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0" y="157"/>
                </a:cxn>
                <a:cxn ang="0">
                  <a:pos x="0" y="157"/>
                </a:cxn>
              </a:cxnLst>
              <a:rect l="0" t="0" r="r" b="b"/>
              <a:pathLst>
                <a:path w="164" h="211">
                  <a:moveTo>
                    <a:pt x="0" y="157"/>
                  </a:moveTo>
                  <a:lnTo>
                    <a:pt x="0" y="157"/>
                  </a:lnTo>
                  <a:lnTo>
                    <a:pt x="1" y="170"/>
                  </a:lnTo>
                  <a:lnTo>
                    <a:pt x="3" y="183"/>
                  </a:lnTo>
                  <a:lnTo>
                    <a:pt x="3" y="183"/>
                  </a:lnTo>
                  <a:lnTo>
                    <a:pt x="5" y="188"/>
                  </a:lnTo>
                  <a:lnTo>
                    <a:pt x="8" y="195"/>
                  </a:lnTo>
                  <a:lnTo>
                    <a:pt x="11" y="200"/>
                  </a:lnTo>
                  <a:lnTo>
                    <a:pt x="16" y="203"/>
                  </a:lnTo>
                  <a:lnTo>
                    <a:pt x="21" y="206"/>
                  </a:lnTo>
                  <a:lnTo>
                    <a:pt x="27" y="209"/>
                  </a:lnTo>
                  <a:lnTo>
                    <a:pt x="32" y="211"/>
                  </a:lnTo>
                  <a:lnTo>
                    <a:pt x="39" y="211"/>
                  </a:lnTo>
                  <a:lnTo>
                    <a:pt x="39" y="211"/>
                  </a:lnTo>
                  <a:lnTo>
                    <a:pt x="104" y="211"/>
                  </a:lnTo>
                  <a:lnTo>
                    <a:pt x="104" y="211"/>
                  </a:lnTo>
                  <a:lnTo>
                    <a:pt x="161" y="211"/>
                  </a:lnTo>
                  <a:lnTo>
                    <a:pt x="164" y="211"/>
                  </a:lnTo>
                  <a:lnTo>
                    <a:pt x="164" y="211"/>
                  </a:lnTo>
                  <a:lnTo>
                    <a:pt x="164" y="206"/>
                  </a:lnTo>
                  <a:lnTo>
                    <a:pt x="164" y="206"/>
                  </a:lnTo>
                  <a:lnTo>
                    <a:pt x="161" y="33"/>
                  </a:lnTo>
                  <a:lnTo>
                    <a:pt x="161" y="33"/>
                  </a:lnTo>
                  <a:lnTo>
                    <a:pt x="127" y="27"/>
                  </a:lnTo>
                  <a:lnTo>
                    <a:pt x="94" y="20"/>
                  </a:lnTo>
                  <a:lnTo>
                    <a:pt x="63" y="10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19" y="59"/>
                  </a:lnTo>
                  <a:lnTo>
                    <a:pt x="19" y="59"/>
                  </a:lnTo>
                  <a:lnTo>
                    <a:pt x="3" y="123"/>
                  </a:lnTo>
                  <a:lnTo>
                    <a:pt x="3" y="123"/>
                  </a:lnTo>
                  <a:lnTo>
                    <a:pt x="0" y="134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0" y="157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rgbClr val="FFA4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" name="Freeform 776"/>
            <p:cNvSpPr>
              <a:spLocks/>
            </p:cNvSpPr>
            <p:nvPr/>
          </p:nvSpPr>
          <p:spPr bwMode="auto">
            <a:xfrm>
              <a:off x="6789" y="3271"/>
              <a:ext cx="153" cy="212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32"/>
                </a:cxn>
                <a:cxn ang="0">
                  <a:pos x="15" y="122"/>
                </a:cxn>
                <a:cxn ang="0">
                  <a:pos x="21" y="166"/>
                </a:cxn>
                <a:cxn ang="0">
                  <a:pos x="28" y="212"/>
                </a:cxn>
                <a:cxn ang="0">
                  <a:pos x="28" y="212"/>
                </a:cxn>
                <a:cxn ang="0">
                  <a:pos x="112" y="212"/>
                </a:cxn>
                <a:cxn ang="0">
                  <a:pos x="112" y="212"/>
                </a:cxn>
                <a:cxn ang="0">
                  <a:pos x="119" y="212"/>
                </a:cxn>
                <a:cxn ang="0">
                  <a:pos x="125" y="210"/>
                </a:cxn>
                <a:cxn ang="0">
                  <a:pos x="130" y="207"/>
                </a:cxn>
                <a:cxn ang="0">
                  <a:pos x="135" y="204"/>
                </a:cxn>
                <a:cxn ang="0">
                  <a:pos x="135" y="204"/>
                </a:cxn>
                <a:cxn ang="0">
                  <a:pos x="140" y="201"/>
                </a:cxn>
                <a:cxn ang="0">
                  <a:pos x="145" y="196"/>
                </a:cxn>
                <a:cxn ang="0">
                  <a:pos x="147" y="189"/>
                </a:cxn>
                <a:cxn ang="0">
                  <a:pos x="150" y="184"/>
                </a:cxn>
                <a:cxn ang="0">
                  <a:pos x="150" y="184"/>
                </a:cxn>
                <a:cxn ang="0">
                  <a:pos x="152" y="171"/>
                </a:cxn>
                <a:cxn ang="0">
                  <a:pos x="153" y="158"/>
                </a:cxn>
                <a:cxn ang="0">
                  <a:pos x="153" y="158"/>
                </a:cxn>
                <a:cxn ang="0">
                  <a:pos x="153" y="147"/>
                </a:cxn>
                <a:cxn ang="0">
                  <a:pos x="153" y="147"/>
                </a:cxn>
                <a:cxn ang="0">
                  <a:pos x="152" y="134"/>
                </a:cxn>
                <a:cxn ang="0">
                  <a:pos x="147" y="112"/>
                </a:cxn>
                <a:cxn ang="0">
                  <a:pos x="134" y="60"/>
                </a:cxn>
                <a:cxn ang="0">
                  <a:pos x="134" y="60"/>
                </a:cxn>
                <a:cxn ang="0">
                  <a:pos x="125" y="32"/>
                </a:cxn>
                <a:cxn ang="0">
                  <a:pos x="119" y="0"/>
                </a:cxn>
                <a:cxn ang="0">
                  <a:pos x="119" y="0"/>
                </a:cxn>
                <a:cxn ang="0">
                  <a:pos x="91" y="10"/>
                </a:cxn>
                <a:cxn ang="0">
                  <a:pos x="62" y="19"/>
                </a:cxn>
                <a:cxn ang="0">
                  <a:pos x="31" y="26"/>
                </a:cxn>
                <a:cxn ang="0">
                  <a:pos x="0" y="32"/>
                </a:cxn>
                <a:cxn ang="0">
                  <a:pos x="0" y="32"/>
                </a:cxn>
              </a:cxnLst>
              <a:rect l="0" t="0" r="r" b="b"/>
              <a:pathLst>
                <a:path w="153" h="212">
                  <a:moveTo>
                    <a:pt x="0" y="32"/>
                  </a:moveTo>
                  <a:lnTo>
                    <a:pt x="0" y="32"/>
                  </a:lnTo>
                  <a:lnTo>
                    <a:pt x="15" y="122"/>
                  </a:lnTo>
                  <a:lnTo>
                    <a:pt x="21" y="166"/>
                  </a:lnTo>
                  <a:lnTo>
                    <a:pt x="28" y="212"/>
                  </a:lnTo>
                  <a:lnTo>
                    <a:pt x="28" y="212"/>
                  </a:lnTo>
                  <a:lnTo>
                    <a:pt x="112" y="212"/>
                  </a:lnTo>
                  <a:lnTo>
                    <a:pt x="112" y="212"/>
                  </a:lnTo>
                  <a:lnTo>
                    <a:pt x="119" y="212"/>
                  </a:lnTo>
                  <a:lnTo>
                    <a:pt x="125" y="210"/>
                  </a:lnTo>
                  <a:lnTo>
                    <a:pt x="130" y="207"/>
                  </a:lnTo>
                  <a:lnTo>
                    <a:pt x="135" y="204"/>
                  </a:lnTo>
                  <a:lnTo>
                    <a:pt x="135" y="204"/>
                  </a:lnTo>
                  <a:lnTo>
                    <a:pt x="140" y="201"/>
                  </a:lnTo>
                  <a:lnTo>
                    <a:pt x="145" y="196"/>
                  </a:lnTo>
                  <a:lnTo>
                    <a:pt x="147" y="189"/>
                  </a:lnTo>
                  <a:lnTo>
                    <a:pt x="150" y="184"/>
                  </a:lnTo>
                  <a:lnTo>
                    <a:pt x="150" y="184"/>
                  </a:lnTo>
                  <a:lnTo>
                    <a:pt x="152" y="171"/>
                  </a:lnTo>
                  <a:lnTo>
                    <a:pt x="153" y="158"/>
                  </a:lnTo>
                  <a:lnTo>
                    <a:pt x="153" y="158"/>
                  </a:lnTo>
                  <a:lnTo>
                    <a:pt x="153" y="147"/>
                  </a:lnTo>
                  <a:lnTo>
                    <a:pt x="153" y="147"/>
                  </a:lnTo>
                  <a:lnTo>
                    <a:pt x="152" y="134"/>
                  </a:lnTo>
                  <a:lnTo>
                    <a:pt x="147" y="112"/>
                  </a:lnTo>
                  <a:lnTo>
                    <a:pt x="134" y="60"/>
                  </a:lnTo>
                  <a:lnTo>
                    <a:pt x="134" y="60"/>
                  </a:lnTo>
                  <a:lnTo>
                    <a:pt x="125" y="32"/>
                  </a:lnTo>
                  <a:lnTo>
                    <a:pt x="119" y="0"/>
                  </a:lnTo>
                  <a:lnTo>
                    <a:pt x="119" y="0"/>
                  </a:lnTo>
                  <a:lnTo>
                    <a:pt x="91" y="10"/>
                  </a:lnTo>
                  <a:lnTo>
                    <a:pt x="62" y="19"/>
                  </a:lnTo>
                  <a:lnTo>
                    <a:pt x="31" y="26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FFA4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5" name="Freeform 777"/>
            <p:cNvSpPr>
              <a:spLocks/>
            </p:cNvSpPr>
            <p:nvPr/>
          </p:nvSpPr>
          <p:spPr bwMode="auto">
            <a:xfrm>
              <a:off x="6415" y="3364"/>
              <a:ext cx="105" cy="16"/>
            </a:xfrm>
            <a:custGeom>
              <a:avLst/>
              <a:gdLst/>
              <a:ahLst/>
              <a:cxnLst>
                <a:cxn ang="0">
                  <a:pos x="4" y="1"/>
                </a:cxn>
                <a:cxn ang="0">
                  <a:pos x="4" y="1"/>
                </a:cxn>
                <a:cxn ang="0">
                  <a:pos x="28" y="0"/>
                </a:cxn>
                <a:cxn ang="0">
                  <a:pos x="53" y="0"/>
                </a:cxn>
                <a:cxn ang="0">
                  <a:pos x="77" y="3"/>
                </a:cxn>
                <a:cxn ang="0">
                  <a:pos x="101" y="8"/>
                </a:cxn>
                <a:cxn ang="0">
                  <a:pos x="101" y="8"/>
                </a:cxn>
                <a:cxn ang="0">
                  <a:pos x="103" y="10"/>
                </a:cxn>
                <a:cxn ang="0">
                  <a:pos x="105" y="13"/>
                </a:cxn>
                <a:cxn ang="0">
                  <a:pos x="101" y="16"/>
                </a:cxn>
                <a:cxn ang="0">
                  <a:pos x="98" y="16"/>
                </a:cxn>
                <a:cxn ang="0">
                  <a:pos x="98" y="16"/>
                </a:cxn>
                <a:cxn ang="0">
                  <a:pos x="75" y="11"/>
                </a:cxn>
                <a:cxn ang="0">
                  <a:pos x="51" y="8"/>
                </a:cxn>
                <a:cxn ang="0">
                  <a:pos x="28" y="8"/>
                </a:cxn>
                <a:cxn ang="0">
                  <a:pos x="4" y="10"/>
                </a:cxn>
                <a:cxn ang="0">
                  <a:pos x="4" y="10"/>
                </a:cxn>
                <a:cxn ang="0">
                  <a:pos x="0" y="10"/>
                </a:cxn>
                <a:cxn ang="0">
                  <a:pos x="0" y="6"/>
                </a:cxn>
                <a:cxn ang="0">
                  <a:pos x="0" y="3"/>
                </a:cxn>
                <a:cxn ang="0">
                  <a:pos x="4" y="1"/>
                </a:cxn>
                <a:cxn ang="0">
                  <a:pos x="4" y="1"/>
                </a:cxn>
              </a:cxnLst>
              <a:rect l="0" t="0" r="r" b="b"/>
              <a:pathLst>
                <a:path w="105" h="16">
                  <a:moveTo>
                    <a:pt x="4" y="1"/>
                  </a:moveTo>
                  <a:lnTo>
                    <a:pt x="4" y="1"/>
                  </a:lnTo>
                  <a:lnTo>
                    <a:pt x="28" y="0"/>
                  </a:lnTo>
                  <a:lnTo>
                    <a:pt x="53" y="0"/>
                  </a:lnTo>
                  <a:lnTo>
                    <a:pt x="77" y="3"/>
                  </a:lnTo>
                  <a:lnTo>
                    <a:pt x="101" y="8"/>
                  </a:lnTo>
                  <a:lnTo>
                    <a:pt x="101" y="8"/>
                  </a:lnTo>
                  <a:lnTo>
                    <a:pt x="103" y="10"/>
                  </a:lnTo>
                  <a:lnTo>
                    <a:pt x="105" y="13"/>
                  </a:lnTo>
                  <a:lnTo>
                    <a:pt x="101" y="16"/>
                  </a:lnTo>
                  <a:lnTo>
                    <a:pt x="98" y="16"/>
                  </a:lnTo>
                  <a:lnTo>
                    <a:pt x="98" y="16"/>
                  </a:lnTo>
                  <a:lnTo>
                    <a:pt x="75" y="11"/>
                  </a:lnTo>
                  <a:lnTo>
                    <a:pt x="51" y="8"/>
                  </a:lnTo>
                  <a:lnTo>
                    <a:pt x="28" y="8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0" y="3"/>
                  </a:lnTo>
                  <a:lnTo>
                    <a:pt x="4" y="1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FF788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6" name="Freeform 778"/>
            <p:cNvSpPr>
              <a:spLocks/>
            </p:cNvSpPr>
            <p:nvPr/>
          </p:nvSpPr>
          <p:spPr bwMode="auto">
            <a:xfrm>
              <a:off x="6759" y="3364"/>
              <a:ext cx="105" cy="16"/>
            </a:xfrm>
            <a:custGeom>
              <a:avLst/>
              <a:gdLst/>
              <a:ahLst/>
              <a:cxnLst>
                <a:cxn ang="0">
                  <a:pos x="100" y="1"/>
                </a:cxn>
                <a:cxn ang="0">
                  <a:pos x="100" y="1"/>
                </a:cxn>
                <a:cxn ang="0">
                  <a:pos x="76" y="0"/>
                </a:cxn>
                <a:cxn ang="0">
                  <a:pos x="53" y="0"/>
                </a:cxn>
                <a:cxn ang="0">
                  <a:pos x="28" y="3"/>
                </a:cxn>
                <a:cxn ang="0">
                  <a:pos x="4" y="8"/>
                </a:cxn>
                <a:cxn ang="0">
                  <a:pos x="4" y="8"/>
                </a:cxn>
                <a:cxn ang="0">
                  <a:pos x="0" y="10"/>
                </a:cxn>
                <a:cxn ang="0">
                  <a:pos x="0" y="13"/>
                </a:cxn>
                <a:cxn ang="0">
                  <a:pos x="2" y="16"/>
                </a:cxn>
                <a:cxn ang="0">
                  <a:pos x="5" y="16"/>
                </a:cxn>
                <a:cxn ang="0">
                  <a:pos x="5" y="16"/>
                </a:cxn>
                <a:cxn ang="0">
                  <a:pos x="30" y="11"/>
                </a:cxn>
                <a:cxn ang="0">
                  <a:pos x="53" y="8"/>
                </a:cxn>
                <a:cxn ang="0">
                  <a:pos x="77" y="8"/>
                </a:cxn>
                <a:cxn ang="0">
                  <a:pos x="100" y="10"/>
                </a:cxn>
                <a:cxn ang="0">
                  <a:pos x="100" y="10"/>
                </a:cxn>
                <a:cxn ang="0">
                  <a:pos x="103" y="10"/>
                </a:cxn>
                <a:cxn ang="0">
                  <a:pos x="105" y="6"/>
                </a:cxn>
                <a:cxn ang="0">
                  <a:pos x="103" y="3"/>
                </a:cxn>
                <a:cxn ang="0">
                  <a:pos x="100" y="1"/>
                </a:cxn>
                <a:cxn ang="0">
                  <a:pos x="100" y="1"/>
                </a:cxn>
              </a:cxnLst>
              <a:rect l="0" t="0" r="r" b="b"/>
              <a:pathLst>
                <a:path w="105" h="16">
                  <a:moveTo>
                    <a:pt x="100" y="1"/>
                  </a:moveTo>
                  <a:lnTo>
                    <a:pt x="100" y="1"/>
                  </a:lnTo>
                  <a:lnTo>
                    <a:pt x="76" y="0"/>
                  </a:lnTo>
                  <a:lnTo>
                    <a:pt x="53" y="0"/>
                  </a:lnTo>
                  <a:lnTo>
                    <a:pt x="28" y="3"/>
                  </a:lnTo>
                  <a:lnTo>
                    <a:pt x="4" y="8"/>
                  </a:lnTo>
                  <a:lnTo>
                    <a:pt x="4" y="8"/>
                  </a:lnTo>
                  <a:lnTo>
                    <a:pt x="0" y="10"/>
                  </a:lnTo>
                  <a:lnTo>
                    <a:pt x="0" y="13"/>
                  </a:lnTo>
                  <a:lnTo>
                    <a:pt x="2" y="16"/>
                  </a:lnTo>
                  <a:lnTo>
                    <a:pt x="5" y="16"/>
                  </a:lnTo>
                  <a:lnTo>
                    <a:pt x="5" y="16"/>
                  </a:lnTo>
                  <a:lnTo>
                    <a:pt x="30" y="11"/>
                  </a:lnTo>
                  <a:lnTo>
                    <a:pt x="53" y="8"/>
                  </a:lnTo>
                  <a:lnTo>
                    <a:pt x="77" y="8"/>
                  </a:lnTo>
                  <a:lnTo>
                    <a:pt x="100" y="10"/>
                  </a:lnTo>
                  <a:lnTo>
                    <a:pt x="100" y="10"/>
                  </a:lnTo>
                  <a:lnTo>
                    <a:pt x="103" y="10"/>
                  </a:lnTo>
                  <a:lnTo>
                    <a:pt x="105" y="6"/>
                  </a:lnTo>
                  <a:lnTo>
                    <a:pt x="103" y="3"/>
                  </a:lnTo>
                  <a:lnTo>
                    <a:pt x="100" y="1"/>
                  </a:lnTo>
                  <a:lnTo>
                    <a:pt x="100" y="1"/>
                  </a:lnTo>
                  <a:close/>
                </a:path>
              </a:pathLst>
            </a:custGeom>
            <a:solidFill>
              <a:srgbClr val="FF788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7" name="Freeform 779"/>
            <p:cNvSpPr>
              <a:spLocks/>
            </p:cNvSpPr>
            <p:nvPr/>
          </p:nvSpPr>
          <p:spPr bwMode="auto">
            <a:xfrm>
              <a:off x="6490" y="3209"/>
              <a:ext cx="17" cy="50"/>
            </a:xfrm>
            <a:custGeom>
              <a:avLst/>
              <a:gdLst/>
              <a:ahLst/>
              <a:cxnLst>
                <a:cxn ang="0">
                  <a:pos x="8" y="1"/>
                </a:cxn>
                <a:cxn ang="0">
                  <a:pos x="8" y="1"/>
                </a:cxn>
                <a:cxn ang="0">
                  <a:pos x="10" y="0"/>
                </a:cxn>
                <a:cxn ang="0">
                  <a:pos x="13" y="0"/>
                </a:cxn>
                <a:cxn ang="0">
                  <a:pos x="17" y="1"/>
                </a:cxn>
                <a:cxn ang="0">
                  <a:pos x="17" y="5"/>
                </a:cxn>
                <a:cxn ang="0">
                  <a:pos x="17" y="5"/>
                </a:cxn>
                <a:cxn ang="0">
                  <a:pos x="10" y="47"/>
                </a:cxn>
                <a:cxn ang="0">
                  <a:pos x="10" y="47"/>
                </a:cxn>
                <a:cxn ang="0">
                  <a:pos x="8" y="50"/>
                </a:cxn>
                <a:cxn ang="0">
                  <a:pos x="5" y="50"/>
                </a:cxn>
                <a:cxn ang="0">
                  <a:pos x="2" y="49"/>
                </a:cxn>
                <a:cxn ang="0">
                  <a:pos x="0" y="46"/>
                </a:cxn>
                <a:cxn ang="0">
                  <a:pos x="0" y="46"/>
                </a:cxn>
                <a:cxn ang="0">
                  <a:pos x="8" y="1"/>
                </a:cxn>
                <a:cxn ang="0">
                  <a:pos x="8" y="1"/>
                </a:cxn>
              </a:cxnLst>
              <a:rect l="0" t="0" r="r" b="b"/>
              <a:pathLst>
                <a:path w="17" h="50">
                  <a:moveTo>
                    <a:pt x="8" y="1"/>
                  </a:moveTo>
                  <a:lnTo>
                    <a:pt x="8" y="1"/>
                  </a:lnTo>
                  <a:lnTo>
                    <a:pt x="10" y="0"/>
                  </a:lnTo>
                  <a:lnTo>
                    <a:pt x="13" y="0"/>
                  </a:lnTo>
                  <a:lnTo>
                    <a:pt x="17" y="1"/>
                  </a:lnTo>
                  <a:lnTo>
                    <a:pt x="17" y="5"/>
                  </a:lnTo>
                  <a:lnTo>
                    <a:pt x="17" y="5"/>
                  </a:lnTo>
                  <a:lnTo>
                    <a:pt x="10" y="47"/>
                  </a:lnTo>
                  <a:lnTo>
                    <a:pt x="10" y="47"/>
                  </a:lnTo>
                  <a:lnTo>
                    <a:pt x="8" y="50"/>
                  </a:lnTo>
                  <a:lnTo>
                    <a:pt x="5" y="50"/>
                  </a:lnTo>
                  <a:lnTo>
                    <a:pt x="2" y="49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8" y="1"/>
                  </a:lnTo>
                  <a:lnTo>
                    <a:pt x="8" y="1"/>
                  </a:lnTo>
                  <a:close/>
                </a:path>
              </a:pathLst>
            </a:custGeom>
            <a:solidFill>
              <a:srgbClr val="D6B0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8" name="Freeform 780"/>
            <p:cNvSpPr>
              <a:spLocks/>
            </p:cNvSpPr>
            <p:nvPr/>
          </p:nvSpPr>
          <p:spPr bwMode="auto">
            <a:xfrm>
              <a:off x="6763" y="3210"/>
              <a:ext cx="21" cy="48"/>
            </a:xfrm>
            <a:custGeom>
              <a:avLst/>
              <a:gdLst/>
              <a:ahLst/>
              <a:cxnLst>
                <a:cxn ang="0">
                  <a:pos x="8" y="2"/>
                </a:cxn>
                <a:cxn ang="0">
                  <a:pos x="8" y="2"/>
                </a:cxn>
                <a:cxn ang="0">
                  <a:pos x="14" y="22"/>
                </a:cxn>
                <a:cxn ang="0">
                  <a:pos x="21" y="43"/>
                </a:cxn>
                <a:cxn ang="0">
                  <a:pos x="21" y="43"/>
                </a:cxn>
                <a:cxn ang="0">
                  <a:pos x="21" y="46"/>
                </a:cxn>
                <a:cxn ang="0">
                  <a:pos x="18" y="48"/>
                </a:cxn>
                <a:cxn ang="0">
                  <a:pos x="14" y="48"/>
                </a:cxn>
                <a:cxn ang="0">
                  <a:pos x="13" y="45"/>
                </a:cxn>
                <a:cxn ang="0">
                  <a:pos x="13" y="45"/>
                </a:cxn>
                <a:cxn ang="0">
                  <a:pos x="6" y="27"/>
                </a:cxn>
                <a:cxn ang="0">
                  <a:pos x="0" y="7"/>
                </a:cxn>
                <a:cxn ang="0">
                  <a:pos x="0" y="7"/>
                </a:cxn>
                <a:cxn ang="0">
                  <a:pos x="0" y="4"/>
                </a:cxn>
                <a:cxn ang="0">
                  <a:pos x="1" y="0"/>
                </a:cxn>
                <a:cxn ang="0">
                  <a:pos x="5" y="0"/>
                </a:cxn>
                <a:cxn ang="0">
                  <a:pos x="8" y="2"/>
                </a:cxn>
                <a:cxn ang="0">
                  <a:pos x="8" y="2"/>
                </a:cxn>
              </a:cxnLst>
              <a:rect l="0" t="0" r="r" b="b"/>
              <a:pathLst>
                <a:path w="21" h="48">
                  <a:moveTo>
                    <a:pt x="8" y="2"/>
                  </a:moveTo>
                  <a:lnTo>
                    <a:pt x="8" y="2"/>
                  </a:lnTo>
                  <a:lnTo>
                    <a:pt x="14" y="22"/>
                  </a:lnTo>
                  <a:lnTo>
                    <a:pt x="21" y="43"/>
                  </a:lnTo>
                  <a:lnTo>
                    <a:pt x="21" y="43"/>
                  </a:lnTo>
                  <a:lnTo>
                    <a:pt x="21" y="46"/>
                  </a:lnTo>
                  <a:lnTo>
                    <a:pt x="18" y="48"/>
                  </a:lnTo>
                  <a:lnTo>
                    <a:pt x="14" y="48"/>
                  </a:lnTo>
                  <a:lnTo>
                    <a:pt x="13" y="45"/>
                  </a:lnTo>
                  <a:lnTo>
                    <a:pt x="13" y="45"/>
                  </a:lnTo>
                  <a:lnTo>
                    <a:pt x="6" y="2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1" y="0"/>
                  </a:lnTo>
                  <a:lnTo>
                    <a:pt x="5" y="0"/>
                  </a:lnTo>
                  <a:lnTo>
                    <a:pt x="8" y="2"/>
                  </a:lnTo>
                  <a:lnTo>
                    <a:pt x="8" y="2"/>
                  </a:lnTo>
                  <a:close/>
                </a:path>
              </a:pathLst>
            </a:custGeom>
            <a:solidFill>
              <a:srgbClr val="D6B0B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9" name="Freeform 781"/>
            <p:cNvSpPr>
              <a:spLocks/>
            </p:cNvSpPr>
            <p:nvPr/>
          </p:nvSpPr>
          <p:spPr bwMode="auto">
            <a:xfrm>
              <a:off x="6406" y="3609"/>
              <a:ext cx="177" cy="112"/>
            </a:xfrm>
            <a:custGeom>
              <a:avLst/>
              <a:gdLst/>
              <a:ahLst/>
              <a:cxnLst>
                <a:cxn ang="0">
                  <a:pos x="177" y="70"/>
                </a:cxn>
                <a:cxn ang="0">
                  <a:pos x="177" y="70"/>
                </a:cxn>
                <a:cxn ang="0">
                  <a:pos x="164" y="71"/>
                </a:cxn>
                <a:cxn ang="0">
                  <a:pos x="153" y="73"/>
                </a:cxn>
                <a:cxn ang="0">
                  <a:pos x="140" y="76"/>
                </a:cxn>
                <a:cxn ang="0">
                  <a:pos x="128" y="81"/>
                </a:cxn>
                <a:cxn ang="0">
                  <a:pos x="104" y="91"/>
                </a:cxn>
                <a:cxn ang="0">
                  <a:pos x="81" y="102"/>
                </a:cxn>
                <a:cxn ang="0">
                  <a:pos x="81" y="102"/>
                </a:cxn>
                <a:cxn ang="0">
                  <a:pos x="71" y="107"/>
                </a:cxn>
                <a:cxn ang="0">
                  <a:pos x="60" y="111"/>
                </a:cxn>
                <a:cxn ang="0">
                  <a:pos x="50" y="112"/>
                </a:cxn>
                <a:cxn ang="0">
                  <a:pos x="39" y="112"/>
                </a:cxn>
                <a:cxn ang="0">
                  <a:pos x="39" y="112"/>
                </a:cxn>
                <a:cxn ang="0">
                  <a:pos x="29" y="109"/>
                </a:cxn>
                <a:cxn ang="0">
                  <a:pos x="19" y="106"/>
                </a:cxn>
                <a:cxn ang="0">
                  <a:pos x="11" y="98"/>
                </a:cxn>
                <a:cxn ang="0">
                  <a:pos x="4" y="89"/>
                </a:cxn>
                <a:cxn ang="0">
                  <a:pos x="4" y="89"/>
                </a:cxn>
                <a:cxn ang="0">
                  <a:pos x="1" y="80"/>
                </a:cxn>
                <a:cxn ang="0">
                  <a:pos x="0" y="70"/>
                </a:cxn>
                <a:cxn ang="0">
                  <a:pos x="1" y="58"/>
                </a:cxn>
                <a:cxn ang="0">
                  <a:pos x="4" y="49"/>
                </a:cxn>
                <a:cxn ang="0">
                  <a:pos x="4" y="49"/>
                </a:cxn>
                <a:cxn ang="0">
                  <a:pos x="8" y="42"/>
                </a:cxn>
                <a:cxn ang="0">
                  <a:pos x="13" y="36"/>
                </a:cxn>
                <a:cxn ang="0">
                  <a:pos x="24" y="26"/>
                </a:cxn>
                <a:cxn ang="0">
                  <a:pos x="39" y="19"/>
                </a:cxn>
                <a:cxn ang="0">
                  <a:pos x="53" y="13"/>
                </a:cxn>
                <a:cxn ang="0">
                  <a:pos x="53" y="13"/>
                </a:cxn>
                <a:cxn ang="0">
                  <a:pos x="78" y="6"/>
                </a:cxn>
                <a:cxn ang="0">
                  <a:pos x="102" y="3"/>
                </a:cxn>
                <a:cxn ang="0">
                  <a:pos x="127" y="0"/>
                </a:cxn>
                <a:cxn ang="0">
                  <a:pos x="153" y="1"/>
                </a:cxn>
                <a:cxn ang="0">
                  <a:pos x="153" y="1"/>
                </a:cxn>
                <a:cxn ang="0">
                  <a:pos x="158" y="19"/>
                </a:cxn>
                <a:cxn ang="0">
                  <a:pos x="164" y="36"/>
                </a:cxn>
                <a:cxn ang="0">
                  <a:pos x="177" y="70"/>
                </a:cxn>
                <a:cxn ang="0">
                  <a:pos x="177" y="70"/>
                </a:cxn>
              </a:cxnLst>
              <a:rect l="0" t="0" r="r" b="b"/>
              <a:pathLst>
                <a:path w="177" h="112">
                  <a:moveTo>
                    <a:pt x="177" y="70"/>
                  </a:moveTo>
                  <a:lnTo>
                    <a:pt x="177" y="70"/>
                  </a:lnTo>
                  <a:lnTo>
                    <a:pt x="164" y="71"/>
                  </a:lnTo>
                  <a:lnTo>
                    <a:pt x="153" y="73"/>
                  </a:lnTo>
                  <a:lnTo>
                    <a:pt x="140" y="76"/>
                  </a:lnTo>
                  <a:lnTo>
                    <a:pt x="128" y="81"/>
                  </a:lnTo>
                  <a:lnTo>
                    <a:pt x="104" y="91"/>
                  </a:lnTo>
                  <a:lnTo>
                    <a:pt x="81" y="102"/>
                  </a:lnTo>
                  <a:lnTo>
                    <a:pt x="81" y="102"/>
                  </a:lnTo>
                  <a:lnTo>
                    <a:pt x="71" y="107"/>
                  </a:lnTo>
                  <a:lnTo>
                    <a:pt x="60" y="111"/>
                  </a:lnTo>
                  <a:lnTo>
                    <a:pt x="50" y="112"/>
                  </a:lnTo>
                  <a:lnTo>
                    <a:pt x="39" y="112"/>
                  </a:lnTo>
                  <a:lnTo>
                    <a:pt x="39" y="112"/>
                  </a:lnTo>
                  <a:lnTo>
                    <a:pt x="29" y="109"/>
                  </a:lnTo>
                  <a:lnTo>
                    <a:pt x="19" y="106"/>
                  </a:lnTo>
                  <a:lnTo>
                    <a:pt x="11" y="98"/>
                  </a:lnTo>
                  <a:lnTo>
                    <a:pt x="4" y="89"/>
                  </a:lnTo>
                  <a:lnTo>
                    <a:pt x="4" y="89"/>
                  </a:lnTo>
                  <a:lnTo>
                    <a:pt x="1" y="80"/>
                  </a:lnTo>
                  <a:lnTo>
                    <a:pt x="0" y="70"/>
                  </a:lnTo>
                  <a:lnTo>
                    <a:pt x="1" y="58"/>
                  </a:lnTo>
                  <a:lnTo>
                    <a:pt x="4" y="49"/>
                  </a:lnTo>
                  <a:lnTo>
                    <a:pt x="4" y="49"/>
                  </a:lnTo>
                  <a:lnTo>
                    <a:pt x="8" y="42"/>
                  </a:lnTo>
                  <a:lnTo>
                    <a:pt x="13" y="36"/>
                  </a:lnTo>
                  <a:lnTo>
                    <a:pt x="24" y="26"/>
                  </a:lnTo>
                  <a:lnTo>
                    <a:pt x="39" y="19"/>
                  </a:lnTo>
                  <a:lnTo>
                    <a:pt x="53" y="13"/>
                  </a:lnTo>
                  <a:lnTo>
                    <a:pt x="53" y="13"/>
                  </a:lnTo>
                  <a:lnTo>
                    <a:pt x="78" y="6"/>
                  </a:lnTo>
                  <a:lnTo>
                    <a:pt x="102" y="3"/>
                  </a:lnTo>
                  <a:lnTo>
                    <a:pt x="127" y="0"/>
                  </a:lnTo>
                  <a:lnTo>
                    <a:pt x="153" y="1"/>
                  </a:lnTo>
                  <a:lnTo>
                    <a:pt x="153" y="1"/>
                  </a:lnTo>
                  <a:lnTo>
                    <a:pt x="158" y="19"/>
                  </a:lnTo>
                  <a:lnTo>
                    <a:pt x="164" y="36"/>
                  </a:lnTo>
                  <a:lnTo>
                    <a:pt x="177" y="70"/>
                  </a:lnTo>
                  <a:lnTo>
                    <a:pt x="177" y="70"/>
                  </a:lnTo>
                  <a:close/>
                </a:path>
              </a:pathLst>
            </a:custGeom>
            <a:solidFill>
              <a:srgbClr val="10102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0" name="Freeform 782"/>
            <p:cNvSpPr>
              <a:spLocks/>
            </p:cNvSpPr>
            <p:nvPr/>
          </p:nvSpPr>
          <p:spPr bwMode="auto">
            <a:xfrm>
              <a:off x="6441" y="3232"/>
              <a:ext cx="392" cy="266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369" y="0"/>
                </a:cxn>
                <a:cxn ang="0">
                  <a:pos x="369" y="0"/>
                </a:cxn>
                <a:cxn ang="0">
                  <a:pos x="374" y="0"/>
                </a:cxn>
                <a:cxn ang="0">
                  <a:pos x="377" y="1"/>
                </a:cxn>
                <a:cxn ang="0">
                  <a:pos x="385" y="6"/>
                </a:cxn>
                <a:cxn ang="0">
                  <a:pos x="390" y="14"/>
                </a:cxn>
                <a:cxn ang="0">
                  <a:pos x="392" y="24"/>
                </a:cxn>
                <a:cxn ang="0">
                  <a:pos x="392" y="241"/>
                </a:cxn>
                <a:cxn ang="0">
                  <a:pos x="392" y="241"/>
                </a:cxn>
                <a:cxn ang="0">
                  <a:pos x="390" y="251"/>
                </a:cxn>
                <a:cxn ang="0">
                  <a:pos x="385" y="259"/>
                </a:cxn>
                <a:cxn ang="0">
                  <a:pos x="377" y="264"/>
                </a:cxn>
                <a:cxn ang="0">
                  <a:pos x="374" y="266"/>
                </a:cxn>
                <a:cxn ang="0">
                  <a:pos x="369" y="266"/>
                </a:cxn>
                <a:cxn ang="0">
                  <a:pos x="25" y="266"/>
                </a:cxn>
                <a:cxn ang="0">
                  <a:pos x="25" y="266"/>
                </a:cxn>
                <a:cxn ang="0">
                  <a:pos x="20" y="266"/>
                </a:cxn>
                <a:cxn ang="0">
                  <a:pos x="15" y="264"/>
                </a:cxn>
                <a:cxn ang="0">
                  <a:pos x="9" y="259"/>
                </a:cxn>
                <a:cxn ang="0">
                  <a:pos x="2" y="251"/>
                </a:cxn>
                <a:cxn ang="0">
                  <a:pos x="0" y="241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9" y="6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392" h="266">
                  <a:moveTo>
                    <a:pt x="25" y="0"/>
                  </a:moveTo>
                  <a:lnTo>
                    <a:pt x="369" y="0"/>
                  </a:lnTo>
                  <a:lnTo>
                    <a:pt x="369" y="0"/>
                  </a:lnTo>
                  <a:lnTo>
                    <a:pt x="374" y="0"/>
                  </a:lnTo>
                  <a:lnTo>
                    <a:pt x="377" y="1"/>
                  </a:lnTo>
                  <a:lnTo>
                    <a:pt x="385" y="6"/>
                  </a:lnTo>
                  <a:lnTo>
                    <a:pt x="390" y="14"/>
                  </a:lnTo>
                  <a:lnTo>
                    <a:pt x="392" y="24"/>
                  </a:lnTo>
                  <a:lnTo>
                    <a:pt x="392" y="241"/>
                  </a:lnTo>
                  <a:lnTo>
                    <a:pt x="392" y="241"/>
                  </a:lnTo>
                  <a:lnTo>
                    <a:pt x="390" y="251"/>
                  </a:lnTo>
                  <a:lnTo>
                    <a:pt x="385" y="259"/>
                  </a:lnTo>
                  <a:lnTo>
                    <a:pt x="377" y="264"/>
                  </a:lnTo>
                  <a:lnTo>
                    <a:pt x="374" y="266"/>
                  </a:lnTo>
                  <a:lnTo>
                    <a:pt x="369" y="266"/>
                  </a:lnTo>
                  <a:lnTo>
                    <a:pt x="25" y="266"/>
                  </a:lnTo>
                  <a:lnTo>
                    <a:pt x="25" y="266"/>
                  </a:lnTo>
                  <a:lnTo>
                    <a:pt x="20" y="266"/>
                  </a:lnTo>
                  <a:lnTo>
                    <a:pt x="15" y="264"/>
                  </a:lnTo>
                  <a:lnTo>
                    <a:pt x="9" y="259"/>
                  </a:lnTo>
                  <a:lnTo>
                    <a:pt x="2" y="251"/>
                  </a:lnTo>
                  <a:lnTo>
                    <a:pt x="0" y="241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9" y="6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10102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1" name="Freeform 783"/>
            <p:cNvSpPr>
              <a:spLocks/>
            </p:cNvSpPr>
            <p:nvPr/>
          </p:nvSpPr>
          <p:spPr bwMode="auto">
            <a:xfrm>
              <a:off x="6538" y="3411"/>
              <a:ext cx="513" cy="269"/>
            </a:xfrm>
            <a:custGeom>
              <a:avLst/>
              <a:gdLst/>
              <a:ahLst/>
              <a:cxnLst>
                <a:cxn ang="0">
                  <a:pos x="510" y="103"/>
                </a:cxn>
                <a:cxn ang="0">
                  <a:pos x="510" y="103"/>
                </a:cxn>
                <a:cxn ang="0">
                  <a:pos x="505" y="116"/>
                </a:cxn>
                <a:cxn ang="0">
                  <a:pos x="499" y="129"/>
                </a:cxn>
                <a:cxn ang="0">
                  <a:pos x="491" y="141"/>
                </a:cxn>
                <a:cxn ang="0">
                  <a:pos x="479" y="152"/>
                </a:cxn>
                <a:cxn ang="0">
                  <a:pos x="468" y="163"/>
                </a:cxn>
                <a:cxn ang="0">
                  <a:pos x="455" y="175"/>
                </a:cxn>
                <a:cxn ang="0">
                  <a:pos x="442" y="185"/>
                </a:cxn>
                <a:cxn ang="0">
                  <a:pos x="427" y="193"/>
                </a:cxn>
                <a:cxn ang="0">
                  <a:pos x="427" y="193"/>
                </a:cxn>
                <a:cxn ang="0">
                  <a:pos x="404" y="206"/>
                </a:cxn>
                <a:cxn ang="0">
                  <a:pos x="380" y="216"/>
                </a:cxn>
                <a:cxn ang="0">
                  <a:pos x="355" y="225"/>
                </a:cxn>
                <a:cxn ang="0">
                  <a:pos x="331" y="235"/>
                </a:cxn>
                <a:cxn ang="0">
                  <a:pos x="303" y="242"/>
                </a:cxn>
                <a:cxn ang="0">
                  <a:pos x="277" y="248"/>
                </a:cxn>
                <a:cxn ang="0">
                  <a:pos x="249" y="255"/>
                </a:cxn>
                <a:cxn ang="0">
                  <a:pos x="221" y="258"/>
                </a:cxn>
                <a:cxn ang="0">
                  <a:pos x="221" y="258"/>
                </a:cxn>
                <a:cxn ang="0">
                  <a:pos x="176" y="265"/>
                </a:cxn>
                <a:cxn ang="0">
                  <a:pos x="129" y="268"/>
                </a:cxn>
                <a:cxn ang="0">
                  <a:pos x="81" y="269"/>
                </a:cxn>
                <a:cxn ang="0">
                  <a:pos x="34" y="269"/>
                </a:cxn>
                <a:cxn ang="0">
                  <a:pos x="34" y="269"/>
                </a:cxn>
                <a:cxn ang="0">
                  <a:pos x="22" y="251"/>
                </a:cxn>
                <a:cxn ang="0">
                  <a:pos x="14" y="232"/>
                </a:cxn>
                <a:cxn ang="0">
                  <a:pos x="6" y="212"/>
                </a:cxn>
                <a:cxn ang="0">
                  <a:pos x="0" y="193"/>
                </a:cxn>
                <a:cxn ang="0">
                  <a:pos x="0" y="193"/>
                </a:cxn>
                <a:cxn ang="0">
                  <a:pos x="49" y="167"/>
                </a:cxn>
                <a:cxn ang="0">
                  <a:pos x="49" y="167"/>
                </a:cxn>
                <a:cxn ang="0">
                  <a:pos x="207" y="82"/>
                </a:cxn>
                <a:cxn ang="0">
                  <a:pos x="207" y="82"/>
                </a:cxn>
                <a:cxn ang="0">
                  <a:pos x="259" y="52"/>
                </a:cxn>
                <a:cxn ang="0">
                  <a:pos x="259" y="52"/>
                </a:cxn>
                <a:cxn ang="0">
                  <a:pos x="292" y="38"/>
                </a:cxn>
                <a:cxn ang="0">
                  <a:pos x="324" y="25"/>
                </a:cxn>
                <a:cxn ang="0">
                  <a:pos x="324" y="25"/>
                </a:cxn>
                <a:cxn ang="0">
                  <a:pos x="357" y="13"/>
                </a:cxn>
                <a:cxn ang="0">
                  <a:pos x="375" y="8"/>
                </a:cxn>
                <a:cxn ang="0">
                  <a:pos x="396" y="3"/>
                </a:cxn>
                <a:cxn ang="0">
                  <a:pos x="416" y="0"/>
                </a:cxn>
                <a:cxn ang="0">
                  <a:pos x="435" y="0"/>
                </a:cxn>
                <a:cxn ang="0">
                  <a:pos x="451" y="3"/>
                </a:cxn>
                <a:cxn ang="0">
                  <a:pos x="460" y="5"/>
                </a:cxn>
                <a:cxn ang="0">
                  <a:pos x="466" y="10"/>
                </a:cxn>
                <a:cxn ang="0">
                  <a:pos x="466" y="10"/>
                </a:cxn>
                <a:cxn ang="0">
                  <a:pos x="479" y="18"/>
                </a:cxn>
                <a:cxn ang="0">
                  <a:pos x="491" y="30"/>
                </a:cxn>
                <a:cxn ang="0">
                  <a:pos x="499" y="39"/>
                </a:cxn>
                <a:cxn ang="0">
                  <a:pos x="505" y="51"/>
                </a:cxn>
                <a:cxn ang="0">
                  <a:pos x="510" y="64"/>
                </a:cxn>
                <a:cxn ang="0">
                  <a:pos x="513" y="77"/>
                </a:cxn>
                <a:cxn ang="0">
                  <a:pos x="513" y="88"/>
                </a:cxn>
                <a:cxn ang="0">
                  <a:pos x="510" y="103"/>
                </a:cxn>
                <a:cxn ang="0">
                  <a:pos x="510" y="103"/>
                </a:cxn>
              </a:cxnLst>
              <a:rect l="0" t="0" r="r" b="b"/>
              <a:pathLst>
                <a:path w="513" h="269">
                  <a:moveTo>
                    <a:pt x="510" y="103"/>
                  </a:moveTo>
                  <a:lnTo>
                    <a:pt x="510" y="103"/>
                  </a:lnTo>
                  <a:lnTo>
                    <a:pt x="505" y="116"/>
                  </a:lnTo>
                  <a:lnTo>
                    <a:pt x="499" y="129"/>
                  </a:lnTo>
                  <a:lnTo>
                    <a:pt x="491" y="141"/>
                  </a:lnTo>
                  <a:lnTo>
                    <a:pt x="479" y="152"/>
                  </a:lnTo>
                  <a:lnTo>
                    <a:pt x="468" y="163"/>
                  </a:lnTo>
                  <a:lnTo>
                    <a:pt x="455" y="175"/>
                  </a:lnTo>
                  <a:lnTo>
                    <a:pt x="442" y="185"/>
                  </a:lnTo>
                  <a:lnTo>
                    <a:pt x="427" y="193"/>
                  </a:lnTo>
                  <a:lnTo>
                    <a:pt x="427" y="193"/>
                  </a:lnTo>
                  <a:lnTo>
                    <a:pt x="404" y="206"/>
                  </a:lnTo>
                  <a:lnTo>
                    <a:pt x="380" y="216"/>
                  </a:lnTo>
                  <a:lnTo>
                    <a:pt x="355" y="225"/>
                  </a:lnTo>
                  <a:lnTo>
                    <a:pt x="331" y="235"/>
                  </a:lnTo>
                  <a:lnTo>
                    <a:pt x="303" y="242"/>
                  </a:lnTo>
                  <a:lnTo>
                    <a:pt x="277" y="248"/>
                  </a:lnTo>
                  <a:lnTo>
                    <a:pt x="249" y="255"/>
                  </a:lnTo>
                  <a:lnTo>
                    <a:pt x="221" y="258"/>
                  </a:lnTo>
                  <a:lnTo>
                    <a:pt x="221" y="258"/>
                  </a:lnTo>
                  <a:lnTo>
                    <a:pt x="176" y="265"/>
                  </a:lnTo>
                  <a:lnTo>
                    <a:pt x="129" y="268"/>
                  </a:lnTo>
                  <a:lnTo>
                    <a:pt x="81" y="269"/>
                  </a:lnTo>
                  <a:lnTo>
                    <a:pt x="34" y="269"/>
                  </a:lnTo>
                  <a:lnTo>
                    <a:pt x="34" y="269"/>
                  </a:lnTo>
                  <a:lnTo>
                    <a:pt x="22" y="251"/>
                  </a:lnTo>
                  <a:lnTo>
                    <a:pt x="14" y="232"/>
                  </a:lnTo>
                  <a:lnTo>
                    <a:pt x="6" y="212"/>
                  </a:lnTo>
                  <a:lnTo>
                    <a:pt x="0" y="193"/>
                  </a:lnTo>
                  <a:lnTo>
                    <a:pt x="0" y="193"/>
                  </a:lnTo>
                  <a:lnTo>
                    <a:pt x="49" y="167"/>
                  </a:lnTo>
                  <a:lnTo>
                    <a:pt x="49" y="167"/>
                  </a:lnTo>
                  <a:lnTo>
                    <a:pt x="207" y="82"/>
                  </a:lnTo>
                  <a:lnTo>
                    <a:pt x="207" y="82"/>
                  </a:lnTo>
                  <a:lnTo>
                    <a:pt x="259" y="52"/>
                  </a:lnTo>
                  <a:lnTo>
                    <a:pt x="259" y="52"/>
                  </a:lnTo>
                  <a:lnTo>
                    <a:pt x="292" y="38"/>
                  </a:lnTo>
                  <a:lnTo>
                    <a:pt x="324" y="25"/>
                  </a:lnTo>
                  <a:lnTo>
                    <a:pt x="324" y="25"/>
                  </a:lnTo>
                  <a:lnTo>
                    <a:pt x="357" y="13"/>
                  </a:lnTo>
                  <a:lnTo>
                    <a:pt x="375" y="8"/>
                  </a:lnTo>
                  <a:lnTo>
                    <a:pt x="396" y="3"/>
                  </a:lnTo>
                  <a:lnTo>
                    <a:pt x="416" y="0"/>
                  </a:lnTo>
                  <a:lnTo>
                    <a:pt x="435" y="0"/>
                  </a:lnTo>
                  <a:lnTo>
                    <a:pt x="451" y="3"/>
                  </a:lnTo>
                  <a:lnTo>
                    <a:pt x="460" y="5"/>
                  </a:lnTo>
                  <a:lnTo>
                    <a:pt x="466" y="10"/>
                  </a:lnTo>
                  <a:lnTo>
                    <a:pt x="466" y="10"/>
                  </a:lnTo>
                  <a:lnTo>
                    <a:pt x="479" y="18"/>
                  </a:lnTo>
                  <a:lnTo>
                    <a:pt x="491" y="30"/>
                  </a:lnTo>
                  <a:lnTo>
                    <a:pt x="499" y="39"/>
                  </a:lnTo>
                  <a:lnTo>
                    <a:pt x="505" y="51"/>
                  </a:lnTo>
                  <a:lnTo>
                    <a:pt x="510" y="64"/>
                  </a:lnTo>
                  <a:lnTo>
                    <a:pt x="513" y="77"/>
                  </a:lnTo>
                  <a:lnTo>
                    <a:pt x="513" y="88"/>
                  </a:lnTo>
                  <a:lnTo>
                    <a:pt x="510" y="103"/>
                  </a:lnTo>
                  <a:lnTo>
                    <a:pt x="510" y="103"/>
                  </a:lnTo>
                  <a:close/>
                </a:path>
              </a:pathLst>
            </a:custGeom>
            <a:solidFill>
              <a:srgbClr val="214B7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2" name="Freeform 784"/>
            <p:cNvSpPr>
              <a:spLocks/>
            </p:cNvSpPr>
            <p:nvPr/>
          </p:nvSpPr>
          <p:spPr bwMode="auto">
            <a:xfrm>
              <a:off x="6688" y="3609"/>
              <a:ext cx="178" cy="11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3" y="71"/>
                </a:cxn>
                <a:cxn ang="0">
                  <a:pos x="24" y="73"/>
                </a:cxn>
                <a:cxn ang="0">
                  <a:pos x="37" y="76"/>
                </a:cxn>
                <a:cxn ang="0">
                  <a:pos x="49" y="81"/>
                </a:cxn>
                <a:cxn ang="0">
                  <a:pos x="73" y="91"/>
                </a:cxn>
                <a:cxn ang="0">
                  <a:pos x="96" y="102"/>
                </a:cxn>
                <a:cxn ang="0">
                  <a:pos x="96" y="102"/>
                </a:cxn>
                <a:cxn ang="0">
                  <a:pos x="106" y="107"/>
                </a:cxn>
                <a:cxn ang="0">
                  <a:pos x="117" y="111"/>
                </a:cxn>
                <a:cxn ang="0">
                  <a:pos x="127" y="112"/>
                </a:cxn>
                <a:cxn ang="0">
                  <a:pos x="138" y="112"/>
                </a:cxn>
                <a:cxn ang="0">
                  <a:pos x="138" y="112"/>
                </a:cxn>
                <a:cxn ang="0">
                  <a:pos x="148" y="109"/>
                </a:cxn>
                <a:cxn ang="0">
                  <a:pos x="158" y="106"/>
                </a:cxn>
                <a:cxn ang="0">
                  <a:pos x="166" y="98"/>
                </a:cxn>
                <a:cxn ang="0">
                  <a:pos x="173" y="89"/>
                </a:cxn>
                <a:cxn ang="0">
                  <a:pos x="173" y="89"/>
                </a:cxn>
                <a:cxn ang="0">
                  <a:pos x="176" y="80"/>
                </a:cxn>
                <a:cxn ang="0">
                  <a:pos x="178" y="70"/>
                </a:cxn>
                <a:cxn ang="0">
                  <a:pos x="176" y="58"/>
                </a:cxn>
                <a:cxn ang="0">
                  <a:pos x="173" y="49"/>
                </a:cxn>
                <a:cxn ang="0">
                  <a:pos x="173" y="49"/>
                </a:cxn>
                <a:cxn ang="0">
                  <a:pos x="169" y="42"/>
                </a:cxn>
                <a:cxn ang="0">
                  <a:pos x="164" y="36"/>
                </a:cxn>
                <a:cxn ang="0">
                  <a:pos x="153" y="26"/>
                </a:cxn>
                <a:cxn ang="0">
                  <a:pos x="138" y="19"/>
                </a:cxn>
                <a:cxn ang="0">
                  <a:pos x="124" y="13"/>
                </a:cxn>
                <a:cxn ang="0">
                  <a:pos x="124" y="13"/>
                </a:cxn>
                <a:cxn ang="0">
                  <a:pos x="99" y="6"/>
                </a:cxn>
                <a:cxn ang="0">
                  <a:pos x="75" y="3"/>
                </a:cxn>
                <a:cxn ang="0">
                  <a:pos x="49" y="0"/>
                </a:cxn>
                <a:cxn ang="0">
                  <a:pos x="24" y="1"/>
                </a:cxn>
                <a:cxn ang="0">
                  <a:pos x="24" y="1"/>
                </a:cxn>
                <a:cxn ang="0">
                  <a:pos x="19" y="19"/>
                </a:cxn>
                <a:cxn ang="0">
                  <a:pos x="13" y="36"/>
                </a:cxn>
                <a:cxn ang="0">
                  <a:pos x="0" y="70"/>
                </a:cxn>
                <a:cxn ang="0">
                  <a:pos x="0" y="70"/>
                </a:cxn>
              </a:cxnLst>
              <a:rect l="0" t="0" r="r" b="b"/>
              <a:pathLst>
                <a:path w="178" h="112">
                  <a:moveTo>
                    <a:pt x="0" y="70"/>
                  </a:moveTo>
                  <a:lnTo>
                    <a:pt x="0" y="70"/>
                  </a:lnTo>
                  <a:lnTo>
                    <a:pt x="13" y="71"/>
                  </a:lnTo>
                  <a:lnTo>
                    <a:pt x="24" y="73"/>
                  </a:lnTo>
                  <a:lnTo>
                    <a:pt x="37" y="76"/>
                  </a:lnTo>
                  <a:lnTo>
                    <a:pt x="49" y="81"/>
                  </a:lnTo>
                  <a:lnTo>
                    <a:pt x="73" y="91"/>
                  </a:lnTo>
                  <a:lnTo>
                    <a:pt x="96" y="102"/>
                  </a:lnTo>
                  <a:lnTo>
                    <a:pt x="96" y="102"/>
                  </a:lnTo>
                  <a:lnTo>
                    <a:pt x="106" y="107"/>
                  </a:lnTo>
                  <a:lnTo>
                    <a:pt x="117" y="111"/>
                  </a:lnTo>
                  <a:lnTo>
                    <a:pt x="127" y="112"/>
                  </a:lnTo>
                  <a:lnTo>
                    <a:pt x="138" y="112"/>
                  </a:lnTo>
                  <a:lnTo>
                    <a:pt x="138" y="112"/>
                  </a:lnTo>
                  <a:lnTo>
                    <a:pt x="148" y="109"/>
                  </a:lnTo>
                  <a:lnTo>
                    <a:pt x="158" y="106"/>
                  </a:lnTo>
                  <a:lnTo>
                    <a:pt x="166" y="98"/>
                  </a:lnTo>
                  <a:lnTo>
                    <a:pt x="173" y="89"/>
                  </a:lnTo>
                  <a:lnTo>
                    <a:pt x="173" y="89"/>
                  </a:lnTo>
                  <a:lnTo>
                    <a:pt x="176" y="80"/>
                  </a:lnTo>
                  <a:lnTo>
                    <a:pt x="178" y="70"/>
                  </a:lnTo>
                  <a:lnTo>
                    <a:pt x="176" y="58"/>
                  </a:lnTo>
                  <a:lnTo>
                    <a:pt x="173" y="49"/>
                  </a:lnTo>
                  <a:lnTo>
                    <a:pt x="173" y="49"/>
                  </a:lnTo>
                  <a:lnTo>
                    <a:pt x="169" y="42"/>
                  </a:lnTo>
                  <a:lnTo>
                    <a:pt x="164" y="36"/>
                  </a:lnTo>
                  <a:lnTo>
                    <a:pt x="153" y="26"/>
                  </a:lnTo>
                  <a:lnTo>
                    <a:pt x="138" y="19"/>
                  </a:lnTo>
                  <a:lnTo>
                    <a:pt x="124" y="13"/>
                  </a:lnTo>
                  <a:lnTo>
                    <a:pt x="124" y="13"/>
                  </a:lnTo>
                  <a:lnTo>
                    <a:pt x="99" y="6"/>
                  </a:lnTo>
                  <a:lnTo>
                    <a:pt x="75" y="3"/>
                  </a:lnTo>
                  <a:lnTo>
                    <a:pt x="49" y="0"/>
                  </a:lnTo>
                  <a:lnTo>
                    <a:pt x="24" y="1"/>
                  </a:lnTo>
                  <a:lnTo>
                    <a:pt x="24" y="1"/>
                  </a:lnTo>
                  <a:lnTo>
                    <a:pt x="19" y="19"/>
                  </a:lnTo>
                  <a:lnTo>
                    <a:pt x="13" y="36"/>
                  </a:lnTo>
                  <a:lnTo>
                    <a:pt x="0" y="70"/>
                  </a:lnTo>
                  <a:lnTo>
                    <a:pt x="0" y="70"/>
                  </a:lnTo>
                  <a:close/>
                </a:path>
              </a:pathLst>
            </a:custGeom>
            <a:solidFill>
              <a:srgbClr val="10102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3" name="Freeform 785"/>
            <p:cNvSpPr>
              <a:spLocks/>
            </p:cNvSpPr>
            <p:nvPr/>
          </p:nvSpPr>
          <p:spPr bwMode="auto">
            <a:xfrm>
              <a:off x="6224" y="3411"/>
              <a:ext cx="513" cy="269"/>
            </a:xfrm>
            <a:custGeom>
              <a:avLst/>
              <a:gdLst/>
              <a:ahLst/>
              <a:cxnLst>
                <a:cxn ang="0">
                  <a:pos x="2" y="103"/>
                </a:cxn>
                <a:cxn ang="0">
                  <a:pos x="2" y="103"/>
                </a:cxn>
                <a:cxn ang="0">
                  <a:pos x="7" y="116"/>
                </a:cxn>
                <a:cxn ang="0">
                  <a:pos x="14" y="129"/>
                </a:cxn>
                <a:cxn ang="0">
                  <a:pos x="23" y="141"/>
                </a:cxn>
                <a:cxn ang="0">
                  <a:pos x="33" y="152"/>
                </a:cxn>
                <a:cxn ang="0">
                  <a:pos x="45" y="163"/>
                </a:cxn>
                <a:cxn ang="0">
                  <a:pos x="58" y="175"/>
                </a:cxn>
                <a:cxn ang="0">
                  <a:pos x="72" y="185"/>
                </a:cxn>
                <a:cxn ang="0">
                  <a:pos x="87" y="193"/>
                </a:cxn>
                <a:cxn ang="0">
                  <a:pos x="87" y="193"/>
                </a:cxn>
                <a:cxn ang="0">
                  <a:pos x="110" y="206"/>
                </a:cxn>
                <a:cxn ang="0">
                  <a:pos x="133" y="216"/>
                </a:cxn>
                <a:cxn ang="0">
                  <a:pos x="157" y="225"/>
                </a:cxn>
                <a:cxn ang="0">
                  <a:pos x="183" y="235"/>
                </a:cxn>
                <a:cxn ang="0">
                  <a:pos x="209" y="242"/>
                </a:cxn>
                <a:cxn ang="0">
                  <a:pos x="237" y="248"/>
                </a:cxn>
                <a:cxn ang="0">
                  <a:pos x="263" y="255"/>
                </a:cxn>
                <a:cxn ang="0">
                  <a:pos x="291" y="258"/>
                </a:cxn>
                <a:cxn ang="0">
                  <a:pos x="291" y="258"/>
                </a:cxn>
                <a:cxn ang="0">
                  <a:pos x="338" y="265"/>
                </a:cxn>
                <a:cxn ang="0">
                  <a:pos x="385" y="268"/>
                </a:cxn>
                <a:cxn ang="0">
                  <a:pos x="433" y="269"/>
                </a:cxn>
                <a:cxn ang="0">
                  <a:pos x="480" y="269"/>
                </a:cxn>
                <a:cxn ang="0">
                  <a:pos x="480" y="269"/>
                </a:cxn>
                <a:cxn ang="0">
                  <a:pos x="490" y="251"/>
                </a:cxn>
                <a:cxn ang="0">
                  <a:pos x="500" y="232"/>
                </a:cxn>
                <a:cxn ang="0">
                  <a:pos x="506" y="212"/>
                </a:cxn>
                <a:cxn ang="0">
                  <a:pos x="513" y="193"/>
                </a:cxn>
                <a:cxn ang="0">
                  <a:pos x="513" y="193"/>
                </a:cxn>
                <a:cxn ang="0">
                  <a:pos x="465" y="167"/>
                </a:cxn>
                <a:cxn ang="0">
                  <a:pos x="465" y="167"/>
                </a:cxn>
                <a:cxn ang="0">
                  <a:pos x="305" y="82"/>
                </a:cxn>
                <a:cxn ang="0">
                  <a:pos x="305" y="82"/>
                </a:cxn>
                <a:cxn ang="0">
                  <a:pos x="253" y="52"/>
                </a:cxn>
                <a:cxn ang="0">
                  <a:pos x="253" y="52"/>
                </a:cxn>
                <a:cxn ang="0">
                  <a:pos x="222" y="38"/>
                </a:cxn>
                <a:cxn ang="0">
                  <a:pos x="190" y="25"/>
                </a:cxn>
                <a:cxn ang="0">
                  <a:pos x="190" y="25"/>
                </a:cxn>
                <a:cxn ang="0">
                  <a:pos x="157" y="13"/>
                </a:cxn>
                <a:cxn ang="0">
                  <a:pos x="137" y="8"/>
                </a:cxn>
                <a:cxn ang="0">
                  <a:pos x="118" y="3"/>
                </a:cxn>
                <a:cxn ang="0">
                  <a:pos x="98" y="0"/>
                </a:cxn>
                <a:cxn ang="0">
                  <a:pos x="79" y="0"/>
                </a:cxn>
                <a:cxn ang="0">
                  <a:pos x="61" y="3"/>
                </a:cxn>
                <a:cxn ang="0">
                  <a:pos x="54" y="5"/>
                </a:cxn>
                <a:cxn ang="0">
                  <a:pos x="46" y="10"/>
                </a:cxn>
                <a:cxn ang="0">
                  <a:pos x="46" y="10"/>
                </a:cxn>
                <a:cxn ang="0">
                  <a:pos x="33" y="18"/>
                </a:cxn>
                <a:cxn ang="0">
                  <a:pos x="23" y="30"/>
                </a:cxn>
                <a:cxn ang="0">
                  <a:pos x="14" y="39"/>
                </a:cxn>
                <a:cxn ang="0">
                  <a:pos x="7" y="51"/>
                </a:cxn>
                <a:cxn ang="0">
                  <a:pos x="2" y="64"/>
                </a:cxn>
                <a:cxn ang="0">
                  <a:pos x="0" y="77"/>
                </a:cxn>
                <a:cxn ang="0">
                  <a:pos x="0" y="88"/>
                </a:cxn>
                <a:cxn ang="0">
                  <a:pos x="2" y="103"/>
                </a:cxn>
                <a:cxn ang="0">
                  <a:pos x="2" y="103"/>
                </a:cxn>
              </a:cxnLst>
              <a:rect l="0" t="0" r="r" b="b"/>
              <a:pathLst>
                <a:path w="513" h="269">
                  <a:moveTo>
                    <a:pt x="2" y="103"/>
                  </a:moveTo>
                  <a:lnTo>
                    <a:pt x="2" y="103"/>
                  </a:lnTo>
                  <a:lnTo>
                    <a:pt x="7" y="116"/>
                  </a:lnTo>
                  <a:lnTo>
                    <a:pt x="14" y="129"/>
                  </a:lnTo>
                  <a:lnTo>
                    <a:pt x="23" y="141"/>
                  </a:lnTo>
                  <a:lnTo>
                    <a:pt x="33" y="152"/>
                  </a:lnTo>
                  <a:lnTo>
                    <a:pt x="45" y="163"/>
                  </a:lnTo>
                  <a:lnTo>
                    <a:pt x="58" y="175"/>
                  </a:lnTo>
                  <a:lnTo>
                    <a:pt x="72" y="185"/>
                  </a:lnTo>
                  <a:lnTo>
                    <a:pt x="87" y="193"/>
                  </a:lnTo>
                  <a:lnTo>
                    <a:pt x="87" y="193"/>
                  </a:lnTo>
                  <a:lnTo>
                    <a:pt x="110" y="206"/>
                  </a:lnTo>
                  <a:lnTo>
                    <a:pt x="133" y="216"/>
                  </a:lnTo>
                  <a:lnTo>
                    <a:pt x="157" y="225"/>
                  </a:lnTo>
                  <a:lnTo>
                    <a:pt x="183" y="235"/>
                  </a:lnTo>
                  <a:lnTo>
                    <a:pt x="209" y="242"/>
                  </a:lnTo>
                  <a:lnTo>
                    <a:pt x="237" y="248"/>
                  </a:lnTo>
                  <a:lnTo>
                    <a:pt x="263" y="255"/>
                  </a:lnTo>
                  <a:lnTo>
                    <a:pt x="291" y="258"/>
                  </a:lnTo>
                  <a:lnTo>
                    <a:pt x="291" y="258"/>
                  </a:lnTo>
                  <a:lnTo>
                    <a:pt x="338" y="265"/>
                  </a:lnTo>
                  <a:lnTo>
                    <a:pt x="385" y="268"/>
                  </a:lnTo>
                  <a:lnTo>
                    <a:pt x="433" y="269"/>
                  </a:lnTo>
                  <a:lnTo>
                    <a:pt x="480" y="269"/>
                  </a:lnTo>
                  <a:lnTo>
                    <a:pt x="480" y="269"/>
                  </a:lnTo>
                  <a:lnTo>
                    <a:pt x="490" y="251"/>
                  </a:lnTo>
                  <a:lnTo>
                    <a:pt x="500" y="232"/>
                  </a:lnTo>
                  <a:lnTo>
                    <a:pt x="506" y="212"/>
                  </a:lnTo>
                  <a:lnTo>
                    <a:pt x="513" y="193"/>
                  </a:lnTo>
                  <a:lnTo>
                    <a:pt x="513" y="193"/>
                  </a:lnTo>
                  <a:lnTo>
                    <a:pt x="465" y="167"/>
                  </a:lnTo>
                  <a:lnTo>
                    <a:pt x="465" y="167"/>
                  </a:lnTo>
                  <a:lnTo>
                    <a:pt x="305" y="82"/>
                  </a:lnTo>
                  <a:lnTo>
                    <a:pt x="305" y="82"/>
                  </a:lnTo>
                  <a:lnTo>
                    <a:pt x="253" y="52"/>
                  </a:lnTo>
                  <a:lnTo>
                    <a:pt x="253" y="52"/>
                  </a:lnTo>
                  <a:lnTo>
                    <a:pt x="222" y="38"/>
                  </a:lnTo>
                  <a:lnTo>
                    <a:pt x="190" y="25"/>
                  </a:lnTo>
                  <a:lnTo>
                    <a:pt x="190" y="25"/>
                  </a:lnTo>
                  <a:lnTo>
                    <a:pt x="157" y="13"/>
                  </a:lnTo>
                  <a:lnTo>
                    <a:pt x="137" y="8"/>
                  </a:lnTo>
                  <a:lnTo>
                    <a:pt x="118" y="3"/>
                  </a:lnTo>
                  <a:lnTo>
                    <a:pt x="98" y="0"/>
                  </a:lnTo>
                  <a:lnTo>
                    <a:pt x="79" y="0"/>
                  </a:lnTo>
                  <a:lnTo>
                    <a:pt x="61" y="3"/>
                  </a:lnTo>
                  <a:lnTo>
                    <a:pt x="54" y="5"/>
                  </a:lnTo>
                  <a:lnTo>
                    <a:pt x="46" y="10"/>
                  </a:lnTo>
                  <a:lnTo>
                    <a:pt x="46" y="10"/>
                  </a:lnTo>
                  <a:lnTo>
                    <a:pt x="33" y="18"/>
                  </a:lnTo>
                  <a:lnTo>
                    <a:pt x="23" y="30"/>
                  </a:lnTo>
                  <a:lnTo>
                    <a:pt x="14" y="39"/>
                  </a:lnTo>
                  <a:lnTo>
                    <a:pt x="7" y="51"/>
                  </a:lnTo>
                  <a:lnTo>
                    <a:pt x="2" y="64"/>
                  </a:lnTo>
                  <a:lnTo>
                    <a:pt x="0" y="77"/>
                  </a:lnTo>
                  <a:lnTo>
                    <a:pt x="0" y="88"/>
                  </a:lnTo>
                  <a:lnTo>
                    <a:pt x="2" y="103"/>
                  </a:lnTo>
                  <a:lnTo>
                    <a:pt x="2" y="103"/>
                  </a:lnTo>
                  <a:close/>
                </a:path>
              </a:pathLst>
            </a:custGeom>
            <a:solidFill>
              <a:srgbClr val="214B7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4" name="Freeform 786"/>
            <p:cNvSpPr>
              <a:spLocks/>
            </p:cNvSpPr>
            <p:nvPr/>
          </p:nvSpPr>
          <p:spPr bwMode="auto">
            <a:xfrm>
              <a:off x="6627" y="2935"/>
              <a:ext cx="22" cy="6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10" y="1"/>
                </a:cxn>
                <a:cxn ang="0">
                  <a:pos x="13" y="1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20" y="0"/>
                </a:cxn>
                <a:cxn ang="0">
                  <a:pos x="22" y="1"/>
                </a:cxn>
                <a:cxn ang="0">
                  <a:pos x="22" y="3"/>
                </a:cxn>
                <a:cxn ang="0">
                  <a:pos x="20" y="3"/>
                </a:cxn>
                <a:cxn ang="0">
                  <a:pos x="20" y="3"/>
                </a:cxn>
                <a:cxn ang="0">
                  <a:pos x="15" y="6"/>
                </a:cxn>
                <a:cxn ang="0">
                  <a:pos x="10" y="6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22" h="6">
                  <a:moveTo>
                    <a:pt x="2" y="0"/>
                  </a:moveTo>
                  <a:lnTo>
                    <a:pt x="2" y="0"/>
                  </a:lnTo>
                  <a:lnTo>
                    <a:pt x="10" y="1"/>
                  </a:lnTo>
                  <a:lnTo>
                    <a:pt x="13" y="1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1"/>
                  </a:lnTo>
                  <a:lnTo>
                    <a:pt x="22" y="3"/>
                  </a:lnTo>
                  <a:lnTo>
                    <a:pt x="20" y="3"/>
                  </a:lnTo>
                  <a:lnTo>
                    <a:pt x="20" y="3"/>
                  </a:lnTo>
                  <a:lnTo>
                    <a:pt x="15" y="6"/>
                  </a:lnTo>
                  <a:lnTo>
                    <a:pt x="10" y="6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788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5" name="Freeform 787"/>
            <p:cNvSpPr>
              <a:spLocks/>
            </p:cNvSpPr>
            <p:nvPr/>
          </p:nvSpPr>
          <p:spPr bwMode="auto">
            <a:xfrm>
              <a:off x="6301" y="3401"/>
              <a:ext cx="488" cy="204"/>
            </a:xfrm>
            <a:custGeom>
              <a:avLst/>
              <a:gdLst/>
              <a:ahLst/>
              <a:cxnLst>
                <a:cxn ang="0">
                  <a:pos x="423" y="204"/>
                </a:cxn>
                <a:cxn ang="0">
                  <a:pos x="427" y="201"/>
                </a:cxn>
                <a:cxn ang="0">
                  <a:pos x="427" y="199"/>
                </a:cxn>
                <a:cxn ang="0">
                  <a:pos x="426" y="195"/>
                </a:cxn>
                <a:cxn ang="0">
                  <a:pos x="390" y="172"/>
                </a:cxn>
                <a:cxn ang="0">
                  <a:pos x="351" y="147"/>
                </a:cxn>
                <a:cxn ang="0">
                  <a:pos x="352" y="147"/>
                </a:cxn>
                <a:cxn ang="0">
                  <a:pos x="485" y="82"/>
                </a:cxn>
                <a:cxn ang="0">
                  <a:pos x="488" y="80"/>
                </a:cxn>
                <a:cxn ang="0">
                  <a:pos x="488" y="79"/>
                </a:cxn>
                <a:cxn ang="0">
                  <a:pos x="481" y="74"/>
                </a:cxn>
                <a:cxn ang="0">
                  <a:pos x="480" y="74"/>
                </a:cxn>
                <a:cxn ang="0">
                  <a:pos x="410" y="106"/>
                </a:cxn>
                <a:cxn ang="0">
                  <a:pos x="341" y="142"/>
                </a:cxn>
                <a:cxn ang="0">
                  <a:pos x="339" y="141"/>
                </a:cxn>
                <a:cxn ang="0">
                  <a:pos x="212" y="74"/>
                </a:cxn>
                <a:cxn ang="0">
                  <a:pos x="194" y="64"/>
                </a:cxn>
                <a:cxn ang="0">
                  <a:pos x="150" y="43"/>
                </a:cxn>
                <a:cxn ang="0">
                  <a:pos x="103" y="23"/>
                </a:cxn>
                <a:cxn ang="0">
                  <a:pos x="54" y="9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" y="2"/>
                </a:cxn>
                <a:cxn ang="0">
                  <a:pos x="0" y="5"/>
                </a:cxn>
                <a:cxn ang="0">
                  <a:pos x="0" y="9"/>
                </a:cxn>
                <a:cxn ang="0">
                  <a:pos x="5" y="12"/>
                </a:cxn>
                <a:cxn ang="0">
                  <a:pos x="31" y="13"/>
                </a:cxn>
                <a:cxn ang="0">
                  <a:pos x="82" y="26"/>
                </a:cxn>
                <a:cxn ang="0">
                  <a:pos x="132" y="46"/>
                </a:cxn>
                <a:cxn ang="0">
                  <a:pos x="204" y="80"/>
                </a:cxn>
                <a:cxn ang="0">
                  <a:pos x="227" y="92"/>
                </a:cxn>
                <a:cxn ang="0">
                  <a:pos x="276" y="116"/>
                </a:cxn>
                <a:cxn ang="0">
                  <a:pos x="372" y="173"/>
                </a:cxn>
                <a:cxn ang="0">
                  <a:pos x="421" y="204"/>
                </a:cxn>
                <a:cxn ang="0">
                  <a:pos x="423" y="204"/>
                </a:cxn>
              </a:cxnLst>
              <a:rect l="0" t="0" r="r" b="b"/>
              <a:pathLst>
                <a:path w="488" h="204">
                  <a:moveTo>
                    <a:pt x="423" y="204"/>
                  </a:moveTo>
                  <a:lnTo>
                    <a:pt x="423" y="204"/>
                  </a:lnTo>
                  <a:lnTo>
                    <a:pt x="426" y="204"/>
                  </a:lnTo>
                  <a:lnTo>
                    <a:pt x="427" y="201"/>
                  </a:lnTo>
                  <a:lnTo>
                    <a:pt x="427" y="201"/>
                  </a:lnTo>
                  <a:lnTo>
                    <a:pt x="427" y="199"/>
                  </a:lnTo>
                  <a:lnTo>
                    <a:pt x="427" y="196"/>
                  </a:lnTo>
                  <a:lnTo>
                    <a:pt x="426" y="195"/>
                  </a:lnTo>
                  <a:lnTo>
                    <a:pt x="426" y="195"/>
                  </a:lnTo>
                  <a:lnTo>
                    <a:pt x="390" y="172"/>
                  </a:lnTo>
                  <a:lnTo>
                    <a:pt x="352" y="149"/>
                  </a:lnTo>
                  <a:lnTo>
                    <a:pt x="351" y="147"/>
                  </a:lnTo>
                  <a:lnTo>
                    <a:pt x="352" y="147"/>
                  </a:lnTo>
                  <a:lnTo>
                    <a:pt x="352" y="147"/>
                  </a:lnTo>
                  <a:lnTo>
                    <a:pt x="419" y="113"/>
                  </a:lnTo>
                  <a:lnTo>
                    <a:pt x="485" y="82"/>
                  </a:lnTo>
                  <a:lnTo>
                    <a:pt x="485" y="82"/>
                  </a:lnTo>
                  <a:lnTo>
                    <a:pt x="488" y="80"/>
                  </a:lnTo>
                  <a:lnTo>
                    <a:pt x="488" y="79"/>
                  </a:lnTo>
                  <a:lnTo>
                    <a:pt x="488" y="79"/>
                  </a:lnTo>
                  <a:lnTo>
                    <a:pt x="486" y="75"/>
                  </a:lnTo>
                  <a:lnTo>
                    <a:pt x="481" y="74"/>
                  </a:lnTo>
                  <a:lnTo>
                    <a:pt x="481" y="74"/>
                  </a:lnTo>
                  <a:lnTo>
                    <a:pt x="480" y="74"/>
                  </a:lnTo>
                  <a:lnTo>
                    <a:pt x="480" y="74"/>
                  </a:lnTo>
                  <a:lnTo>
                    <a:pt x="410" y="106"/>
                  </a:lnTo>
                  <a:lnTo>
                    <a:pt x="341" y="141"/>
                  </a:lnTo>
                  <a:lnTo>
                    <a:pt x="341" y="142"/>
                  </a:lnTo>
                  <a:lnTo>
                    <a:pt x="339" y="141"/>
                  </a:lnTo>
                  <a:lnTo>
                    <a:pt x="339" y="141"/>
                  </a:lnTo>
                  <a:lnTo>
                    <a:pt x="276" y="106"/>
                  </a:lnTo>
                  <a:lnTo>
                    <a:pt x="212" y="74"/>
                  </a:lnTo>
                  <a:lnTo>
                    <a:pt x="212" y="74"/>
                  </a:lnTo>
                  <a:lnTo>
                    <a:pt x="194" y="64"/>
                  </a:lnTo>
                  <a:lnTo>
                    <a:pt x="194" y="64"/>
                  </a:lnTo>
                  <a:lnTo>
                    <a:pt x="150" y="43"/>
                  </a:lnTo>
                  <a:lnTo>
                    <a:pt x="126" y="33"/>
                  </a:lnTo>
                  <a:lnTo>
                    <a:pt x="103" y="23"/>
                  </a:lnTo>
                  <a:lnTo>
                    <a:pt x="78" y="15"/>
                  </a:lnTo>
                  <a:lnTo>
                    <a:pt x="54" y="9"/>
                  </a:lnTo>
                  <a:lnTo>
                    <a:pt x="29" y="4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5"/>
                  </a:lnTo>
                  <a:lnTo>
                    <a:pt x="0" y="5"/>
                  </a:lnTo>
                  <a:lnTo>
                    <a:pt x="0" y="9"/>
                  </a:lnTo>
                  <a:lnTo>
                    <a:pt x="2" y="10"/>
                  </a:lnTo>
                  <a:lnTo>
                    <a:pt x="5" y="12"/>
                  </a:lnTo>
                  <a:lnTo>
                    <a:pt x="5" y="12"/>
                  </a:lnTo>
                  <a:lnTo>
                    <a:pt x="31" y="13"/>
                  </a:lnTo>
                  <a:lnTo>
                    <a:pt x="56" y="18"/>
                  </a:lnTo>
                  <a:lnTo>
                    <a:pt x="82" y="26"/>
                  </a:lnTo>
                  <a:lnTo>
                    <a:pt x="108" y="35"/>
                  </a:lnTo>
                  <a:lnTo>
                    <a:pt x="132" y="46"/>
                  </a:lnTo>
                  <a:lnTo>
                    <a:pt x="157" y="57"/>
                  </a:lnTo>
                  <a:lnTo>
                    <a:pt x="204" y="80"/>
                  </a:lnTo>
                  <a:lnTo>
                    <a:pt x="204" y="80"/>
                  </a:lnTo>
                  <a:lnTo>
                    <a:pt x="227" y="92"/>
                  </a:lnTo>
                  <a:lnTo>
                    <a:pt x="227" y="92"/>
                  </a:lnTo>
                  <a:lnTo>
                    <a:pt x="276" y="116"/>
                  </a:lnTo>
                  <a:lnTo>
                    <a:pt x="325" y="144"/>
                  </a:lnTo>
                  <a:lnTo>
                    <a:pt x="372" y="173"/>
                  </a:lnTo>
                  <a:lnTo>
                    <a:pt x="421" y="204"/>
                  </a:lnTo>
                  <a:lnTo>
                    <a:pt x="421" y="204"/>
                  </a:lnTo>
                  <a:lnTo>
                    <a:pt x="423" y="204"/>
                  </a:lnTo>
                  <a:lnTo>
                    <a:pt x="423" y="204"/>
                  </a:lnTo>
                  <a:close/>
                </a:path>
              </a:pathLst>
            </a:custGeom>
            <a:solidFill>
              <a:srgbClr val="2C3D6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6" name="Freeform 788"/>
            <p:cNvSpPr>
              <a:spLocks/>
            </p:cNvSpPr>
            <p:nvPr/>
          </p:nvSpPr>
          <p:spPr bwMode="auto">
            <a:xfrm>
              <a:off x="5830" y="3010"/>
              <a:ext cx="235" cy="83"/>
            </a:xfrm>
            <a:custGeom>
              <a:avLst/>
              <a:gdLst/>
              <a:ahLst/>
              <a:cxnLst>
                <a:cxn ang="0">
                  <a:pos x="24" y="83"/>
                </a:cxn>
                <a:cxn ang="0">
                  <a:pos x="24" y="83"/>
                </a:cxn>
                <a:cxn ang="0">
                  <a:pos x="16" y="81"/>
                </a:cxn>
                <a:cxn ang="0">
                  <a:pos x="8" y="78"/>
                </a:cxn>
                <a:cxn ang="0">
                  <a:pos x="8" y="78"/>
                </a:cxn>
                <a:cxn ang="0">
                  <a:pos x="3" y="72"/>
                </a:cxn>
                <a:cxn ang="0">
                  <a:pos x="0" y="63"/>
                </a:cxn>
                <a:cxn ang="0">
                  <a:pos x="1" y="55"/>
                </a:cxn>
                <a:cxn ang="0">
                  <a:pos x="5" y="47"/>
                </a:cxn>
                <a:cxn ang="0">
                  <a:pos x="5" y="47"/>
                </a:cxn>
                <a:cxn ang="0">
                  <a:pos x="18" y="37"/>
                </a:cxn>
                <a:cxn ang="0">
                  <a:pos x="29" y="27"/>
                </a:cxn>
                <a:cxn ang="0">
                  <a:pos x="44" y="19"/>
                </a:cxn>
                <a:cxn ang="0">
                  <a:pos x="57" y="13"/>
                </a:cxn>
                <a:cxn ang="0">
                  <a:pos x="73" y="6"/>
                </a:cxn>
                <a:cxn ang="0">
                  <a:pos x="88" y="3"/>
                </a:cxn>
                <a:cxn ang="0">
                  <a:pos x="104" y="1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35" y="1"/>
                </a:cxn>
                <a:cxn ang="0">
                  <a:pos x="150" y="3"/>
                </a:cxn>
                <a:cxn ang="0">
                  <a:pos x="164" y="6"/>
                </a:cxn>
                <a:cxn ang="0">
                  <a:pos x="178" y="11"/>
                </a:cxn>
                <a:cxn ang="0">
                  <a:pos x="191" y="16"/>
                </a:cxn>
                <a:cxn ang="0">
                  <a:pos x="204" y="24"/>
                </a:cxn>
                <a:cxn ang="0">
                  <a:pos x="217" y="32"/>
                </a:cxn>
                <a:cxn ang="0">
                  <a:pos x="228" y="41"/>
                </a:cxn>
                <a:cxn ang="0">
                  <a:pos x="228" y="41"/>
                </a:cxn>
                <a:cxn ang="0">
                  <a:pos x="233" y="49"/>
                </a:cxn>
                <a:cxn ang="0">
                  <a:pos x="235" y="57"/>
                </a:cxn>
                <a:cxn ang="0">
                  <a:pos x="233" y="65"/>
                </a:cxn>
                <a:cxn ang="0">
                  <a:pos x="226" y="72"/>
                </a:cxn>
                <a:cxn ang="0">
                  <a:pos x="226" y="72"/>
                </a:cxn>
                <a:cxn ang="0">
                  <a:pos x="218" y="76"/>
                </a:cxn>
                <a:cxn ang="0">
                  <a:pos x="209" y="76"/>
                </a:cxn>
                <a:cxn ang="0">
                  <a:pos x="200" y="75"/>
                </a:cxn>
                <a:cxn ang="0">
                  <a:pos x="192" y="70"/>
                </a:cxn>
                <a:cxn ang="0">
                  <a:pos x="192" y="70"/>
                </a:cxn>
                <a:cxn ang="0">
                  <a:pos x="176" y="58"/>
                </a:cxn>
                <a:cxn ang="0">
                  <a:pos x="158" y="50"/>
                </a:cxn>
                <a:cxn ang="0">
                  <a:pos x="140" y="44"/>
                </a:cxn>
                <a:cxn ang="0">
                  <a:pos x="120" y="42"/>
                </a:cxn>
                <a:cxn ang="0">
                  <a:pos x="120" y="42"/>
                </a:cxn>
                <a:cxn ang="0">
                  <a:pos x="109" y="44"/>
                </a:cxn>
                <a:cxn ang="0">
                  <a:pos x="99" y="45"/>
                </a:cxn>
                <a:cxn ang="0">
                  <a:pos x="88" y="47"/>
                </a:cxn>
                <a:cxn ang="0">
                  <a:pos x="78" y="50"/>
                </a:cxn>
                <a:cxn ang="0">
                  <a:pos x="68" y="55"/>
                </a:cxn>
                <a:cxn ang="0">
                  <a:pos x="60" y="62"/>
                </a:cxn>
                <a:cxn ang="0">
                  <a:pos x="52" y="68"/>
                </a:cxn>
                <a:cxn ang="0">
                  <a:pos x="44" y="75"/>
                </a:cxn>
                <a:cxn ang="0">
                  <a:pos x="44" y="75"/>
                </a:cxn>
                <a:cxn ang="0">
                  <a:pos x="39" y="78"/>
                </a:cxn>
                <a:cxn ang="0">
                  <a:pos x="34" y="81"/>
                </a:cxn>
                <a:cxn ang="0">
                  <a:pos x="29" y="83"/>
                </a:cxn>
                <a:cxn ang="0">
                  <a:pos x="24" y="83"/>
                </a:cxn>
                <a:cxn ang="0">
                  <a:pos x="24" y="83"/>
                </a:cxn>
              </a:cxnLst>
              <a:rect l="0" t="0" r="r" b="b"/>
              <a:pathLst>
                <a:path w="235" h="83">
                  <a:moveTo>
                    <a:pt x="24" y="83"/>
                  </a:moveTo>
                  <a:lnTo>
                    <a:pt x="24" y="83"/>
                  </a:lnTo>
                  <a:lnTo>
                    <a:pt x="16" y="81"/>
                  </a:lnTo>
                  <a:lnTo>
                    <a:pt x="8" y="78"/>
                  </a:lnTo>
                  <a:lnTo>
                    <a:pt x="8" y="78"/>
                  </a:lnTo>
                  <a:lnTo>
                    <a:pt x="3" y="72"/>
                  </a:lnTo>
                  <a:lnTo>
                    <a:pt x="0" y="63"/>
                  </a:lnTo>
                  <a:lnTo>
                    <a:pt x="1" y="55"/>
                  </a:lnTo>
                  <a:lnTo>
                    <a:pt x="5" y="47"/>
                  </a:lnTo>
                  <a:lnTo>
                    <a:pt x="5" y="47"/>
                  </a:lnTo>
                  <a:lnTo>
                    <a:pt x="18" y="37"/>
                  </a:lnTo>
                  <a:lnTo>
                    <a:pt x="29" y="27"/>
                  </a:lnTo>
                  <a:lnTo>
                    <a:pt x="44" y="19"/>
                  </a:lnTo>
                  <a:lnTo>
                    <a:pt x="57" y="13"/>
                  </a:lnTo>
                  <a:lnTo>
                    <a:pt x="73" y="6"/>
                  </a:lnTo>
                  <a:lnTo>
                    <a:pt x="88" y="3"/>
                  </a:lnTo>
                  <a:lnTo>
                    <a:pt x="104" y="1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35" y="1"/>
                  </a:lnTo>
                  <a:lnTo>
                    <a:pt x="150" y="3"/>
                  </a:lnTo>
                  <a:lnTo>
                    <a:pt x="164" y="6"/>
                  </a:lnTo>
                  <a:lnTo>
                    <a:pt x="178" y="11"/>
                  </a:lnTo>
                  <a:lnTo>
                    <a:pt x="191" y="16"/>
                  </a:lnTo>
                  <a:lnTo>
                    <a:pt x="204" y="24"/>
                  </a:lnTo>
                  <a:lnTo>
                    <a:pt x="217" y="32"/>
                  </a:lnTo>
                  <a:lnTo>
                    <a:pt x="228" y="41"/>
                  </a:lnTo>
                  <a:lnTo>
                    <a:pt x="228" y="41"/>
                  </a:lnTo>
                  <a:lnTo>
                    <a:pt x="233" y="49"/>
                  </a:lnTo>
                  <a:lnTo>
                    <a:pt x="235" y="57"/>
                  </a:lnTo>
                  <a:lnTo>
                    <a:pt x="233" y="65"/>
                  </a:lnTo>
                  <a:lnTo>
                    <a:pt x="226" y="72"/>
                  </a:lnTo>
                  <a:lnTo>
                    <a:pt x="226" y="72"/>
                  </a:lnTo>
                  <a:lnTo>
                    <a:pt x="218" y="76"/>
                  </a:lnTo>
                  <a:lnTo>
                    <a:pt x="209" y="76"/>
                  </a:lnTo>
                  <a:lnTo>
                    <a:pt x="200" y="75"/>
                  </a:lnTo>
                  <a:lnTo>
                    <a:pt x="192" y="70"/>
                  </a:lnTo>
                  <a:lnTo>
                    <a:pt x="192" y="70"/>
                  </a:lnTo>
                  <a:lnTo>
                    <a:pt x="176" y="58"/>
                  </a:lnTo>
                  <a:lnTo>
                    <a:pt x="158" y="50"/>
                  </a:lnTo>
                  <a:lnTo>
                    <a:pt x="140" y="44"/>
                  </a:lnTo>
                  <a:lnTo>
                    <a:pt x="120" y="42"/>
                  </a:lnTo>
                  <a:lnTo>
                    <a:pt x="120" y="42"/>
                  </a:lnTo>
                  <a:lnTo>
                    <a:pt x="109" y="44"/>
                  </a:lnTo>
                  <a:lnTo>
                    <a:pt x="99" y="45"/>
                  </a:lnTo>
                  <a:lnTo>
                    <a:pt x="88" y="47"/>
                  </a:lnTo>
                  <a:lnTo>
                    <a:pt x="78" y="50"/>
                  </a:lnTo>
                  <a:lnTo>
                    <a:pt x="68" y="55"/>
                  </a:lnTo>
                  <a:lnTo>
                    <a:pt x="60" y="62"/>
                  </a:lnTo>
                  <a:lnTo>
                    <a:pt x="52" y="68"/>
                  </a:lnTo>
                  <a:lnTo>
                    <a:pt x="44" y="75"/>
                  </a:lnTo>
                  <a:lnTo>
                    <a:pt x="44" y="75"/>
                  </a:lnTo>
                  <a:lnTo>
                    <a:pt x="39" y="78"/>
                  </a:lnTo>
                  <a:lnTo>
                    <a:pt x="34" y="81"/>
                  </a:lnTo>
                  <a:lnTo>
                    <a:pt x="29" y="83"/>
                  </a:lnTo>
                  <a:lnTo>
                    <a:pt x="24" y="83"/>
                  </a:lnTo>
                  <a:lnTo>
                    <a:pt x="24" y="83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7" name="Freeform 789"/>
            <p:cNvSpPr>
              <a:spLocks/>
            </p:cNvSpPr>
            <p:nvPr/>
          </p:nvSpPr>
          <p:spPr bwMode="auto">
            <a:xfrm>
              <a:off x="5751" y="2899"/>
              <a:ext cx="387" cy="116"/>
            </a:xfrm>
            <a:custGeom>
              <a:avLst/>
              <a:gdLst/>
              <a:ahLst/>
              <a:cxnLst>
                <a:cxn ang="0">
                  <a:pos x="25" y="116"/>
                </a:cxn>
                <a:cxn ang="0">
                  <a:pos x="25" y="116"/>
                </a:cxn>
                <a:cxn ang="0">
                  <a:pos x="17" y="114"/>
                </a:cxn>
                <a:cxn ang="0">
                  <a:pos x="9" y="111"/>
                </a:cxn>
                <a:cxn ang="0">
                  <a:pos x="9" y="111"/>
                </a:cxn>
                <a:cxn ang="0">
                  <a:pos x="4" y="104"/>
                </a:cxn>
                <a:cxn ang="0">
                  <a:pos x="0" y="96"/>
                </a:cxn>
                <a:cxn ang="0">
                  <a:pos x="2" y="88"/>
                </a:cxn>
                <a:cxn ang="0">
                  <a:pos x="5" y="81"/>
                </a:cxn>
                <a:cxn ang="0">
                  <a:pos x="5" y="81"/>
                </a:cxn>
                <a:cxn ang="0">
                  <a:pos x="27" y="63"/>
                </a:cxn>
                <a:cxn ang="0">
                  <a:pos x="48" y="47"/>
                </a:cxn>
                <a:cxn ang="0">
                  <a:pos x="71" y="32"/>
                </a:cxn>
                <a:cxn ang="0">
                  <a:pos x="93" y="21"/>
                </a:cxn>
                <a:cxn ang="0">
                  <a:pos x="120" y="13"/>
                </a:cxn>
                <a:cxn ang="0">
                  <a:pos x="146" y="6"/>
                </a:cxn>
                <a:cxn ang="0">
                  <a:pos x="172" y="1"/>
                </a:cxn>
                <a:cxn ang="0">
                  <a:pos x="199" y="0"/>
                </a:cxn>
                <a:cxn ang="0">
                  <a:pos x="199" y="0"/>
                </a:cxn>
                <a:cxn ang="0">
                  <a:pos x="224" y="1"/>
                </a:cxn>
                <a:cxn ang="0">
                  <a:pos x="248" y="5"/>
                </a:cxn>
                <a:cxn ang="0">
                  <a:pos x="273" y="11"/>
                </a:cxn>
                <a:cxn ang="0">
                  <a:pos x="296" y="18"/>
                </a:cxn>
                <a:cxn ang="0">
                  <a:pos x="319" y="27"/>
                </a:cxn>
                <a:cxn ang="0">
                  <a:pos x="340" y="41"/>
                </a:cxn>
                <a:cxn ang="0">
                  <a:pos x="361" y="54"/>
                </a:cxn>
                <a:cxn ang="0">
                  <a:pos x="380" y="70"/>
                </a:cxn>
                <a:cxn ang="0">
                  <a:pos x="380" y="70"/>
                </a:cxn>
                <a:cxn ang="0">
                  <a:pos x="385" y="76"/>
                </a:cxn>
                <a:cxn ang="0">
                  <a:pos x="387" y="85"/>
                </a:cxn>
                <a:cxn ang="0">
                  <a:pos x="385" y="93"/>
                </a:cxn>
                <a:cxn ang="0">
                  <a:pos x="379" y="99"/>
                </a:cxn>
                <a:cxn ang="0">
                  <a:pos x="379" y="99"/>
                </a:cxn>
                <a:cxn ang="0">
                  <a:pos x="371" y="104"/>
                </a:cxn>
                <a:cxn ang="0">
                  <a:pos x="363" y="104"/>
                </a:cxn>
                <a:cxn ang="0">
                  <a:pos x="353" y="103"/>
                </a:cxn>
                <a:cxn ang="0">
                  <a:pos x="346" y="98"/>
                </a:cxn>
                <a:cxn ang="0">
                  <a:pos x="346" y="98"/>
                </a:cxn>
                <a:cxn ang="0">
                  <a:pos x="330" y="85"/>
                </a:cxn>
                <a:cxn ang="0">
                  <a:pos x="314" y="73"/>
                </a:cxn>
                <a:cxn ang="0">
                  <a:pos x="296" y="63"/>
                </a:cxn>
                <a:cxn ang="0">
                  <a:pos x="278" y="55"/>
                </a:cxn>
                <a:cxn ang="0">
                  <a:pos x="258" y="50"/>
                </a:cxn>
                <a:cxn ang="0">
                  <a:pos x="239" y="45"/>
                </a:cxn>
                <a:cxn ang="0">
                  <a:pos x="219" y="42"/>
                </a:cxn>
                <a:cxn ang="0">
                  <a:pos x="199" y="41"/>
                </a:cxn>
                <a:cxn ang="0">
                  <a:pos x="199" y="41"/>
                </a:cxn>
                <a:cxn ang="0">
                  <a:pos x="177" y="42"/>
                </a:cxn>
                <a:cxn ang="0">
                  <a:pos x="155" y="45"/>
                </a:cxn>
                <a:cxn ang="0">
                  <a:pos x="134" y="50"/>
                </a:cxn>
                <a:cxn ang="0">
                  <a:pos x="115" y="58"/>
                </a:cxn>
                <a:cxn ang="0">
                  <a:pos x="95" y="68"/>
                </a:cxn>
                <a:cxn ang="0">
                  <a:pos x="75" y="80"/>
                </a:cxn>
                <a:cxn ang="0">
                  <a:pos x="59" y="93"/>
                </a:cxn>
                <a:cxn ang="0">
                  <a:pos x="43" y="107"/>
                </a:cxn>
                <a:cxn ang="0">
                  <a:pos x="43" y="107"/>
                </a:cxn>
                <a:cxn ang="0">
                  <a:pos x="38" y="111"/>
                </a:cxn>
                <a:cxn ang="0">
                  <a:pos x="35" y="112"/>
                </a:cxn>
                <a:cxn ang="0">
                  <a:pos x="25" y="116"/>
                </a:cxn>
                <a:cxn ang="0">
                  <a:pos x="25" y="116"/>
                </a:cxn>
              </a:cxnLst>
              <a:rect l="0" t="0" r="r" b="b"/>
              <a:pathLst>
                <a:path w="387" h="116">
                  <a:moveTo>
                    <a:pt x="25" y="116"/>
                  </a:moveTo>
                  <a:lnTo>
                    <a:pt x="25" y="116"/>
                  </a:lnTo>
                  <a:lnTo>
                    <a:pt x="17" y="114"/>
                  </a:lnTo>
                  <a:lnTo>
                    <a:pt x="9" y="111"/>
                  </a:lnTo>
                  <a:lnTo>
                    <a:pt x="9" y="111"/>
                  </a:lnTo>
                  <a:lnTo>
                    <a:pt x="4" y="104"/>
                  </a:lnTo>
                  <a:lnTo>
                    <a:pt x="0" y="96"/>
                  </a:lnTo>
                  <a:lnTo>
                    <a:pt x="2" y="88"/>
                  </a:lnTo>
                  <a:lnTo>
                    <a:pt x="5" y="81"/>
                  </a:lnTo>
                  <a:lnTo>
                    <a:pt x="5" y="81"/>
                  </a:lnTo>
                  <a:lnTo>
                    <a:pt x="27" y="63"/>
                  </a:lnTo>
                  <a:lnTo>
                    <a:pt x="48" y="47"/>
                  </a:lnTo>
                  <a:lnTo>
                    <a:pt x="71" y="32"/>
                  </a:lnTo>
                  <a:lnTo>
                    <a:pt x="93" y="21"/>
                  </a:lnTo>
                  <a:lnTo>
                    <a:pt x="120" y="13"/>
                  </a:lnTo>
                  <a:lnTo>
                    <a:pt x="146" y="6"/>
                  </a:lnTo>
                  <a:lnTo>
                    <a:pt x="172" y="1"/>
                  </a:lnTo>
                  <a:lnTo>
                    <a:pt x="199" y="0"/>
                  </a:lnTo>
                  <a:lnTo>
                    <a:pt x="199" y="0"/>
                  </a:lnTo>
                  <a:lnTo>
                    <a:pt x="224" y="1"/>
                  </a:lnTo>
                  <a:lnTo>
                    <a:pt x="248" y="5"/>
                  </a:lnTo>
                  <a:lnTo>
                    <a:pt x="273" y="11"/>
                  </a:lnTo>
                  <a:lnTo>
                    <a:pt x="296" y="18"/>
                  </a:lnTo>
                  <a:lnTo>
                    <a:pt x="319" y="27"/>
                  </a:lnTo>
                  <a:lnTo>
                    <a:pt x="340" y="41"/>
                  </a:lnTo>
                  <a:lnTo>
                    <a:pt x="361" y="54"/>
                  </a:lnTo>
                  <a:lnTo>
                    <a:pt x="380" y="70"/>
                  </a:lnTo>
                  <a:lnTo>
                    <a:pt x="380" y="70"/>
                  </a:lnTo>
                  <a:lnTo>
                    <a:pt x="385" y="76"/>
                  </a:lnTo>
                  <a:lnTo>
                    <a:pt x="387" y="85"/>
                  </a:lnTo>
                  <a:lnTo>
                    <a:pt x="385" y="93"/>
                  </a:lnTo>
                  <a:lnTo>
                    <a:pt x="379" y="99"/>
                  </a:lnTo>
                  <a:lnTo>
                    <a:pt x="379" y="99"/>
                  </a:lnTo>
                  <a:lnTo>
                    <a:pt x="371" y="104"/>
                  </a:lnTo>
                  <a:lnTo>
                    <a:pt x="363" y="104"/>
                  </a:lnTo>
                  <a:lnTo>
                    <a:pt x="353" y="103"/>
                  </a:lnTo>
                  <a:lnTo>
                    <a:pt x="346" y="98"/>
                  </a:lnTo>
                  <a:lnTo>
                    <a:pt x="346" y="98"/>
                  </a:lnTo>
                  <a:lnTo>
                    <a:pt x="330" y="85"/>
                  </a:lnTo>
                  <a:lnTo>
                    <a:pt x="314" y="73"/>
                  </a:lnTo>
                  <a:lnTo>
                    <a:pt x="296" y="63"/>
                  </a:lnTo>
                  <a:lnTo>
                    <a:pt x="278" y="55"/>
                  </a:lnTo>
                  <a:lnTo>
                    <a:pt x="258" y="50"/>
                  </a:lnTo>
                  <a:lnTo>
                    <a:pt x="239" y="45"/>
                  </a:lnTo>
                  <a:lnTo>
                    <a:pt x="219" y="42"/>
                  </a:lnTo>
                  <a:lnTo>
                    <a:pt x="199" y="41"/>
                  </a:lnTo>
                  <a:lnTo>
                    <a:pt x="199" y="41"/>
                  </a:lnTo>
                  <a:lnTo>
                    <a:pt x="177" y="42"/>
                  </a:lnTo>
                  <a:lnTo>
                    <a:pt x="155" y="45"/>
                  </a:lnTo>
                  <a:lnTo>
                    <a:pt x="134" y="50"/>
                  </a:lnTo>
                  <a:lnTo>
                    <a:pt x="115" y="58"/>
                  </a:lnTo>
                  <a:lnTo>
                    <a:pt x="95" y="68"/>
                  </a:lnTo>
                  <a:lnTo>
                    <a:pt x="75" y="80"/>
                  </a:lnTo>
                  <a:lnTo>
                    <a:pt x="59" y="93"/>
                  </a:lnTo>
                  <a:lnTo>
                    <a:pt x="43" y="107"/>
                  </a:lnTo>
                  <a:lnTo>
                    <a:pt x="43" y="107"/>
                  </a:lnTo>
                  <a:lnTo>
                    <a:pt x="38" y="111"/>
                  </a:lnTo>
                  <a:lnTo>
                    <a:pt x="35" y="112"/>
                  </a:lnTo>
                  <a:lnTo>
                    <a:pt x="25" y="116"/>
                  </a:lnTo>
                  <a:lnTo>
                    <a:pt x="25" y="116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8" name="Freeform 790"/>
            <p:cNvSpPr>
              <a:spLocks/>
            </p:cNvSpPr>
            <p:nvPr/>
          </p:nvSpPr>
          <p:spPr bwMode="auto">
            <a:xfrm>
              <a:off x="5680" y="2798"/>
              <a:ext cx="527" cy="145"/>
            </a:xfrm>
            <a:custGeom>
              <a:avLst/>
              <a:gdLst/>
              <a:ahLst/>
              <a:cxnLst>
                <a:cxn ang="0">
                  <a:pos x="23" y="145"/>
                </a:cxn>
                <a:cxn ang="0">
                  <a:pos x="23" y="145"/>
                </a:cxn>
                <a:cxn ang="0">
                  <a:pos x="14" y="143"/>
                </a:cxn>
                <a:cxn ang="0">
                  <a:pos x="8" y="140"/>
                </a:cxn>
                <a:cxn ang="0">
                  <a:pos x="8" y="140"/>
                </a:cxn>
                <a:cxn ang="0">
                  <a:pos x="1" y="133"/>
                </a:cxn>
                <a:cxn ang="0">
                  <a:pos x="0" y="125"/>
                </a:cxn>
                <a:cxn ang="0">
                  <a:pos x="0" y="119"/>
                </a:cxn>
                <a:cxn ang="0">
                  <a:pos x="5" y="111"/>
                </a:cxn>
                <a:cxn ang="0">
                  <a:pos x="5" y="111"/>
                </a:cxn>
                <a:cxn ang="0">
                  <a:pos x="32" y="86"/>
                </a:cxn>
                <a:cxn ang="0">
                  <a:pos x="62" y="63"/>
                </a:cxn>
                <a:cxn ang="0">
                  <a:pos x="93" y="44"/>
                </a:cxn>
                <a:cxn ang="0">
                  <a:pos x="125" y="29"/>
                </a:cxn>
                <a:cxn ang="0">
                  <a:pos x="160" y="16"/>
                </a:cxn>
                <a:cxn ang="0">
                  <a:pos x="195" y="6"/>
                </a:cxn>
                <a:cxn ang="0">
                  <a:pos x="233" y="1"/>
                </a:cxn>
                <a:cxn ang="0">
                  <a:pos x="270" y="0"/>
                </a:cxn>
                <a:cxn ang="0">
                  <a:pos x="270" y="0"/>
                </a:cxn>
                <a:cxn ang="0">
                  <a:pos x="305" y="1"/>
                </a:cxn>
                <a:cxn ang="0">
                  <a:pos x="339" y="6"/>
                </a:cxn>
                <a:cxn ang="0">
                  <a:pos x="372" y="14"/>
                </a:cxn>
                <a:cxn ang="0">
                  <a:pos x="404" y="24"/>
                </a:cxn>
                <a:cxn ang="0">
                  <a:pos x="435" y="37"/>
                </a:cxn>
                <a:cxn ang="0">
                  <a:pos x="465" y="55"/>
                </a:cxn>
                <a:cxn ang="0">
                  <a:pos x="492" y="73"/>
                </a:cxn>
                <a:cxn ang="0">
                  <a:pos x="520" y="96"/>
                </a:cxn>
                <a:cxn ang="0">
                  <a:pos x="520" y="96"/>
                </a:cxn>
                <a:cxn ang="0">
                  <a:pos x="525" y="102"/>
                </a:cxn>
                <a:cxn ang="0">
                  <a:pos x="527" y="111"/>
                </a:cxn>
                <a:cxn ang="0">
                  <a:pos x="523" y="117"/>
                </a:cxn>
                <a:cxn ang="0">
                  <a:pos x="518" y="125"/>
                </a:cxn>
                <a:cxn ang="0">
                  <a:pos x="518" y="125"/>
                </a:cxn>
                <a:cxn ang="0">
                  <a:pos x="510" y="128"/>
                </a:cxn>
                <a:cxn ang="0">
                  <a:pos x="500" y="130"/>
                </a:cxn>
                <a:cxn ang="0">
                  <a:pos x="492" y="128"/>
                </a:cxn>
                <a:cxn ang="0">
                  <a:pos x="484" y="124"/>
                </a:cxn>
                <a:cxn ang="0">
                  <a:pos x="484" y="124"/>
                </a:cxn>
                <a:cxn ang="0">
                  <a:pos x="461" y="104"/>
                </a:cxn>
                <a:cxn ang="0">
                  <a:pos x="437" y="88"/>
                </a:cxn>
                <a:cxn ang="0">
                  <a:pos x="411" y="73"/>
                </a:cxn>
                <a:cxn ang="0">
                  <a:pos x="385" y="62"/>
                </a:cxn>
                <a:cxn ang="0">
                  <a:pos x="357" y="53"/>
                </a:cxn>
                <a:cxn ang="0">
                  <a:pos x="329" y="45"/>
                </a:cxn>
                <a:cxn ang="0">
                  <a:pos x="300" y="42"/>
                </a:cxn>
                <a:cxn ang="0">
                  <a:pos x="270" y="40"/>
                </a:cxn>
                <a:cxn ang="0">
                  <a:pos x="270" y="40"/>
                </a:cxn>
                <a:cxn ang="0">
                  <a:pos x="238" y="42"/>
                </a:cxn>
                <a:cxn ang="0">
                  <a:pos x="207" y="47"/>
                </a:cxn>
                <a:cxn ang="0">
                  <a:pos x="176" y="55"/>
                </a:cxn>
                <a:cxn ang="0">
                  <a:pos x="146" y="65"/>
                </a:cxn>
                <a:cxn ang="0">
                  <a:pos x="117" y="80"/>
                </a:cxn>
                <a:cxn ang="0">
                  <a:pos x="91" y="96"/>
                </a:cxn>
                <a:cxn ang="0">
                  <a:pos x="65" y="115"/>
                </a:cxn>
                <a:cxn ang="0">
                  <a:pos x="40" y="137"/>
                </a:cxn>
                <a:cxn ang="0">
                  <a:pos x="40" y="137"/>
                </a:cxn>
                <a:cxn ang="0">
                  <a:pos x="37" y="140"/>
                </a:cxn>
                <a:cxn ang="0">
                  <a:pos x="32" y="143"/>
                </a:cxn>
                <a:cxn ang="0">
                  <a:pos x="23" y="145"/>
                </a:cxn>
                <a:cxn ang="0">
                  <a:pos x="23" y="145"/>
                </a:cxn>
              </a:cxnLst>
              <a:rect l="0" t="0" r="r" b="b"/>
              <a:pathLst>
                <a:path w="527" h="145">
                  <a:moveTo>
                    <a:pt x="23" y="145"/>
                  </a:moveTo>
                  <a:lnTo>
                    <a:pt x="23" y="145"/>
                  </a:lnTo>
                  <a:lnTo>
                    <a:pt x="14" y="143"/>
                  </a:lnTo>
                  <a:lnTo>
                    <a:pt x="8" y="140"/>
                  </a:lnTo>
                  <a:lnTo>
                    <a:pt x="8" y="140"/>
                  </a:lnTo>
                  <a:lnTo>
                    <a:pt x="1" y="133"/>
                  </a:lnTo>
                  <a:lnTo>
                    <a:pt x="0" y="125"/>
                  </a:lnTo>
                  <a:lnTo>
                    <a:pt x="0" y="119"/>
                  </a:lnTo>
                  <a:lnTo>
                    <a:pt x="5" y="111"/>
                  </a:lnTo>
                  <a:lnTo>
                    <a:pt x="5" y="111"/>
                  </a:lnTo>
                  <a:lnTo>
                    <a:pt x="32" y="86"/>
                  </a:lnTo>
                  <a:lnTo>
                    <a:pt x="62" y="63"/>
                  </a:lnTo>
                  <a:lnTo>
                    <a:pt x="93" y="44"/>
                  </a:lnTo>
                  <a:lnTo>
                    <a:pt x="125" y="29"/>
                  </a:lnTo>
                  <a:lnTo>
                    <a:pt x="160" y="16"/>
                  </a:lnTo>
                  <a:lnTo>
                    <a:pt x="195" y="6"/>
                  </a:lnTo>
                  <a:lnTo>
                    <a:pt x="233" y="1"/>
                  </a:lnTo>
                  <a:lnTo>
                    <a:pt x="270" y="0"/>
                  </a:lnTo>
                  <a:lnTo>
                    <a:pt x="270" y="0"/>
                  </a:lnTo>
                  <a:lnTo>
                    <a:pt x="305" y="1"/>
                  </a:lnTo>
                  <a:lnTo>
                    <a:pt x="339" y="6"/>
                  </a:lnTo>
                  <a:lnTo>
                    <a:pt x="372" y="14"/>
                  </a:lnTo>
                  <a:lnTo>
                    <a:pt x="404" y="24"/>
                  </a:lnTo>
                  <a:lnTo>
                    <a:pt x="435" y="37"/>
                  </a:lnTo>
                  <a:lnTo>
                    <a:pt x="465" y="55"/>
                  </a:lnTo>
                  <a:lnTo>
                    <a:pt x="492" y="73"/>
                  </a:lnTo>
                  <a:lnTo>
                    <a:pt x="520" y="96"/>
                  </a:lnTo>
                  <a:lnTo>
                    <a:pt x="520" y="96"/>
                  </a:lnTo>
                  <a:lnTo>
                    <a:pt x="525" y="102"/>
                  </a:lnTo>
                  <a:lnTo>
                    <a:pt x="527" y="111"/>
                  </a:lnTo>
                  <a:lnTo>
                    <a:pt x="523" y="117"/>
                  </a:lnTo>
                  <a:lnTo>
                    <a:pt x="518" y="125"/>
                  </a:lnTo>
                  <a:lnTo>
                    <a:pt x="518" y="125"/>
                  </a:lnTo>
                  <a:lnTo>
                    <a:pt x="510" y="128"/>
                  </a:lnTo>
                  <a:lnTo>
                    <a:pt x="500" y="130"/>
                  </a:lnTo>
                  <a:lnTo>
                    <a:pt x="492" y="128"/>
                  </a:lnTo>
                  <a:lnTo>
                    <a:pt x="484" y="124"/>
                  </a:lnTo>
                  <a:lnTo>
                    <a:pt x="484" y="124"/>
                  </a:lnTo>
                  <a:lnTo>
                    <a:pt x="461" y="104"/>
                  </a:lnTo>
                  <a:lnTo>
                    <a:pt x="437" y="88"/>
                  </a:lnTo>
                  <a:lnTo>
                    <a:pt x="411" y="73"/>
                  </a:lnTo>
                  <a:lnTo>
                    <a:pt x="385" y="62"/>
                  </a:lnTo>
                  <a:lnTo>
                    <a:pt x="357" y="53"/>
                  </a:lnTo>
                  <a:lnTo>
                    <a:pt x="329" y="45"/>
                  </a:lnTo>
                  <a:lnTo>
                    <a:pt x="300" y="42"/>
                  </a:lnTo>
                  <a:lnTo>
                    <a:pt x="270" y="40"/>
                  </a:lnTo>
                  <a:lnTo>
                    <a:pt x="270" y="40"/>
                  </a:lnTo>
                  <a:lnTo>
                    <a:pt x="238" y="42"/>
                  </a:lnTo>
                  <a:lnTo>
                    <a:pt x="207" y="47"/>
                  </a:lnTo>
                  <a:lnTo>
                    <a:pt x="176" y="55"/>
                  </a:lnTo>
                  <a:lnTo>
                    <a:pt x="146" y="65"/>
                  </a:lnTo>
                  <a:lnTo>
                    <a:pt x="117" y="80"/>
                  </a:lnTo>
                  <a:lnTo>
                    <a:pt x="91" y="96"/>
                  </a:lnTo>
                  <a:lnTo>
                    <a:pt x="65" y="115"/>
                  </a:lnTo>
                  <a:lnTo>
                    <a:pt x="40" y="137"/>
                  </a:lnTo>
                  <a:lnTo>
                    <a:pt x="40" y="137"/>
                  </a:lnTo>
                  <a:lnTo>
                    <a:pt x="37" y="140"/>
                  </a:lnTo>
                  <a:lnTo>
                    <a:pt x="32" y="143"/>
                  </a:lnTo>
                  <a:lnTo>
                    <a:pt x="23" y="145"/>
                  </a:lnTo>
                  <a:lnTo>
                    <a:pt x="23" y="145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49" name="Freeform 791"/>
            <p:cNvSpPr>
              <a:spLocks/>
            </p:cNvSpPr>
            <p:nvPr/>
          </p:nvSpPr>
          <p:spPr bwMode="auto">
            <a:xfrm>
              <a:off x="5911" y="3090"/>
              <a:ext cx="74" cy="75"/>
            </a:xfrm>
            <a:custGeom>
              <a:avLst/>
              <a:gdLst/>
              <a:ahLst/>
              <a:cxnLst>
                <a:cxn ang="0">
                  <a:pos x="0" y="37"/>
                </a:cxn>
                <a:cxn ang="0">
                  <a:pos x="0" y="37"/>
                </a:cxn>
                <a:cxn ang="0">
                  <a:pos x="0" y="31"/>
                </a:cxn>
                <a:cxn ang="0">
                  <a:pos x="2" y="23"/>
                </a:cxn>
                <a:cxn ang="0">
                  <a:pos x="5" y="16"/>
                </a:cxn>
                <a:cxn ang="0">
                  <a:pos x="10" y="11"/>
                </a:cxn>
                <a:cxn ang="0">
                  <a:pos x="17" y="6"/>
                </a:cxn>
                <a:cxn ang="0">
                  <a:pos x="21" y="3"/>
                </a:cxn>
                <a:cxn ang="0">
                  <a:pos x="30" y="1"/>
                </a:cxn>
                <a:cxn ang="0">
                  <a:pos x="36" y="0"/>
                </a:cxn>
                <a:cxn ang="0">
                  <a:pos x="36" y="0"/>
                </a:cxn>
                <a:cxn ang="0">
                  <a:pos x="44" y="1"/>
                </a:cxn>
                <a:cxn ang="0">
                  <a:pos x="51" y="3"/>
                </a:cxn>
                <a:cxn ang="0">
                  <a:pos x="57" y="6"/>
                </a:cxn>
                <a:cxn ang="0">
                  <a:pos x="62" y="11"/>
                </a:cxn>
                <a:cxn ang="0">
                  <a:pos x="67" y="16"/>
                </a:cxn>
                <a:cxn ang="0">
                  <a:pos x="70" y="23"/>
                </a:cxn>
                <a:cxn ang="0">
                  <a:pos x="74" y="31"/>
                </a:cxn>
                <a:cxn ang="0">
                  <a:pos x="74" y="37"/>
                </a:cxn>
                <a:cxn ang="0">
                  <a:pos x="74" y="37"/>
                </a:cxn>
                <a:cxn ang="0">
                  <a:pos x="74" y="45"/>
                </a:cxn>
                <a:cxn ang="0">
                  <a:pos x="70" y="52"/>
                </a:cxn>
                <a:cxn ang="0">
                  <a:pos x="67" y="58"/>
                </a:cxn>
                <a:cxn ang="0">
                  <a:pos x="62" y="63"/>
                </a:cxn>
                <a:cxn ang="0">
                  <a:pos x="57" y="68"/>
                </a:cxn>
                <a:cxn ang="0">
                  <a:pos x="51" y="71"/>
                </a:cxn>
                <a:cxn ang="0">
                  <a:pos x="44" y="73"/>
                </a:cxn>
                <a:cxn ang="0">
                  <a:pos x="36" y="75"/>
                </a:cxn>
                <a:cxn ang="0">
                  <a:pos x="36" y="75"/>
                </a:cxn>
                <a:cxn ang="0">
                  <a:pos x="30" y="73"/>
                </a:cxn>
                <a:cxn ang="0">
                  <a:pos x="21" y="71"/>
                </a:cxn>
                <a:cxn ang="0">
                  <a:pos x="17" y="68"/>
                </a:cxn>
                <a:cxn ang="0">
                  <a:pos x="10" y="63"/>
                </a:cxn>
                <a:cxn ang="0">
                  <a:pos x="5" y="58"/>
                </a:cxn>
                <a:cxn ang="0">
                  <a:pos x="2" y="52"/>
                </a:cxn>
                <a:cxn ang="0">
                  <a:pos x="0" y="45"/>
                </a:cxn>
                <a:cxn ang="0">
                  <a:pos x="0" y="37"/>
                </a:cxn>
                <a:cxn ang="0">
                  <a:pos x="0" y="37"/>
                </a:cxn>
              </a:cxnLst>
              <a:rect l="0" t="0" r="r" b="b"/>
              <a:pathLst>
                <a:path w="74" h="75">
                  <a:moveTo>
                    <a:pt x="0" y="37"/>
                  </a:moveTo>
                  <a:lnTo>
                    <a:pt x="0" y="37"/>
                  </a:lnTo>
                  <a:lnTo>
                    <a:pt x="0" y="31"/>
                  </a:lnTo>
                  <a:lnTo>
                    <a:pt x="2" y="23"/>
                  </a:lnTo>
                  <a:lnTo>
                    <a:pt x="5" y="16"/>
                  </a:lnTo>
                  <a:lnTo>
                    <a:pt x="10" y="11"/>
                  </a:lnTo>
                  <a:lnTo>
                    <a:pt x="17" y="6"/>
                  </a:lnTo>
                  <a:lnTo>
                    <a:pt x="21" y="3"/>
                  </a:lnTo>
                  <a:lnTo>
                    <a:pt x="30" y="1"/>
                  </a:lnTo>
                  <a:lnTo>
                    <a:pt x="36" y="0"/>
                  </a:lnTo>
                  <a:lnTo>
                    <a:pt x="36" y="0"/>
                  </a:lnTo>
                  <a:lnTo>
                    <a:pt x="44" y="1"/>
                  </a:lnTo>
                  <a:lnTo>
                    <a:pt x="51" y="3"/>
                  </a:lnTo>
                  <a:lnTo>
                    <a:pt x="57" y="6"/>
                  </a:lnTo>
                  <a:lnTo>
                    <a:pt x="62" y="11"/>
                  </a:lnTo>
                  <a:lnTo>
                    <a:pt x="67" y="16"/>
                  </a:lnTo>
                  <a:lnTo>
                    <a:pt x="70" y="23"/>
                  </a:lnTo>
                  <a:lnTo>
                    <a:pt x="74" y="31"/>
                  </a:lnTo>
                  <a:lnTo>
                    <a:pt x="74" y="37"/>
                  </a:lnTo>
                  <a:lnTo>
                    <a:pt x="74" y="37"/>
                  </a:lnTo>
                  <a:lnTo>
                    <a:pt x="74" y="45"/>
                  </a:lnTo>
                  <a:lnTo>
                    <a:pt x="70" y="52"/>
                  </a:lnTo>
                  <a:lnTo>
                    <a:pt x="67" y="58"/>
                  </a:lnTo>
                  <a:lnTo>
                    <a:pt x="62" y="63"/>
                  </a:lnTo>
                  <a:lnTo>
                    <a:pt x="57" y="68"/>
                  </a:lnTo>
                  <a:lnTo>
                    <a:pt x="51" y="71"/>
                  </a:lnTo>
                  <a:lnTo>
                    <a:pt x="44" y="73"/>
                  </a:lnTo>
                  <a:lnTo>
                    <a:pt x="36" y="75"/>
                  </a:lnTo>
                  <a:lnTo>
                    <a:pt x="36" y="75"/>
                  </a:lnTo>
                  <a:lnTo>
                    <a:pt x="30" y="73"/>
                  </a:lnTo>
                  <a:lnTo>
                    <a:pt x="21" y="71"/>
                  </a:lnTo>
                  <a:lnTo>
                    <a:pt x="17" y="68"/>
                  </a:lnTo>
                  <a:lnTo>
                    <a:pt x="10" y="63"/>
                  </a:lnTo>
                  <a:lnTo>
                    <a:pt x="5" y="58"/>
                  </a:lnTo>
                  <a:lnTo>
                    <a:pt x="2" y="52"/>
                  </a:lnTo>
                  <a:lnTo>
                    <a:pt x="0" y="45"/>
                  </a:lnTo>
                  <a:lnTo>
                    <a:pt x="0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0" name="Freeform 792"/>
            <p:cNvSpPr>
              <a:spLocks/>
            </p:cNvSpPr>
            <p:nvPr/>
          </p:nvSpPr>
          <p:spPr bwMode="auto">
            <a:xfrm>
              <a:off x="5688" y="3525"/>
              <a:ext cx="510" cy="195"/>
            </a:xfrm>
            <a:custGeom>
              <a:avLst/>
              <a:gdLst/>
              <a:ahLst/>
              <a:cxnLst>
                <a:cxn ang="0">
                  <a:pos x="489" y="2"/>
                </a:cxn>
                <a:cxn ang="0">
                  <a:pos x="287" y="2"/>
                </a:cxn>
                <a:cxn ang="0">
                  <a:pos x="280" y="0"/>
                </a:cxn>
                <a:cxn ang="0">
                  <a:pos x="230" y="0"/>
                </a:cxn>
                <a:cxn ang="0">
                  <a:pos x="225" y="0"/>
                </a:cxn>
                <a:cxn ang="0">
                  <a:pos x="223" y="2"/>
                </a:cxn>
                <a:cxn ang="0">
                  <a:pos x="220" y="2"/>
                </a:cxn>
                <a:cxn ang="0">
                  <a:pos x="16" y="2"/>
                </a:cxn>
                <a:cxn ang="0">
                  <a:pos x="5" y="7"/>
                </a:cxn>
                <a:cxn ang="0">
                  <a:pos x="0" y="18"/>
                </a:cxn>
                <a:cxn ang="0">
                  <a:pos x="0" y="178"/>
                </a:cxn>
                <a:cxn ang="0">
                  <a:pos x="0" y="185"/>
                </a:cxn>
                <a:cxn ang="0">
                  <a:pos x="8" y="193"/>
                </a:cxn>
                <a:cxn ang="0">
                  <a:pos x="15" y="193"/>
                </a:cxn>
                <a:cxn ang="0">
                  <a:pos x="80" y="195"/>
                </a:cxn>
                <a:cxn ang="0">
                  <a:pos x="86" y="195"/>
                </a:cxn>
                <a:cxn ang="0">
                  <a:pos x="129" y="195"/>
                </a:cxn>
                <a:cxn ang="0">
                  <a:pos x="132" y="195"/>
                </a:cxn>
                <a:cxn ang="0">
                  <a:pos x="135" y="195"/>
                </a:cxn>
                <a:cxn ang="0">
                  <a:pos x="373" y="195"/>
                </a:cxn>
                <a:cxn ang="0">
                  <a:pos x="380" y="195"/>
                </a:cxn>
                <a:cxn ang="0">
                  <a:pos x="424" y="195"/>
                </a:cxn>
                <a:cxn ang="0">
                  <a:pos x="427" y="195"/>
                </a:cxn>
                <a:cxn ang="0">
                  <a:pos x="430" y="195"/>
                </a:cxn>
                <a:cxn ang="0">
                  <a:pos x="489" y="195"/>
                </a:cxn>
                <a:cxn ang="0">
                  <a:pos x="502" y="191"/>
                </a:cxn>
                <a:cxn ang="0">
                  <a:pos x="510" y="182"/>
                </a:cxn>
                <a:cxn ang="0">
                  <a:pos x="510" y="18"/>
                </a:cxn>
                <a:cxn ang="0">
                  <a:pos x="510" y="13"/>
                </a:cxn>
                <a:cxn ang="0">
                  <a:pos x="505" y="9"/>
                </a:cxn>
                <a:cxn ang="0">
                  <a:pos x="496" y="2"/>
                </a:cxn>
                <a:cxn ang="0">
                  <a:pos x="489" y="2"/>
                </a:cxn>
              </a:cxnLst>
              <a:rect l="0" t="0" r="r" b="b"/>
              <a:pathLst>
                <a:path w="510" h="195">
                  <a:moveTo>
                    <a:pt x="489" y="2"/>
                  </a:moveTo>
                  <a:lnTo>
                    <a:pt x="489" y="2"/>
                  </a:lnTo>
                  <a:lnTo>
                    <a:pt x="287" y="2"/>
                  </a:lnTo>
                  <a:lnTo>
                    <a:pt x="287" y="2"/>
                  </a:lnTo>
                  <a:lnTo>
                    <a:pt x="284" y="0"/>
                  </a:lnTo>
                  <a:lnTo>
                    <a:pt x="280" y="0"/>
                  </a:lnTo>
                  <a:lnTo>
                    <a:pt x="280" y="0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25" y="0"/>
                  </a:lnTo>
                  <a:lnTo>
                    <a:pt x="223" y="2"/>
                  </a:lnTo>
                  <a:lnTo>
                    <a:pt x="223" y="2"/>
                  </a:lnTo>
                  <a:lnTo>
                    <a:pt x="220" y="2"/>
                  </a:lnTo>
                  <a:lnTo>
                    <a:pt x="220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0" y="4"/>
                  </a:lnTo>
                  <a:lnTo>
                    <a:pt x="5" y="7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18"/>
                  </a:lnTo>
                  <a:lnTo>
                    <a:pt x="0" y="178"/>
                  </a:lnTo>
                  <a:lnTo>
                    <a:pt x="0" y="178"/>
                  </a:lnTo>
                  <a:lnTo>
                    <a:pt x="0" y="185"/>
                  </a:lnTo>
                  <a:lnTo>
                    <a:pt x="3" y="190"/>
                  </a:lnTo>
                  <a:lnTo>
                    <a:pt x="8" y="193"/>
                  </a:lnTo>
                  <a:lnTo>
                    <a:pt x="15" y="193"/>
                  </a:lnTo>
                  <a:lnTo>
                    <a:pt x="15" y="193"/>
                  </a:lnTo>
                  <a:lnTo>
                    <a:pt x="80" y="195"/>
                  </a:lnTo>
                  <a:lnTo>
                    <a:pt x="80" y="195"/>
                  </a:lnTo>
                  <a:lnTo>
                    <a:pt x="81" y="195"/>
                  </a:lnTo>
                  <a:lnTo>
                    <a:pt x="86" y="195"/>
                  </a:lnTo>
                  <a:lnTo>
                    <a:pt x="86" y="195"/>
                  </a:lnTo>
                  <a:lnTo>
                    <a:pt x="129" y="195"/>
                  </a:lnTo>
                  <a:lnTo>
                    <a:pt x="129" y="195"/>
                  </a:lnTo>
                  <a:lnTo>
                    <a:pt x="132" y="195"/>
                  </a:lnTo>
                  <a:lnTo>
                    <a:pt x="135" y="195"/>
                  </a:lnTo>
                  <a:lnTo>
                    <a:pt x="135" y="195"/>
                  </a:lnTo>
                  <a:lnTo>
                    <a:pt x="373" y="195"/>
                  </a:lnTo>
                  <a:lnTo>
                    <a:pt x="373" y="195"/>
                  </a:lnTo>
                  <a:lnTo>
                    <a:pt x="377" y="195"/>
                  </a:lnTo>
                  <a:lnTo>
                    <a:pt x="380" y="195"/>
                  </a:lnTo>
                  <a:lnTo>
                    <a:pt x="380" y="195"/>
                  </a:lnTo>
                  <a:lnTo>
                    <a:pt x="424" y="195"/>
                  </a:lnTo>
                  <a:lnTo>
                    <a:pt x="424" y="195"/>
                  </a:lnTo>
                  <a:lnTo>
                    <a:pt x="427" y="195"/>
                  </a:lnTo>
                  <a:lnTo>
                    <a:pt x="430" y="195"/>
                  </a:lnTo>
                  <a:lnTo>
                    <a:pt x="430" y="195"/>
                  </a:lnTo>
                  <a:lnTo>
                    <a:pt x="489" y="195"/>
                  </a:lnTo>
                  <a:lnTo>
                    <a:pt x="489" y="195"/>
                  </a:lnTo>
                  <a:lnTo>
                    <a:pt x="496" y="193"/>
                  </a:lnTo>
                  <a:lnTo>
                    <a:pt x="502" y="191"/>
                  </a:lnTo>
                  <a:lnTo>
                    <a:pt x="507" y="188"/>
                  </a:lnTo>
                  <a:lnTo>
                    <a:pt x="510" y="182"/>
                  </a:lnTo>
                  <a:lnTo>
                    <a:pt x="510" y="182"/>
                  </a:lnTo>
                  <a:lnTo>
                    <a:pt x="510" y="18"/>
                  </a:lnTo>
                  <a:lnTo>
                    <a:pt x="510" y="18"/>
                  </a:lnTo>
                  <a:lnTo>
                    <a:pt x="510" y="13"/>
                  </a:lnTo>
                  <a:lnTo>
                    <a:pt x="510" y="13"/>
                  </a:lnTo>
                  <a:lnTo>
                    <a:pt x="505" y="9"/>
                  </a:lnTo>
                  <a:lnTo>
                    <a:pt x="502" y="5"/>
                  </a:lnTo>
                  <a:lnTo>
                    <a:pt x="496" y="2"/>
                  </a:lnTo>
                  <a:lnTo>
                    <a:pt x="489" y="2"/>
                  </a:lnTo>
                  <a:lnTo>
                    <a:pt x="489" y="2"/>
                  </a:lnTo>
                  <a:close/>
                </a:path>
              </a:pathLst>
            </a:custGeom>
            <a:solidFill>
              <a:srgbClr val="DBDB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" name="Freeform 793"/>
            <p:cNvSpPr>
              <a:spLocks/>
            </p:cNvSpPr>
            <p:nvPr/>
          </p:nvSpPr>
          <p:spPr bwMode="auto">
            <a:xfrm>
              <a:off x="5815" y="3256"/>
              <a:ext cx="46" cy="160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38" y="0"/>
                </a:cxn>
                <a:cxn ang="0">
                  <a:pos x="42" y="2"/>
                </a:cxn>
                <a:cxn ang="0">
                  <a:pos x="46" y="5"/>
                </a:cxn>
                <a:cxn ang="0">
                  <a:pos x="46" y="5"/>
                </a:cxn>
                <a:cxn ang="0">
                  <a:pos x="46" y="10"/>
                </a:cxn>
                <a:cxn ang="0">
                  <a:pos x="42" y="15"/>
                </a:cxn>
                <a:cxn ang="0">
                  <a:pos x="42" y="15"/>
                </a:cxn>
                <a:cxn ang="0">
                  <a:pos x="34" y="23"/>
                </a:cxn>
                <a:cxn ang="0">
                  <a:pos x="28" y="34"/>
                </a:cxn>
                <a:cxn ang="0">
                  <a:pos x="28" y="34"/>
                </a:cxn>
                <a:cxn ang="0">
                  <a:pos x="21" y="47"/>
                </a:cxn>
                <a:cxn ang="0">
                  <a:pos x="18" y="61"/>
                </a:cxn>
                <a:cxn ang="0">
                  <a:pos x="16" y="75"/>
                </a:cxn>
                <a:cxn ang="0">
                  <a:pos x="16" y="90"/>
                </a:cxn>
                <a:cxn ang="0">
                  <a:pos x="16" y="90"/>
                </a:cxn>
                <a:cxn ang="0">
                  <a:pos x="20" y="106"/>
                </a:cxn>
                <a:cxn ang="0">
                  <a:pos x="25" y="119"/>
                </a:cxn>
                <a:cxn ang="0">
                  <a:pos x="33" y="132"/>
                </a:cxn>
                <a:cxn ang="0">
                  <a:pos x="42" y="145"/>
                </a:cxn>
                <a:cxn ang="0">
                  <a:pos x="42" y="145"/>
                </a:cxn>
                <a:cxn ang="0">
                  <a:pos x="46" y="149"/>
                </a:cxn>
                <a:cxn ang="0">
                  <a:pos x="46" y="152"/>
                </a:cxn>
                <a:cxn ang="0">
                  <a:pos x="46" y="155"/>
                </a:cxn>
                <a:cxn ang="0">
                  <a:pos x="44" y="157"/>
                </a:cxn>
                <a:cxn ang="0">
                  <a:pos x="44" y="157"/>
                </a:cxn>
                <a:cxn ang="0">
                  <a:pos x="41" y="158"/>
                </a:cxn>
                <a:cxn ang="0">
                  <a:pos x="38" y="160"/>
                </a:cxn>
                <a:cxn ang="0">
                  <a:pos x="34" y="158"/>
                </a:cxn>
                <a:cxn ang="0">
                  <a:pos x="31" y="157"/>
                </a:cxn>
                <a:cxn ang="0">
                  <a:pos x="31" y="157"/>
                </a:cxn>
                <a:cxn ang="0">
                  <a:pos x="20" y="142"/>
                </a:cxn>
                <a:cxn ang="0">
                  <a:pos x="10" y="127"/>
                </a:cxn>
                <a:cxn ang="0">
                  <a:pos x="5" y="109"/>
                </a:cxn>
                <a:cxn ang="0">
                  <a:pos x="0" y="92"/>
                </a:cxn>
                <a:cxn ang="0">
                  <a:pos x="0" y="92"/>
                </a:cxn>
                <a:cxn ang="0">
                  <a:pos x="0" y="82"/>
                </a:cxn>
                <a:cxn ang="0">
                  <a:pos x="0" y="70"/>
                </a:cxn>
                <a:cxn ang="0">
                  <a:pos x="2" y="59"/>
                </a:cxn>
                <a:cxn ang="0">
                  <a:pos x="5" y="49"/>
                </a:cxn>
                <a:cxn ang="0">
                  <a:pos x="8" y="39"/>
                </a:cxn>
                <a:cxn ang="0">
                  <a:pos x="11" y="30"/>
                </a:cxn>
                <a:cxn ang="0">
                  <a:pos x="25" y="12"/>
                </a:cxn>
                <a:cxn ang="0">
                  <a:pos x="25" y="12"/>
                </a:cxn>
                <a:cxn ang="0">
                  <a:pos x="33" y="2"/>
                </a:cxn>
                <a:cxn ang="0">
                  <a:pos x="33" y="2"/>
                </a:cxn>
                <a:cxn ang="0">
                  <a:pos x="36" y="0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6" h="160">
                  <a:moveTo>
                    <a:pt x="38" y="0"/>
                  </a:moveTo>
                  <a:lnTo>
                    <a:pt x="38" y="0"/>
                  </a:lnTo>
                  <a:lnTo>
                    <a:pt x="42" y="2"/>
                  </a:lnTo>
                  <a:lnTo>
                    <a:pt x="46" y="5"/>
                  </a:lnTo>
                  <a:lnTo>
                    <a:pt x="46" y="5"/>
                  </a:lnTo>
                  <a:lnTo>
                    <a:pt x="46" y="10"/>
                  </a:lnTo>
                  <a:lnTo>
                    <a:pt x="42" y="15"/>
                  </a:lnTo>
                  <a:lnTo>
                    <a:pt x="42" y="15"/>
                  </a:lnTo>
                  <a:lnTo>
                    <a:pt x="34" y="23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21" y="47"/>
                  </a:lnTo>
                  <a:lnTo>
                    <a:pt x="18" y="61"/>
                  </a:lnTo>
                  <a:lnTo>
                    <a:pt x="16" y="75"/>
                  </a:lnTo>
                  <a:lnTo>
                    <a:pt x="16" y="90"/>
                  </a:lnTo>
                  <a:lnTo>
                    <a:pt x="16" y="90"/>
                  </a:lnTo>
                  <a:lnTo>
                    <a:pt x="20" y="106"/>
                  </a:lnTo>
                  <a:lnTo>
                    <a:pt x="25" y="119"/>
                  </a:lnTo>
                  <a:lnTo>
                    <a:pt x="33" y="132"/>
                  </a:lnTo>
                  <a:lnTo>
                    <a:pt x="42" y="145"/>
                  </a:lnTo>
                  <a:lnTo>
                    <a:pt x="42" y="145"/>
                  </a:lnTo>
                  <a:lnTo>
                    <a:pt x="46" y="149"/>
                  </a:lnTo>
                  <a:lnTo>
                    <a:pt x="46" y="152"/>
                  </a:lnTo>
                  <a:lnTo>
                    <a:pt x="46" y="155"/>
                  </a:lnTo>
                  <a:lnTo>
                    <a:pt x="44" y="157"/>
                  </a:lnTo>
                  <a:lnTo>
                    <a:pt x="44" y="157"/>
                  </a:lnTo>
                  <a:lnTo>
                    <a:pt x="41" y="158"/>
                  </a:lnTo>
                  <a:lnTo>
                    <a:pt x="38" y="160"/>
                  </a:lnTo>
                  <a:lnTo>
                    <a:pt x="34" y="158"/>
                  </a:lnTo>
                  <a:lnTo>
                    <a:pt x="31" y="157"/>
                  </a:lnTo>
                  <a:lnTo>
                    <a:pt x="31" y="157"/>
                  </a:lnTo>
                  <a:lnTo>
                    <a:pt x="20" y="142"/>
                  </a:lnTo>
                  <a:lnTo>
                    <a:pt x="10" y="127"/>
                  </a:lnTo>
                  <a:lnTo>
                    <a:pt x="5" y="109"/>
                  </a:lnTo>
                  <a:lnTo>
                    <a:pt x="0" y="92"/>
                  </a:lnTo>
                  <a:lnTo>
                    <a:pt x="0" y="92"/>
                  </a:lnTo>
                  <a:lnTo>
                    <a:pt x="0" y="82"/>
                  </a:lnTo>
                  <a:lnTo>
                    <a:pt x="0" y="70"/>
                  </a:lnTo>
                  <a:lnTo>
                    <a:pt x="2" y="59"/>
                  </a:lnTo>
                  <a:lnTo>
                    <a:pt x="5" y="49"/>
                  </a:lnTo>
                  <a:lnTo>
                    <a:pt x="8" y="39"/>
                  </a:lnTo>
                  <a:lnTo>
                    <a:pt x="11" y="30"/>
                  </a:lnTo>
                  <a:lnTo>
                    <a:pt x="25" y="12"/>
                  </a:lnTo>
                  <a:lnTo>
                    <a:pt x="25" y="12"/>
                  </a:lnTo>
                  <a:lnTo>
                    <a:pt x="33" y="2"/>
                  </a:lnTo>
                  <a:lnTo>
                    <a:pt x="33" y="2"/>
                  </a:lnTo>
                  <a:lnTo>
                    <a:pt x="36" y="0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2" name="Freeform 794"/>
            <p:cNvSpPr>
              <a:spLocks/>
            </p:cNvSpPr>
            <p:nvPr/>
          </p:nvSpPr>
          <p:spPr bwMode="auto">
            <a:xfrm>
              <a:off x="6024" y="3256"/>
              <a:ext cx="46" cy="160"/>
            </a:xfrm>
            <a:custGeom>
              <a:avLst/>
              <a:gdLst/>
              <a:ahLst/>
              <a:cxnLst>
                <a:cxn ang="0">
                  <a:pos x="46" y="85"/>
                </a:cxn>
                <a:cxn ang="0">
                  <a:pos x="46" y="85"/>
                </a:cxn>
                <a:cxn ang="0">
                  <a:pos x="44" y="103"/>
                </a:cxn>
                <a:cxn ang="0">
                  <a:pos x="37" y="121"/>
                </a:cxn>
                <a:cxn ang="0">
                  <a:pos x="28" y="139"/>
                </a:cxn>
                <a:cxn ang="0">
                  <a:pos x="23" y="147"/>
                </a:cxn>
                <a:cxn ang="0">
                  <a:pos x="15" y="155"/>
                </a:cxn>
                <a:cxn ang="0">
                  <a:pos x="15" y="155"/>
                </a:cxn>
                <a:cxn ang="0">
                  <a:pos x="11" y="158"/>
                </a:cxn>
                <a:cxn ang="0">
                  <a:pos x="8" y="160"/>
                </a:cxn>
                <a:cxn ang="0">
                  <a:pos x="5" y="158"/>
                </a:cxn>
                <a:cxn ang="0">
                  <a:pos x="1" y="157"/>
                </a:cxn>
                <a:cxn ang="0">
                  <a:pos x="1" y="157"/>
                </a:cxn>
                <a:cxn ang="0">
                  <a:pos x="0" y="154"/>
                </a:cxn>
                <a:cxn ang="0">
                  <a:pos x="0" y="152"/>
                </a:cxn>
                <a:cxn ang="0">
                  <a:pos x="1" y="149"/>
                </a:cxn>
                <a:cxn ang="0">
                  <a:pos x="3" y="144"/>
                </a:cxn>
                <a:cxn ang="0">
                  <a:pos x="3" y="144"/>
                </a:cxn>
                <a:cxn ang="0">
                  <a:pos x="13" y="132"/>
                </a:cxn>
                <a:cxn ang="0">
                  <a:pos x="21" y="119"/>
                </a:cxn>
                <a:cxn ang="0">
                  <a:pos x="26" y="105"/>
                </a:cxn>
                <a:cxn ang="0">
                  <a:pos x="29" y="90"/>
                </a:cxn>
                <a:cxn ang="0">
                  <a:pos x="29" y="90"/>
                </a:cxn>
                <a:cxn ang="0">
                  <a:pos x="29" y="80"/>
                </a:cxn>
                <a:cxn ang="0">
                  <a:pos x="29" y="69"/>
                </a:cxn>
                <a:cxn ang="0">
                  <a:pos x="28" y="59"/>
                </a:cxn>
                <a:cxn ang="0">
                  <a:pos x="24" y="49"/>
                </a:cxn>
                <a:cxn ang="0">
                  <a:pos x="21" y="41"/>
                </a:cxn>
                <a:cxn ang="0">
                  <a:pos x="16" y="31"/>
                </a:cxn>
                <a:cxn ang="0">
                  <a:pos x="10" y="23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1" y="12"/>
                </a:cxn>
                <a:cxn ang="0">
                  <a:pos x="0" y="7"/>
                </a:cxn>
                <a:cxn ang="0">
                  <a:pos x="1" y="3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6" y="0"/>
                </a:cxn>
                <a:cxn ang="0">
                  <a:pos x="10" y="0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21" y="10"/>
                </a:cxn>
                <a:cxn ang="0">
                  <a:pos x="28" y="20"/>
                </a:cxn>
                <a:cxn ang="0">
                  <a:pos x="32" y="28"/>
                </a:cxn>
                <a:cxn ang="0">
                  <a:pos x="37" y="38"/>
                </a:cxn>
                <a:cxn ang="0">
                  <a:pos x="37" y="38"/>
                </a:cxn>
                <a:cxn ang="0">
                  <a:pos x="41" y="47"/>
                </a:cxn>
                <a:cxn ang="0">
                  <a:pos x="44" y="59"/>
                </a:cxn>
                <a:cxn ang="0">
                  <a:pos x="46" y="72"/>
                </a:cxn>
                <a:cxn ang="0">
                  <a:pos x="46" y="85"/>
                </a:cxn>
                <a:cxn ang="0">
                  <a:pos x="46" y="85"/>
                </a:cxn>
              </a:cxnLst>
              <a:rect l="0" t="0" r="r" b="b"/>
              <a:pathLst>
                <a:path w="46" h="160">
                  <a:moveTo>
                    <a:pt x="46" y="85"/>
                  </a:moveTo>
                  <a:lnTo>
                    <a:pt x="46" y="85"/>
                  </a:lnTo>
                  <a:lnTo>
                    <a:pt x="44" y="103"/>
                  </a:lnTo>
                  <a:lnTo>
                    <a:pt x="37" y="121"/>
                  </a:lnTo>
                  <a:lnTo>
                    <a:pt x="28" y="139"/>
                  </a:lnTo>
                  <a:lnTo>
                    <a:pt x="23" y="147"/>
                  </a:lnTo>
                  <a:lnTo>
                    <a:pt x="15" y="155"/>
                  </a:lnTo>
                  <a:lnTo>
                    <a:pt x="15" y="155"/>
                  </a:lnTo>
                  <a:lnTo>
                    <a:pt x="11" y="158"/>
                  </a:lnTo>
                  <a:lnTo>
                    <a:pt x="8" y="160"/>
                  </a:lnTo>
                  <a:lnTo>
                    <a:pt x="5" y="158"/>
                  </a:lnTo>
                  <a:lnTo>
                    <a:pt x="1" y="157"/>
                  </a:lnTo>
                  <a:lnTo>
                    <a:pt x="1" y="157"/>
                  </a:lnTo>
                  <a:lnTo>
                    <a:pt x="0" y="154"/>
                  </a:lnTo>
                  <a:lnTo>
                    <a:pt x="0" y="152"/>
                  </a:lnTo>
                  <a:lnTo>
                    <a:pt x="1" y="149"/>
                  </a:lnTo>
                  <a:lnTo>
                    <a:pt x="3" y="144"/>
                  </a:lnTo>
                  <a:lnTo>
                    <a:pt x="3" y="144"/>
                  </a:lnTo>
                  <a:lnTo>
                    <a:pt x="13" y="132"/>
                  </a:lnTo>
                  <a:lnTo>
                    <a:pt x="21" y="119"/>
                  </a:lnTo>
                  <a:lnTo>
                    <a:pt x="26" y="105"/>
                  </a:lnTo>
                  <a:lnTo>
                    <a:pt x="29" y="90"/>
                  </a:lnTo>
                  <a:lnTo>
                    <a:pt x="29" y="90"/>
                  </a:lnTo>
                  <a:lnTo>
                    <a:pt x="29" y="80"/>
                  </a:lnTo>
                  <a:lnTo>
                    <a:pt x="29" y="69"/>
                  </a:lnTo>
                  <a:lnTo>
                    <a:pt x="28" y="59"/>
                  </a:lnTo>
                  <a:lnTo>
                    <a:pt x="24" y="49"/>
                  </a:lnTo>
                  <a:lnTo>
                    <a:pt x="21" y="41"/>
                  </a:lnTo>
                  <a:lnTo>
                    <a:pt x="16" y="31"/>
                  </a:lnTo>
                  <a:lnTo>
                    <a:pt x="10" y="23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1" y="12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2"/>
                  </a:lnTo>
                  <a:lnTo>
                    <a:pt x="3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21" y="10"/>
                  </a:lnTo>
                  <a:lnTo>
                    <a:pt x="28" y="20"/>
                  </a:lnTo>
                  <a:lnTo>
                    <a:pt x="32" y="28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41" y="47"/>
                  </a:lnTo>
                  <a:lnTo>
                    <a:pt x="44" y="59"/>
                  </a:lnTo>
                  <a:lnTo>
                    <a:pt x="46" y="72"/>
                  </a:lnTo>
                  <a:lnTo>
                    <a:pt x="46" y="85"/>
                  </a:lnTo>
                  <a:lnTo>
                    <a:pt x="46" y="85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3" name="Freeform 795"/>
            <p:cNvSpPr>
              <a:spLocks/>
            </p:cNvSpPr>
            <p:nvPr/>
          </p:nvSpPr>
          <p:spPr bwMode="auto">
            <a:xfrm>
              <a:off x="5926" y="3320"/>
              <a:ext cx="33" cy="161"/>
            </a:xfrm>
            <a:custGeom>
              <a:avLst/>
              <a:gdLst/>
              <a:ahLst/>
              <a:cxnLst>
                <a:cxn ang="0">
                  <a:pos x="33" y="160"/>
                </a:cxn>
                <a:cxn ang="0">
                  <a:pos x="33" y="160"/>
                </a:cxn>
                <a:cxn ang="0">
                  <a:pos x="33" y="142"/>
                </a:cxn>
                <a:cxn ang="0">
                  <a:pos x="33" y="142"/>
                </a:cxn>
                <a:cxn ang="0">
                  <a:pos x="33" y="21"/>
                </a:cxn>
                <a:cxn ang="0">
                  <a:pos x="33" y="21"/>
                </a:cxn>
                <a:cxn ang="0">
                  <a:pos x="33" y="21"/>
                </a:cxn>
                <a:cxn ang="0">
                  <a:pos x="33" y="14"/>
                </a:cxn>
                <a:cxn ang="0">
                  <a:pos x="33" y="14"/>
                </a:cxn>
                <a:cxn ang="0">
                  <a:pos x="31" y="10"/>
                </a:cxn>
                <a:cxn ang="0">
                  <a:pos x="28" y="5"/>
                </a:cxn>
                <a:cxn ang="0">
                  <a:pos x="23" y="1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2" y="1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60"/>
                </a:cxn>
                <a:cxn ang="0">
                  <a:pos x="0" y="160"/>
                </a:cxn>
                <a:cxn ang="0">
                  <a:pos x="5" y="161"/>
                </a:cxn>
                <a:cxn ang="0">
                  <a:pos x="8" y="161"/>
                </a:cxn>
                <a:cxn ang="0">
                  <a:pos x="16" y="160"/>
                </a:cxn>
                <a:cxn ang="0">
                  <a:pos x="16" y="160"/>
                </a:cxn>
                <a:cxn ang="0">
                  <a:pos x="16" y="160"/>
                </a:cxn>
                <a:cxn ang="0">
                  <a:pos x="16" y="160"/>
                </a:cxn>
                <a:cxn ang="0">
                  <a:pos x="24" y="161"/>
                </a:cxn>
                <a:cxn ang="0">
                  <a:pos x="33" y="160"/>
                </a:cxn>
                <a:cxn ang="0">
                  <a:pos x="33" y="160"/>
                </a:cxn>
              </a:cxnLst>
              <a:rect l="0" t="0" r="r" b="b"/>
              <a:pathLst>
                <a:path w="33" h="161">
                  <a:moveTo>
                    <a:pt x="33" y="160"/>
                  </a:moveTo>
                  <a:lnTo>
                    <a:pt x="33" y="160"/>
                  </a:lnTo>
                  <a:lnTo>
                    <a:pt x="33" y="142"/>
                  </a:lnTo>
                  <a:lnTo>
                    <a:pt x="33" y="142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21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1" y="10"/>
                  </a:lnTo>
                  <a:lnTo>
                    <a:pt x="28" y="5"/>
                  </a:lnTo>
                  <a:lnTo>
                    <a:pt x="23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2" y="1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5" y="161"/>
                  </a:lnTo>
                  <a:lnTo>
                    <a:pt x="8" y="161"/>
                  </a:lnTo>
                  <a:lnTo>
                    <a:pt x="16" y="160"/>
                  </a:lnTo>
                  <a:lnTo>
                    <a:pt x="16" y="160"/>
                  </a:lnTo>
                  <a:lnTo>
                    <a:pt x="16" y="160"/>
                  </a:lnTo>
                  <a:lnTo>
                    <a:pt x="16" y="160"/>
                  </a:lnTo>
                  <a:lnTo>
                    <a:pt x="24" y="161"/>
                  </a:lnTo>
                  <a:lnTo>
                    <a:pt x="33" y="160"/>
                  </a:lnTo>
                  <a:lnTo>
                    <a:pt x="33" y="160"/>
                  </a:lnTo>
                  <a:close/>
                </a:path>
              </a:pathLst>
            </a:custGeom>
            <a:solidFill>
              <a:srgbClr val="DBDB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4" name="Freeform 796"/>
            <p:cNvSpPr>
              <a:spLocks/>
            </p:cNvSpPr>
            <p:nvPr/>
          </p:nvSpPr>
          <p:spPr bwMode="auto">
            <a:xfrm>
              <a:off x="6001" y="3277"/>
              <a:ext cx="38" cy="116"/>
            </a:xfrm>
            <a:custGeom>
              <a:avLst/>
              <a:gdLst/>
              <a:ahLst/>
              <a:cxnLst>
                <a:cxn ang="0">
                  <a:pos x="21" y="56"/>
                </a:cxn>
                <a:cxn ang="0">
                  <a:pos x="21" y="56"/>
                </a:cxn>
                <a:cxn ang="0">
                  <a:pos x="20" y="46"/>
                </a:cxn>
                <a:cxn ang="0">
                  <a:pos x="16" y="36"/>
                </a:cxn>
                <a:cxn ang="0">
                  <a:pos x="11" y="26"/>
                </a:cxn>
                <a:cxn ang="0">
                  <a:pos x="5" y="17"/>
                </a:cxn>
                <a:cxn ang="0">
                  <a:pos x="5" y="17"/>
                </a:cxn>
                <a:cxn ang="0">
                  <a:pos x="0" y="12"/>
                </a:cxn>
                <a:cxn ang="0">
                  <a:pos x="0" y="9"/>
                </a:cxn>
                <a:cxn ang="0">
                  <a:pos x="2" y="5"/>
                </a:cxn>
                <a:cxn ang="0">
                  <a:pos x="2" y="5"/>
                </a:cxn>
                <a:cxn ang="0">
                  <a:pos x="3" y="2"/>
                </a:cxn>
                <a:cxn ang="0">
                  <a:pos x="7" y="0"/>
                </a:cxn>
                <a:cxn ang="0">
                  <a:pos x="10" y="2"/>
                </a:cxn>
                <a:cxn ang="0">
                  <a:pos x="13" y="4"/>
                </a:cxn>
                <a:cxn ang="0">
                  <a:pos x="13" y="4"/>
                </a:cxn>
                <a:cxn ang="0">
                  <a:pos x="21" y="13"/>
                </a:cxn>
                <a:cxn ang="0">
                  <a:pos x="28" y="23"/>
                </a:cxn>
                <a:cxn ang="0">
                  <a:pos x="33" y="35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8" y="62"/>
                </a:cxn>
                <a:cxn ang="0">
                  <a:pos x="34" y="77"/>
                </a:cxn>
                <a:cxn ang="0">
                  <a:pos x="29" y="92"/>
                </a:cxn>
                <a:cxn ang="0">
                  <a:pos x="21" y="105"/>
                </a:cxn>
                <a:cxn ang="0">
                  <a:pos x="21" y="105"/>
                </a:cxn>
                <a:cxn ang="0">
                  <a:pos x="15" y="113"/>
                </a:cxn>
                <a:cxn ang="0">
                  <a:pos x="15" y="113"/>
                </a:cxn>
                <a:cxn ang="0">
                  <a:pos x="11" y="115"/>
                </a:cxn>
                <a:cxn ang="0">
                  <a:pos x="8" y="116"/>
                </a:cxn>
                <a:cxn ang="0">
                  <a:pos x="5" y="116"/>
                </a:cxn>
                <a:cxn ang="0">
                  <a:pos x="3" y="115"/>
                </a:cxn>
                <a:cxn ang="0">
                  <a:pos x="3" y="115"/>
                </a:cxn>
                <a:cxn ang="0">
                  <a:pos x="0" y="111"/>
                </a:cxn>
                <a:cxn ang="0">
                  <a:pos x="0" y="108"/>
                </a:cxn>
                <a:cxn ang="0">
                  <a:pos x="2" y="105"/>
                </a:cxn>
                <a:cxn ang="0">
                  <a:pos x="3" y="102"/>
                </a:cxn>
                <a:cxn ang="0">
                  <a:pos x="3" y="102"/>
                </a:cxn>
                <a:cxn ang="0">
                  <a:pos x="13" y="90"/>
                </a:cxn>
                <a:cxn ang="0">
                  <a:pos x="18" y="77"/>
                </a:cxn>
                <a:cxn ang="0">
                  <a:pos x="18" y="77"/>
                </a:cxn>
                <a:cxn ang="0">
                  <a:pos x="21" y="67"/>
                </a:cxn>
                <a:cxn ang="0">
                  <a:pos x="21" y="56"/>
                </a:cxn>
                <a:cxn ang="0">
                  <a:pos x="21" y="56"/>
                </a:cxn>
              </a:cxnLst>
              <a:rect l="0" t="0" r="r" b="b"/>
              <a:pathLst>
                <a:path w="38" h="116">
                  <a:moveTo>
                    <a:pt x="21" y="56"/>
                  </a:moveTo>
                  <a:lnTo>
                    <a:pt x="21" y="56"/>
                  </a:lnTo>
                  <a:lnTo>
                    <a:pt x="20" y="46"/>
                  </a:lnTo>
                  <a:lnTo>
                    <a:pt x="16" y="36"/>
                  </a:lnTo>
                  <a:lnTo>
                    <a:pt x="11" y="26"/>
                  </a:lnTo>
                  <a:lnTo>
                    <a:pt x="5" y="17"/>
                  </a:lnTo>
                  <a:lnTo>
                    <a:pt x="5" y="17"/>
                  </a:lnTo>
                  <a:lnTo>
                    <a:pt x="0" y="12"/>
                  </a:lnTo>
                  <a:lnTo>
                    <a:pt x="0" y="9"/>
                  </a:lnTo>
                  <a:lnTo>
                    <a:pt x="2" y="5"/>
                  </a:lnTo>
                  <a:lnTo>
                    <a:pt x="2" y="5"/>
                  </a:lnTo>
                  <a:lnTo>
                    <a:pt x="3" y="2"/>
                  </a:lnTo>
                  <a:lnTo>
                    <a:pt x="7" y="0"/>
                  </a:lnTo>
                  <a:lnTo>
                    <a:pt x="10" y="2"/>
                  </a:lnTo>
                  <a:lnTo>
                    <a:pt x="13" y="4"/>
                  </a:lnTo>
                  <a:lnTo>
                    <a:pt x="13" y="4"/>
                  </a:lnTo>
                  <a:lnTo>
                    <a:pt x="21" y="13"/>
                  </a:lnTo>
                  <a:lnTo>
                    <a:pt x="28" y="23"/>
                  </a:lnTo>
                  <a:lnTo>
                    <a:pt x="33" y="35"/>
                  </a:lnTo>
                  <a:lnTo>
                    <a:pt x="36" y="48"/>
                  </a:lnTo>
                  <a:lnTo>
                    <a:pt x="36" y="48"/>
                  </a:lnTo>
                  <a:lnTo>
                    <a:pt x="38" y="62"/>
                  </a:lnTo>
                  <a:lnTo>
                    <a:pt x="34" y="77"/>
                  </a:lnTo>
                  <a:lnTo>
                    <a:pt x="29" y="92"/>
                  </a:lnTo>
                  <a:lnTo>
                    <a:pt x="21" y="105"/>
                  </a:lnTo>
                  <a:lnTo>
                    <a:pt x="21" y="105"/>
                  </a:lnTo>
                  <a:lnTo>
                    <a:pt x="15" y="113"/>
                  </a:lnTo>
                  <a:lnTo>
                    <a:pt x="15" y="113"/>
                  </a:lnTo>
                  <a:lnTo>
                    <a:pt x="11" y="115"/>
                  </a:lnTo>
                  <a:lnTo>
                    <a:pt x="8" y="116"/>
                  </a:lnTo>
                  <a:lnTo>
                    <a:pt x="5" y="116"/>
                  </a:lnTo>
                  <a:lnTo>
                    <a:pt x="3" y="115"/>
                  </a:lnTo>
                  <a:lnTo>
                    <a:pt x="3" y="115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2" y="105"/>
                  </a:lnTo>
                  <a:lnTo>
                    <a:pt x="3" y="102"/>
                  </a:lnTo>
                  <a:lnTo>
                    <a:pt x="3" y="102"/>
                  </a:lnTo>
                  <a:lnTo>
                    <a:pt x="13" y="90"/>
                  </a:lnTo>
                  <a:lnTo>
                    <a:pt x="18" y="77"/>
                  </a:lnTo>
                  <a:lnTo>
                    <a:pt x="18" y="77"/>
                  </a:lnTo>
                  <a:lnTo>
                    <a:pt x="21" y="67"/>
                  </a:lnTo>
                  <a:lnTo>
                    <a:pt x="21" y="56"/>
                  </a:lnTo>
                  <a:lnTo>
                    <a:pt x="21" y="56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5" name="Freeform 797"/>
            <p:cNvSpPr>
              <a:spLocks/>
            </p:cNvSpPr>
            <p:nvPr/>
          </p:nvSpPr>
          <p:spPr bwMode="auto">
            <a:xfrm>
              <a:off x="5846" y="3279"/>
              <a:ext cx="38" cy="114"/>
            </a:xfrm>
            <a:custGeom>
              <a:avLst/>
              <a:gdLst/>
              <a:ahLst/>
              <a:cxnLst>
                <a:cxn ang="0">
                  <a:pos x="38" y="7"/>
                </a:cxn>
                <a:cxn ang="0">
                  <a:pos x="38" y="7"/>
                </a:cxn>
                <a:cxn ang="0">
                  <a:pos x="36" y="11"/>
                </a:cxn>
                <a:cxn ang="0">
                  <a:pos x="34" y="15"/>
                </a:cxn>
                <a:cxn ang="0">
                  <a:pos x="34" y="15"/>
                </a:cxn>
                <a:cxn ang="0">
                  <a:pos x="26" y="24"/>
                </a:cxn>
                <a:cxn ang="0">
                  <a:pos x="20" y="36"/>
                </a:cxn>
                <a:cxn ang="0">
                  <a:pos x="18" y="47"/>
                </a:cxn>
                <a:cxn ang="0">
                  <a:pos x="16" y="60"/>
                </a:cxn>
                <a:cxn ang="0">
                  <a:pos x="16" y="60"/>
                </a:cxn>
                <a:cxn ang="0">
                  <a:pos x="18" y="70"/>
                </a:cxn>
                <a:cxn ang="0">
                  <a:pos x="21" y="80"/>
                </a:cxn>
                <a:cxn ang="0">
                  <a:pos x="26" y="90"/>
                </a:cxn>
                <a:cxn ang="0">
                  <a:pos x="33" y="98"/>
                </a:cxn>
                <a:cxn ang="0">
                  <a:pos x="33" y="98"/>
                </a:cxn>
                <a:cxn ang="0">
                  <a:pos x="36" y="103"/>
                </a:cxn>
                <a:cxn ang="0">
                  <a:pos x="38" y="106"/>
                </a:cxn>
                <a:cxn ang="0">
                  <a:pos x="38" y="106"/>
                </a:cxn>
                <a:cxn ang="0">
                  <a:pos x="36" y="111"/>
                </a:cxn>
                <a:cxn ang="0">
                  <a:pos x="33" y="114"/>
                </a:cxn>
                <a:cxn ang="0">
                  <a:pos x="33" y="114"/>
                </a:cxn>
                <a:cxn ang="0">
                  <a:pos x="28" y="114"/>
                </a:cxn>
                <a:cxn ang="0">
                  <a:pos x="25" y="113"/>
                </a:cxn>
                <a:cxn ang="0">
                  <a:pos x="25" y="113"/>
                </a:cxn>
                <a:cxn ang="0">
                  <a:pos x="16" y="103"/>
                </a:cxn>
                <a:cxn ang="0">
                  <a:pos x="10" y="91"/>
                </a:cxn>
                <a:cxn ang="0">
                  <a:pos x="5" y="80"/>
                </a:cxn>
                <a:cxn ang="0">
                  <a:pos x="2" y="67"/>
                </a:cxn>
                <a:cxn ang="0">
                  <a:pos x="2" y="67"/>
                </a:cxn>
                <a:cxn ang="0">
                  <a:pos x="0" y="52"/>
                </a:cxn>
                <a:cxn ang="0">
                  <a:pos x="3" y="38"/>
                </a:cxn>
                <a:cxn ang="0">
                  <a:pos x="8" y="23"/>
                </a:cxn>
                <a:cxn ang="0">
                  <a:pos x="16" y="10"/>
                </a:cxn>
                <a:cxn ang="0">
                  <a:pos x="16" y="10"/>
                </a:cxn>
                <a:cxn ang="0">
                  <a:pos x="20" y="5"/>
                </a:cxn>
                <a:cxn ang="0">
                  <a:pos x="25" y="2"/>
                </a:cxn>
                <a:cxn ang="0">
                  <a:pos x="25" y="2"/>
                </a:cxn>
                <a:cxn ang="0">
                  <a:pos x="29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6" y="3"/>
                </a:cxn>
                <a:cxn ang="0">
                  <a:pos x="38" y="7"/>
                </a:cxn>
                <a:cxn ang="0">
                  <a:pos x="38" y="7"/>
                </a:cxn>
              </a:cxnLst>
              <a:rect l="0" t="0" r="r" b="b"/>
              <a:pathLst>
                <a:path w="38" h="114">
                  <a:moveTo>
                    <a:pt x="38" y="7"/>
                  </a:moveTo>
                  <a:lnTo>
                    <a:pt x="38" y="7"/>
                  </a:lnTo>
                  <a:lnTo>
                    <a:pt x="36" y="11"/>
                  </a:lnTo>
                  <a:lnTo>
                    <a:pt x="34" y="15"/>
                  </a:lnTo>
                  <a:lnTo>
                    <a:pt x="34" y="15"/>
                  </a:lnTo>
                  <a:lnTo>
                    <a:pt x="26" y="24"/>
                  </a:lnTo>
                  <a:lnTo>
                    <a:pt x="20" y="36"/>
                  </a:lnTo>
                  <a:lnTo>
                    <a:pt x="18" y="47"/>
                  </a:lnTo>
                  <a:lnTo>
                    <a:pt x="16" y="60"/>
                  </a:lnTo>
                  <a:lnTo>
                    <a:pt x="16" y="60"/>
                  </a:lnTo>
                  <a:lnTo>
                    <a:pt x="18" y="70"/>
                  </a:lnTo>
                  <a:lnTo>
                    <a:pt x="21" y="80"/>
                  </a:lnTo>
                  <a:lnTo>
                    <a:pt x="26" y="90"/>
                  </a:lnTo>
                  <a:lnTo>
                    <a:pt x="33" y="98"/>
                  </a:lnTo>
                  <a:lnTo>
                    <a:pt x="33" y="98"/>
                  </a:lnTo>
                  <a:lnTo>
                    <a:pt x="36" y="103"/>
                  </a:lnTo>
                  <a:lnTo>
                    <a:pt x="38" y="106"/>
                  </a:lnTo>
                  <a:lnTo>
                    <a:pt x="38" y="106"/>
                  </a:lnTo>
                  <a:lnTo>
                    <a:pt x="36" y="111"/>
                  </a:lnTo>
                  <a:lnTo>
                    <a:pt x="33" y="114"/>
                  </a:lnTo>
                  <a:lnTo>
                    <a:pt x="33" y="114"/>
                  </a:lnTo>
                  <a:lnTo>
                    <a:pt x="28" y="114"/>
                  </a:lnTo>
                  <a:lnTo>
                    <a:pt x="25" y="113"/>
                  </a:lnTo>
                  <a:lnTo>
                    <a:pt x="25" y="113"/>
                  </a:lnTo>
                  <a:lnTo>
                    <a:pt x="16" y="103"/>
                  </a:lnTo>
                  <a:lnTo>
                    <a:pt x="10" y="91"/>
                  </a:lnTo>
                  <a:lnTo>
                    <a:pt x="5" y="80"/>
                  </a:lnTo>
                  <a:lnTo>
                    <a:pt x="2" y="67"/>
                  </a:lnTo>
                  <a:lnTo>
                    <a:pt x="2" y="67"/>
                  </a:lnTo>
                  <a:lnTo>
                    <a:pt x="0" y="52"/>
                  </a:lnTo>
                  <a:lnTo>
                    <a:pt x="3" y="38"/>
                  </a:lnTo>
                  <a:lnTo>
                    <a:pt x="8" y="23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20" y="5"/>
                  </a:lnTo>
                  <a:lnTo>
                    <a:pt x="25" y="2"/>
                  </a:lnTo>
                  <a:lnTo>
                    <a:pt x="25" y="2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6" y="3"/>
                  </a:lnTo>
                  <a:lnTo>
                    <a:pt x="38" y="7"/>
                  </a:lnTo>
                  <a:lnTo>
                    <a:pt x="38" y="7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6" name="Freeform 798"/>
            <p:cNvSpPr>
              <a:spLocks/>
            </p:cNvSpPr>
            <p:nvPr/>
          </p:nvSpPr>
          <p:spPr bwMode="auto">
            <a:xfrm>
              <a:off x="5978" y="3300"/>
              <a:ext cx="28" cy="70"/>
            </a:xfrm>
            <a:custGeom>
              <a:avLst/>
              <a:gdLst/>
              <a:ahLst/>
              <a:cxnLst>
                <a:cxn ang="0">
                  <a:pos x="28" y="34"/>
                </a:cxn>
                <a:cxn ang="0">
                  <a:pos x="28" y="34"/>
                </a:cxn>
                <a:cxn ang="0">
                  <a:pos x="28" y="44"/>
                </a:cxn>
                <a:cxn ang="0">
                  <a:pos x="25" y="52"/>
                </a:cxn>
                <a:cxn ang="0">
                  <a:pos x="20" y="61"/>
                </a:cxn>
                <a:cxn ang="0">
                  <a:pos x="15" y="69"/>
                </a:cxn>
                <a:cxn ang="0">
                  <a:pos x="15" y="69"/>
                </a:cxn>
                <a:cxn ang="0">
                  <a:pos x="13" y="70"/>
                </a:cxn>
                <a:cxn ang="0">
                  <a:pos x="10" y="70"/>
                </a:cxn>
                <a:cxn ang="0">
                  <a:pos x="7" y="70"/>
                </a:cxn>
                <a:cxn ang="0">
                  <a:pos x="3" y="69"/>
                </a:cxn>
                <a:cxn ang="0">
                  <a:pos x="3" y="69"/>
                </a:cxn>
                <a:cxn ang="0">
                  <a:pos x="2" y="67"/>
                </a:cxn>
                <a:cxn ang="0">
                  <a:pos x="0" y="64"/>
                </a:cxn>
                <a:cxn ang="0">
                  <a:pos x="2" y="61"/>
                </a:cxn>
                <a:cxn ang="0">
                  <a:pos x="3" y="57"/>
                </a:cxn>
                <a:cxn ang="0">
                  <a:pos x="3" y="57"/>
                </a:cxn>
                <a:cxn ang="0">
                  <a:pos x="8" y="52"/>
                </a:cxn>
                <a:cxn ang="0">
                  <a:pos x="10" y="46"/>
                </a:cxn>
                <a:cxn ang="0">
                  <a:pos x="12" y="41"/>
                </a:cxn>
                <a:cxn ang="0">
                  <a:pos x="12" y="34"/>
                </a:cxn>
                <a:cxn ang="0">
                  <a:pos x="12" y="34"/>
                </a:cxn>
                <a:cxn ang="0">
                  <a:pos x="12" y="30"/>
                </a:cxn>
                <a:cxn ang="0">
                  <a:pos x="10" y="25"/>
                </a:cxn>
                <a:cxn ang="0">
                  <a:pos x="3" y="15"/>
                </a:cxn>
                <a:cxn ang="0">
                  <a:pos x="3" y="15"/>
                </a:cxn>
                <a:cxn ang="0">
                  <a:pos x="2" y="12"/>
                </a:cxn>
                <a:cxn ang="0">
                  <a:pos x="0" y="8"/>
                </a:cxn>
                <a:cxn ang="0">
                  <a:pos x="2" y="5"/>
                </a:cxn>
                <a:cxn ang="0">
                  <a:pos x="3" y="2"/>
                </a:cxn>
                <a:cxn ang="0">
                  <a:pos x="3" y="2"/>
                </a:cxn>
                <a:cxn ang="0">
                  <a:pos x="5" y="0"/>
                </a:cxn>
                <a:cxn ang="0">
                  <a:pos x="8" y="0"/>
                </a:cxn>
                <a:cxn ang="0">
                  <a:pos x="12" y="2"/>
                </a:cxn>
                <a:cxn ang="0">
                  <a:pos x="15" y="3"/>
                </a:cxn>
                <a:cxn ang="0">
                  <a:pos x="15" y="3"/>
                </a:cxn>
                <a:cxn ang="0">
                  <a:pos x="20" y="10"/>
                </a:cxn>
                <a:cxn ang="0">
                  <a:pos x="25" y="18"/>
                </a:cxn>
                <a:cxn ang="0">
                  <a:pos x="25" y="18"/>
                </a:cxn>
                <a:cxn ang="0">
                  <a:pos x="28" y="26"/>
                </a:cxn>
                <a:cxn ang="0">
                  <a:pos x="28" y="34"/>
                </a:cxn>
                <a:cxn ang="0">
                  <a:pos x="28" y="34"/>
                </a:cxn>
              </a:cxnLst>
              <a:rect l="0" t="0" r="r" b="b"/>
              <a:pathLst>
                <a:path w="28" h="70">
                  <a:moveTo>
                    <a:pt x="28" y="34"/>
                  </a:moveTo>
                  <a:lnTo>
                    <a:pt x="28" y="34"/>
                  </a:lnTo>
                  <a:lnTo>
                    <a:pt x="28" y="44"/>
                  </a:lnTo>
                  <a:lnTo>
                    <a:pt x="25" y="52"/>
                  </a:lnTo>
                  <a:lnTo>
                    <a:pt x="20" y="61"/>
                  </a:lnTo>
                  <a:lnTo>
                    <a:pt x="15" y="69"/>
                  </a:lnTo>
                  <a:lnTo>
                    <a:pt x="15" y="69"/>
                  </a:lnTo>
                  <a:lnTo>
                    <a:pt x="13" y="70"/>
                  </a:lnTo>
                  <a:lnTo>
                    <a:pt x="10" y="70"/>
                  </a:lnTo>
                  <a:lnTo>
                    <a:pt x="7" y="70"/>
                  </a:lnTo>
                  <a:lnTo>
                    <a:pt x="3" y="69"/>
                  </a:lnTo>
                  <a:lnTo>
                    <a:pt x="3" y="69"/>
                  </a:lnTo>
                  <a:lnTo>
                    <a:pt x="2" y="67"/>
                  </a:lnTo>
                  <a:lnTo>
                    <a:pt x="0" y="64"/>
                  </a:lnTo>
                  <a:lnTo>
                    <a:pt x="2" y="61"/>
                  </a:lnTo>
                  <a:lnTo>
                    <a:pt x="3" y="57"/>
                  </a:lnTo>
                  <a:lnTo>
                    <a:pt x="3" y="57"/>
                  </a:lnTo>
                  <a:lnTo>
                    <a:pt x="8" y="52"/>
                  </a:lnTo>
                  <a:lnTo>
                    <a:pt x="10" y="46"/>
                  </a:lnTo>
                  <a:lnTo>
                    <a:pt x="12" y="41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2" y="30"/>
                  </a:lnTo>
                  <a:lnTo>
                    <a:pt x="10" y="25"/>
                  </a:lnTo>
                  <a:lnTo>
                    <a:pt x="3" y="15"/>
                  </a:lnTo>
                  <a:lnTo>
                    <a:pt x="3" y="15"/>
                  </a:lnTo>
                  <a:lnTo>
                    <a:pt x="2" y="12"/>
                  </a:lnTo>
                  <a:lnTo>
                    <a:pt x="0" y="8"/>
                  </a:lnTo>
                  <a:lnTo>
                    <a:pt x="2" y="5"/>
                  </a:lnTo>
                  <a:lnTo>
                    <a:pt x="3" y="2"/>
                  </a:lnTo>
                  <a:lnTo>
                    <a:pt x="3" y="2"/>
                  </a:lnTo>
                  <a:lnTo>
                    <a:pt x="5" y="0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5" y="3"/>
                  </a:lnTo>
                  <a:lnTo>
                    <a:pt x="15" y="3"/>
                  </a:lnTo>
                  <a:lnTo>
                    <a:pt x="20" y="10"/>
                  </a:lnTo>
                  <a:lnTo>
                    <a:pt x="25" y="18"/>
                  </a:lnTo>
                  <a:lnTo>
                    <a:pt x="25" y="18"/>
                  </a:lnTo>
                  <a:lnTo>
                    <a:pt x="28" y="26"/>
                  </a:lnTo>
                  <a:lnTo>
                    <a:pt x="28" y="34"/>
                  </a:lnTo>
                  <a:lnTo>
                    <a:pt x="28" y="34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7" name="Freeform 799"/>
            <p:cNvSpPr>
              <a:spLocks/>
            </p:cNvSpPr>
            <p:nvPr/>
          </p:nvSpPr>
          <p:spPr bwMode="auto">
            <a:xfrm>
              <a:off x="5879" y="3300"/>
              <a:ext cx="27" cy="70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36"/>
                </a:cxn>
                <a:cxn ang="0">
                  <a:pos x="1" y="26"/>
                </a:cxn>
                <a:cxn ang="0">
                  <a:pos x="3" y="18"/>
                </a:cxn>
                <a:cxn ang="0">
                  <a:pos x="8" y="10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6" y="2"/>
                </a:cxn>
                <a:cxn ang="0">
                  <a:pos x="18" y="0"/>
                </a:cxn>
                <a:cxn ang="0">
                  <a:pos x="21" y="0"/>
                </a:cxn>
                <a:cxn ang="0">
                  <a:pos x="24" y="2"/>
                </a:cxn>
                <a:cxn ang="0">
                  <a:pos x="24" y="2"/>
                </a:cxn>
                <a:cxn ang="0">
                  <a:pos x="26" y="3"/>
                </a:cxn>
                <a:cxn ang="0">
                  <a:pos x="27" y="7"/>
                </a:cxn>
                <a:cxn ang="0">
                  <a:pos x="26" y="10"/>
                </a:cxn>
                <a:cxn ang="0">
                  <a:pos x="26" y="13"/>
                </a:cxn>
                <a:cxn ang="0">
                  <a:pos x="26" y="13"/>
                </a:cxn>
                <a:cxn ang="0">
                  <a:pos x="21" y="20"/>
                </a:cxn>
                <a:cxn ang="0">
                  <a:pos x="16" y="28"/>
                </a:cxn>
                <a:cxn ang="0">
                  <a:pos x="16" y="28"/>
                </a:cxn>
                <a:cxn ang="0">
                  <a:pos x="16" y="34"/>
                </a:cxn>
                <a:cxn ang="0">
                  <a:pos x="16" y="43"/>
                </a:cxn>
                <a:cxn ang="0">
                  <a:pos x="18" y="49"/>
                </a:cxn>
                <a:cxn ang="0">
                  <a:pos x="23" y="56"/>
                </a:cxn>
                <a:cxn ang="0">
                  <a:pos x="23" y="56"/>
                </a:cxn>
                <a:cxn ang="0">
                  <a:pos x="26" y="59"/>
                </a:cxn>
                <a:cxn ang="0">
                  <a:pos x="26" y="59"/>
                </a:cxn>
                <a:cxn ang="0">
                  <a:pos x="26" y="62"/>
                </a:cxn>
                <a:cxn ang="0">
                  <a:pos x="26" y="64"/>
                </a:cxn>
                <a:cxn ang="0">
                  <a:pos x="26" y="67"/>
                </a:cxn>
                <a:cxn ang="0">
                  <a:pos x="24" y="69"/>
                </a:cxn>
                <a:cxn ang="0">
                  <a:pos x="24" y="69"/>
                </a:cxn>
                <a:cxn ang="0">
                  <a:pos x="21" y="70"/>
                </a:cxn>
                <a:cxn ang="0">
                  <a:pos x="18" y="70"/>
                </a:cxn>
                <a:cxn ang="0">
                  <a:pos x="16" y="70"/>
                </a:cxn>
                <a:cxn ang="0">
                  <a:pos x="13" y="69"/>
                </a:cxn>
                <a:cxn ang="0">
                  <a:pos x="13" y="69"/>
                </a:cxn>
                <a:cxn ang="0">
                  <a:pos x="8" y="61"/>
                </a:cxn>
                <a:cxn ang="0">
                  <a:pos x="3" y="52"/>
                </a:cxn>
                <a:cxn ang="0">
                  <a:pos x="1" y="44"/>
                </a:cxn>
                <a:cxn ang="0">
                  <a:pos x="0" y="36"/>
                </a:cxn>
                <a:cxn ang="0">
                  <a:pos x="0" y="36"/>
                </a:cxn>
              </a:cxnLst>
              <a:rect l="0" t="0" r="r" b="b"/>
              <a:pathLst>
                <a:path w="27" h="70">
                  <a:moveTo>
                    <a:pt x="0" y="36"/>
                  </a:moveTo>
                  <a:lnTo>
                    <a:pt x="0" y="36"/>
                  </a:lnTo>
                  <a:lnTo>
                    <a:pt x="1" y="26"/>
                  </a:lnTo>
                  <a:lnTo>
                    <a:pt x="3" y="18"/>
                  </a:lnTo>
                  <a:lnTo>
                    <a:pt x="8" y="10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6" y="2"/>
                  </a:lnTo>
                  <a:lnTo>
                    <a:pt x="18" y="0"/>
                  </a:lnTo>
                  <a:lnTo>
                    <a:pt x="21" y="0"/>
                  </a:lnTo>
                  <a:lnTo>
                    <a:pt x="24" y="2"/>
                  </a:lnTo>
                  <a:lnTo>
                    <a:pt x="24" y="2"/>
                  </a:lnTo>
                  <a:lnTo>
                    <a:pt x="26" y="3"/>
                  </a:lnTo>
                  <a:lnTo>
                    <a:pt x="27" y="7"/>
                  </a:lnTo>
                  <a:lnTo>
                    <a:pt x="26" y="10"/>
                  </a:lnTo>
                  <a:lnTo>
                    <a:pt x="26" y="13"/>
                  </a:lnTo>
                  <a:lnTo>
                    <a:pt x="26" y="13"/>
                  </a:lnTo>
                  <a:lnTo>
                    <a:pt x="21" y="20"/>
                  </a:lnTo>
                  <a:lnTo>
                    <a:pt x="16" y="28"/>
                  </a:lnTo>
                  <a:lnTo>
                    <a:pt x="16" y="28"/>
                  </a:lnTo>
                  <a:lnTo>
                    <a:pt x="16" y="34"/>
                  </a:lnTo>
                  <a:lnTo>
                    <a:pt x="16" y="43"/>
                  </a:lnTo>
                  <a:lnTo>
                    <a:pt x="18" y="49"/>
                  </a:lnTo>
                  <a:lnTo>
                    <a:pt x="23" y="56"/>
                  </a:lnTo>
                  <a:lnTo>
                    <a:pt x="23" y="56"/>
                  </a:lnTo>
                  <a:lnTo>
                    <a:pt x="26" y="59"/>
                  </a:lnTo>
                  <a:lnTo>
                    <a:pt x="26" y="59"/>
                  </a:lnTo>
                  <a:lnTo>
                    <a:pt x="26" y="62"/>
                  </a:lnTo>
                  <a:lnTo>
                    <a:pt x="26" y="64"/>
                  </a:lnTo>
                  <a:lnTo>
                    <a:pt x="26" y="67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1" y="70"/>
                  </a:lnTo>
                  <a:lnTo>
                    <a:pt x="18" y="70"/>
                  </a:lnTo>
                  <a:lnTo>
                    <a:pt x="16" y="70"/>
                  </a:lnTo>
                  <a:lnTo>
                    <a:pt x="13" y="69"/>
                  </a:lnTo>
                  <a:lnTo>
                    <a:pt x="13" y="69"/>
                  </a:lnTo>
                  <a:lnTo>
                    <a:pt x="8" y="61"/>
                  </a:lnTo>
                  <a:lnTo>
                    <a:pt x="3" y="52"/>
                  </a:lnTo>
                  <a:lnTo>
                    <a:pt x="1" y="44"/>
                  </a:lnTo>
                  <a:lnTo>
                    <a:pt x="0" y="36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8" name="Freeform 800"/>
            <p:cNvSpPr>
              <a:spLocks/>
            </p:cNvSpPr>
            <p:nvPr/>
          </p:nvSpPr>
          <p:spPr bwMode="auto">
            <a:xfrm>
              <a:off x="5911" y="3480"/>
              <a:ext cx="64" cy="47"/>
            </a:xfrm>
            <a:custGeom>
              <a:avLst/>
              <a:gdLst/>
              <a:ahLst/>
              <a:cxnLst>
                <a:cxn ang="0">
                  <a:pos x="64" y="21"/>
                </a:cxn>
                <a:cxn ang="0">
                  <a:pos x="64" y="21"/>
                </a:cxn>
                <a:cxn ang="0">
                  <a:pos x="62" y="16"/>
                </a:cxn>
                <a:cxn ang="0">
                  <a:pos x="61" y="10"/>
                </a:cxn>
                <a:cxn ang="0">
                  <a:pos x="57" y="5"/>
                </a:cxn>
                <a:cxn ang="0">
                  <a:pos x="52" y="0"/>
                </a:cxn>
                <a:cxn ang="0">
                  <a:pos x="52" y="0"/>
                </a:cxn>
                <a:cxn ang="0">
                  <a:pos x="49" y="0"/>
                </a:cxn>
                <a:cxn ang="0">
                  <a:pos x="48" y="0"/>
                </a:cxn>
                <a:cxn ang="0">
                  <a:pos x="48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0" y="1"/>
                </a:cxn>
                <a:cxn ang="0">
                  <a:pos x="5" y="5"/>
                </a:cxn>
                <a:cxn ang="0">
                  <a:pos x="5" y="5"/>
                </a:cxn>
                <a:cxn ang="0">
                  <a:pos x="2" y="1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45"/>
                </a:cxn>
                <a:cxn ang="0">
                  <a:pos x="0" y="45"/>
                </a:cxn>
                <a:cxn ang="0">
                  <a:pos x="0" y="47"/>
                </a:cxn>
                <a:cxn ang="0">
                  <a:pos x="0" y="47"/>
                </a:cxn>
                <a:cxn ang="0">
                  <a:pos x="64" y="47"/>
                </a:cxn>
                <a:cxn ang="0">
                  <a:pos x="64" y="47"/>
                </a:cxn>
                <a:cxn ang="0">
                  <a:pos x="64" y="21"/>
                </a:cxn>
                <a:cxn ang="0">
                  <a:pos x="64" y="21"/>
                </a:cxn>
              </a:cxnLst>
              <a:rect l="0" t="0" r="r" b="b"/>
              <a:pathLst>
                <a:path w="64" h="47">
                  <a:moveTo>
                    <a:pt x="64" y="21"/>
                  </a:moveTo>
                  <a:lnTo>
                    <a:pt x="64" y="21"/>
                  </a:lnTo>
                  <a:lnTo>
                    <a:pt x="62" y="16"/>
                  </a:lnTo>
                  <a:lnTo>
                    <a:pt x="61" y="10"/>
                  </a:lnTo>
                  <a:lnTo>
                    <a:pt x="57" y="5"/>
                  </a:lnTo>
                  <a:lnTo>
                    <a:pt x="52" y="0"/>
                  </a:lnTo>
                  <a:lnTo>
                    <a:pt x="52" y="0"/>
                  </a:lnTo>
                  <a:lnTo>
                    <a:pt x="49" y="0"/>
                  </a:lnTo>
                  <a:lnTo>
                    <a:pt x="48" y="0"/>
                  </a:lnTo>
                  <a:lnTo>
                    <a:pt x="48" y="0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0" y="1"/>
                  </a:lnTo>
                  <a:lnTo>
                    <a:pt x="5" y="5"/>
                  </a:lnTo>
                  <a:lnTo>
                    <a:pt x="5" y="5"/>
                  </a:lnTo>
                  <a:lnTo>
                    <a:pt x="2" y="1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0" y="47"/>
                  </a:lnTo>
                  <a:lnTo>
                    <a:pt x="0" y="47"/>
                  </a:lnTo>
                  <a:lnTo>
                    <a:pt x="64" y="47"/>
                  </a:lnTo>
                  <a:lnTo>
                    <a:pt x="64" y="47"/>
                  </a:lnTo>
                  <a:lnTo>
                    <a:pt x="64" y="21"/>
                  </a:lnTo>
                  <a:lnTo>
                    <a:pt x="64" y="21"/>
                  </a:lnTo>
                  <a:close/>
                </a:path>
              </a:pathLst>
            </a:custGeom>
            <a:solidFill>
              <a:srgbClr val="0A456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9" name="Freeform 801"/>
            <p:cNvSpPr>
              <a:spLocks/>
            </p:cNvSpPr>
            <p:nvPr/>
          </p:nvSpPr>
          <p:spPr bwMode="auto">
            <a:xfrm>
              <a:off x="5768" y="3720"/>
              <a:ext cx="55" cy="14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0" y="11"/>
                </a:cxn>
                <a:cxn ang="0">
                  <a:pos x="1" y="13"/>
                </a:cxn>
                <a:cxn ang="0">
                  <a:pos x="5" y="14"/>
                </a:cxn>
                <a:cxn ang="0">
                  <a:pos x="8" y="14"/>
                </a:cxn>
                <a:cxn ang="0">
                  <a:pos x="8" y="14"/>
                </a:cxn>
                <a:cxn ang="0">
                  <a:pos x="45" y="14"/>
                </a:cxn>
                <a:cxn ang="0">
                  <a:pos x="45" y="14"/>
                </a:cxn>
                <a:cxn ang="0">
                  <a:pos x="49" y="14"/>
                </a:cxn>
                <a:cxn ang="0">
                  <a:pos x="52" y="13"/>
                </a:cxn>
                <a:cxn ang="0">
                  <a:pos x="54" y="11"/>
                </a:cxn>
                <a:cxn ang="0">
                  <a:pos x="55" y="6"/>
                </a:cxn>
                <a:cxn ang="0">
                  <a:pos x="55" y="6"/>
                </a:cxn>
                <a:cxn ang="0">
                  <a:pos x="55" y="0"/>
                </a:cxn>
                <a:cxn ang="0">
                  <a:pos x="55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55" h="14">
                  <a:moveTo>
                    <a:pt x="0" y="6"/>
                  </a:moveTo>
                  <a:lnTo>
                    <a:pt x="0" y="6"/>
                  </a:lnTo>
                  <a:lnTo>
                    <a:pt x="0" y="6"/>
                  </a:lnTo>
                  <a:lnTo>
                    <a:pt x="0" y="11"/>
                  </a:lnTo>
                  <a:lnTo>
                    <a:pt x="1" y="13"/>
                  </a:lnTo>
                  <a:lnTo>
                    <a:pt x="5" y="14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5" y="14"/>
                  </a:lnTo>
                  <a:lnTo>
                    <a:pt x="45" y="14"/>
                  </a:lnTo>
                  <a:lnTo>
                    <a:pt x="49" y="14"/>
                  </a:lnTo>
                  <a:lnTo>
                    <a:pt x="52" y="13"/>
                  </a:lnTo>
                  <a:lnTo>
                    <a:pt x="54" y="11"/>
                  </a:lnTo>
                  <a:lnTo>
                    <a:pt x="55" y="6"/>
                  </a:lnTo>
                  <a:lnTo>
                    <a:pt x="55" y="6"/>
                  </a:lnTo>
                  <a:lnTo>
                    <a:pt x="55" y="0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A456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0" name="Freeform 802"/>
            <p:cNvSpPr>
              <a:spLocks/>
            </p:cNvSpPr>
            <p:nvPr/>
          </p:nvSpPr>
          <p:spPr bwMode="auto">
            <a:xfrm>
              <a:off x="6061" y="3720"/>
              <a:ext cx="57" cy="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2" y="6"/>
                </a:cxn>
                <a:cxn ang="0">
                  <a:pos x="2" y="6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7" y="14"/>
                </a:cxn>
                <a:cxn ang="0">
                  <a:pos x="10" y="14"/>
                </a:cxn>
                <a:cxn ang="0">
                  <a:pos x="10" y="14"/>
                </a:cxn>
                <a:cxn ang="0">
                  <a:pos x="48" y="14"/>
                </a:cxn>
                <a:cxn ang="0">
                  <a:pos x="48" y="14"/>
                </a:cxn>
                <a:cxn ang="0">
                  <a:pos x="51" y="14"/>
                </a:cxn>
                <a:cxn ang="0">
                  <a:pos x="54" y="13"/>
                </a:cxn>
                <a:cxn ang="0">
                  <a:pos x="56" y="11"/>
                </a:cxn>
                <a:cxn ang="0">
                  <a:pos x="57" y="6"/>
                </a:cxn>
                <a:cxn ang="0">
                  <a:pos x="57" y="6"/>
                </a:cxn>
                <a:cxn ang="0">
                  <a:pos x="57" y="0"/>
                </a:cxn>
                <a:cxn ang="0">
                  <a:pos x="5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" h="14">
                  <a:moveTo>
                    <a:pt x="0" y="0"/>
                  </a:moveTo>
                  <a:lnTo>
                    <a:pt x="0" y="0"/>
                  </a:lnTo>
                  <a:lnTo>
                    <a:pt x="2" y="6"/>
                  </a:lnTo>
                  <a:lnTo>
                    <a:pt x="2" y="6"/>
                  </a:lnTo>
                  <a:lnTo>
                    <a:pt x="2" y="11"/>
                  </a:lnTo>
                  <a:lnTo>
                    <a:pt x="4" y="13"/>
                  </a:lnTo>
                  <a:lnTo>
                    <a:pt x="7" y="14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48" y="14"/>
                  </a:lnTo>
                  <a:lnTo>
                    <a:pt x="48" y="14"/>
                  </a:lnTo>
                  <a:lnTo>
                    <a:pt x="51" y="14"/>
                  </a:lnTo>
                  <a:lnTo>
                    <a:pt x="54" y="13"/>
                  </a:lnTo>
                  <a:lnTo>
                    <a:pt x="56" y="11"/>
                  </a:lnTo>
                  <a:lnTo>
                    <a:pt x="57" y="6"/>
                  </a:lnTo>
                  <a:lnTo>
                    <a:pt x="57" y="6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456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" name="Freeform 803"/>
            <p:cNvSpPr>
              <a:spLocks/>
            </p:cNvSpPr>
            <p:nvPr/>
          </p:nvSpPr>
          <p:spPr bwMode="auto">
            <a:xfrm>
              <a:off x="5719" y="3574"/>
              <a:ext cx="447" cy="97"/>
            </a:xfrm>
            <a:custGeom>
              <a:avLst/>
              <a:gdLst/>
              <a:ahLst/>
              <a:cxnLst>
                <a:cxn ang="0">
                  <a:pos x="223" y="97"/>
                </a:cxn>
                <a:cxn ang="0">
                  <a:pos x="223" y="97"/>
                </a:cxn>
                <a:cxn ang="0">
                  <a:pos x="13" y="97"/>
                </a:cxn>
                <a:cxn ang="0">
                  <a:pos x="13" y="97"/>
                </a:cxn>
                <a:cxn ang="0">
                  <a:pos x="6" y="97"/>
                </a:cxn>
                <a:cxn ang="0">
                  <a:pos x="3" y="95"/>
                </a:cxn>
                <a:cxn ang="0">
                  <a:pos x="0" y="90"/>
                </a:cxn>
                <a:cxn ang="0">
                  <a:pos x="0" y="85"/>
                </a:cxn>
                <a:cxn ang="0">
                  <a:pos x="0" y="85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7"/>
                </a:cxn>
                <a:cxn ang="0">
                  <a:pos x="3" y="4"/>
                </a:cxn>
                <a:cxn ang="0">
                  <a:pos x="6" y="2"/>
                </a:cxn>
                <a:cxn ang="0">
                  <a:pos x="11" y="0"/>
                </a:cxn>
                <a:cxn ang="0">
                  <a:pos x="11" y="0"/>
                </a:cxn>
                <a:cxn ang="0">
                  <a:pos x="435" y="0"/>
                </a:cxn>
                <a:cxn ang="0">
                  <a:pos x="435" y="0"/>
                </a:cxn>
                <a:cxn ang="0">
                  <a:pos x="440" y="2"/>
                </a:cxn>
                <a:cxn ang="0">
                  <a:pos x="445" y="4"/>
                </a:cxn>
                <a:cxn ang="0">
                  <a:pos x="447" y="7"/>
                </a:cxn>
                <a:cxn ang="0">
                  <a:pos x="447" y="12"/>
                </a:cxn>
                <a:cxn ang="0">
                  <a:pos x="447" y="12"/>
                </a:cxn>
                <a:cxn ang="0">
                  <a:pos x="447" y="85"/>
                </a:cxn>
                <a:cxn ang="0">
                  <a:pos x="447" y="85"/>
                </a:cxn>
                <a:cxn ang="0">
                  <a:pos x="447" y="92"/>
                </a:cxn>
                <a:cxn ang="0">
                  <a:pos x="445" y="95"/>
                </a:cxn>
                <a:cxn ang="0">
                  <a:pos x="440" y="97"/>
                </a:cxn>
                <a:cxn ang="0">
                  <a:pos x="435" y="97"/>
                </a:cxn>
                <a:cxn ang="0">
                  <a:pos x="435" y="97"/>
                </a:cxn>
                <a:cxn ang="0">
                  <a:pos x="223" y="97"/>
                </a:cxn>
                <a:cxn ang="0">
                  <a:pos x="223" y="97"/>
                </a:cxn>
              </a:cxnLst>
              <a:rect l="0" t="0" r="r" b="b"/>
              <a:pathLst>
                <a:path w="447" h="97">
                  <a:moveTo>
                    <a:pt x="223" y="97"/>
                  </a:moveTo>
                  <a:lnTo>
                    <a:pt x="223" y="97"/>
                  </a:lnTo>
                  <a:lnTo>
                    <a:pt x="13" y="97"/>
                  </a:lnTo>
                  <a:lnTo>
                    <a:pt x="13" y="97"/>
                  </a:lnTo>
                  <a:lnTo>
                    <a:pt x="6" y="97"/>
                  </a:lnTo>
                  <a:lnTo>
                    <a:pt x="3" y="95"/>
                  </a:lnTo>
                  <a:lnTo>
                    <a:pt x="0" y="90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7"/>
                  </a:lnTo>
                  <a:lnTo>
                    <a:pt x="3" y="4"/>
                  </a:lnTo>
                  <a:lnTo>
                    <a:pt x="6" y="2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435" y="0"/>
                  </a:lnTo>
                  <a:lnTo>
                    <a:pt x="435" y="0"/>
                  </a:lnTo>
                  <a:lnTo>
                    <a:pt x="440" y="2"/>
                  </a:lnTo>
                  <a:lnTo>
                    <a:pt x="445" y="4"/>
                  </a:lnTo>
                  <a:lnTo>
                    <a:pt x="447" y="7"/>
                  </a:lnTo>
                  <a:lnTo>
                    <a:pt x="447" y="12"/>
                  </a:lnTo>
                  <a:lnTo>
                    <a:pt x="447" y="12"/>
                  </a:lnTo>
                  <a:lnTo>
                    <a:pt x="447" y="85"/>
                  </a:lnTo>
                  <a:lnTo>
                    <a:pt x="447" y="85"/>
                  </a:lnTo>
                  <a:lnTo>
                    <a:pt x="447" y="92"/>
                  </a:lnTo>
                  <a:lnTo>
                    <a:pt x="445" y="95"/>
                  </a:lnTo>
                  <a:lnTo>
                    <a:pt x="440" y="97"/>
                  </a:lnTo>
                  <a:lnTo>
                    <a:pt x="435" y="97"/>
                  </a:lnTo>
                  <a:lnTo>
                    <a:pt x="435" y="97"/>
                  </a:lnTo>
                  <a:lnTo>
                    <a:pt x="223" y="97"/>
                  </a:lnTo>
                  <a:lnTo>
                    <a:pt x="223" y="97"/>
                  </a:lnTo>
                  <a:close/>
                </a:path>
              </a:pathLst>
            </a:custGeom>
            <a:solidFill>
              <a:srgbClr val="0A456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2" name="Freeform 804"/>
            <p:cNvSpPr>
              <a:spLocks/>
            </p:cNvSpPr>
            <p:nvPr/>
          </p:nvSpPr>
          <p:spPr bwMode="auto">
            <a:xfrm>
              <a:off x="5838" y="3607"/>
              <a:ext cx="33" cy="33"/>
            </a:xfrm>
            <a:custGeom>
              <a:avLst/>
              <a:gdLst/>
              <a:ahLst/>
              <a:cxnLst>
                <a:cxn ang="0">
                  <a:pos x="16" y="33"/>
                </a:cxn>
                <a:cxn ang="0">
                  <a:pos x="16" y="33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2" y="23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1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23" y="2"/>
                </a:cxn>
                <a:cxn ang="0">
                  <a:pos x="28" y="5"/>
                </a:cxn>
                <a:cxn ang="0">
                  <a:pos x="31" y="10"/>
                </a:cxn>
                <a:cxn ang="0">
                  <a:pos x="33" y="16"/>
                </a:cxn>
                <a:cxn ang="0">
                  <a:pos x="33" y="16"/>
                </a:cxn>
                <a:cxn ang="0">
                  <a:pos x="31" y="23"/>
                </a:cxn>
                <a:cxn ang="0">
                  <a:pos x="28" y="28"/>
                </a:cxn>
                <a:cxn ang="0">
                  <a:pos x="23" y="31"/>
                </a:cxn>
                <a:cxn ang="0">
                  <a:pos x="16" y="33"/>
                </a:cxn>
                <a:cxn ang="0">
                  <a:pos x="16" y="33"/>
                </a:cxn>
              </a:cxnLst>
              <a:rect l="0" t="0" r="r" b="b"/>
              <a:pathLst>
                <a:path w="33" h="33">
                  <a:moveTo>
                    <a:pt x="16" y="33"/>
                  </a:moveTo>
                  <a:lnTo>
                    <a:pt x="16" y="33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3" y="16"/>
                  </a:lnTo>
                  <a:lnTo>
                    <a:pt x="33" y="16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solidFill>
              <a:srgbClr val="3CB4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3" name="Freeform 805"/>
            <p:cNvSpPr>
              <a:spLocks/>
            </p:cNvSpPr>
            <p:nvPr/>
          </p:nvSpPr>
          <p:spPr bwMode="auto">
            <a:xfrm>
              <a:off x="5743" y="3607"/>
              <a:ext cx="31" cy="33"/>
            </a:xfrm>
            <a:custGeom>
              <a:avLst/>
              <a:gdLst/>
              <a:ahLst/>
              <a:cxnLst>
                <a:cxn ang="0">
                  <a:pos x="15" y="33"/>
                </a:cxn>
                <a:cxn ang="0">
                  <a:pos x="15" y="33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2" y="23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21" y="2"/>
                </a:cxn>
                <a:cxn ang="0">
                  <a:pos x="28" y="5"/>
                </a:cxn>
                <a:cxn ang="0">
                  <a:pos x="31" y="10"/>
                </a:cxn>
                <a:cxn ang="0">
                  <a:pos x="31" y="16"/>
                </a:cxn>
                <a:cxn ang="0">
                  <a:pos x="31" y="16"/>
                </a:cxn>
                <a:cxn ang="0">
                  <a:pos x="31" y="23"/>
                </a:cxn>
                <a:cxn ang="0">
                  <a:pos x="26" y="28"/>
                </a:cxn>
                <a:cxn ang="0">
                  <a:pos x="21" y="31"/>
                </a:cxn>
                <a:cxn ang="0">
                  <a:pos x="15" y="33"/>
                </a:cxn>
                <a:cxn ang="0">
                  <a:pos x="15" y="33"/>
                </a:cxn>
              </a:cxnLst>
              <a:rect l="0" t="0" r="r" b="b"/>
              <a:pathLst>
                <a:path w="31" h="33">
                  <a:moveTo>
                    <a:pt x="15" y="33"/>
                  </a:moveTo>
                  <a:lnTo>
                    <a:pt x="15" y="33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1" y="2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23"/>
                  </a:lnTo>
                  <a:lnTo>
                    <a:pt x="26" y="28"/>
                  </a:lnTo>
                  <a:lnTo>
                    <a:pt x="21" y="31"/>
                  </a:lnTo>
                  <a:lnTo>
                    <a:pt x="15" y="33"/>
                  </a:lnTo>
                  <a:lnTo>
                    <a:pt x="15" y="33"/>
                  </a:lnTo>
                  <a:close/>
                </a:path>
              </a:pathLst>
            </a:custGeom>
            <a:solidFill>
              <a:srgbClr val="F6B74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4" name="Freeform 806"/>
            <p:cNvSpPr>
              <a:spLocks/>
            </p:cNvSpPr>
            <p:nvPr/>
          </p:nvSpPr>
          <p:spPr bwMode="auto">
            <a:xfrm>
              <a:off x="5791" y="3607"/>
              <a:ext cx="32" cy="33"/>
            </a:xfrm>
            <a:custGeom>
              <a:avLst/>
              <a:gdLst/>
              <a:ahLst/>
              <a:cxnLst>
                <a:cxn ang="0">
                  <a:pos x="16" y="33"/>
                </a:cxn>
                <a:cxn ang="0">
                  <a:pos x="16" y="33"/>
                </a:cxn>
                <a:cxn ang="0">
                  <a:pos x="9" y="31"/>
                </a:cxn>
                <a:cxn ang="0">
                  <a:pos x="4" y="28"/>
                </a:cxn>
                <a:cxn ang="0">
                  <a:pos x="1" y="23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1" y="10"/>
                </a:cxn>
                <a:cxn ang="0">
                  <a:pos x="4" y="5"/>
                </a:cxn>
                <a:cxn ang="0">
                  <a:pos x="9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22" y="2"/>
                </a:cxn>
                <a:cxn ang="0">
                  <a:pos x="27" y="5"/>
                </a:cxn>
                <a:cxn ang="0">
                  <a:pos x="31" y="10"/>
                </a:cxn>
                <a:cxn ang="0">
                  <a:pos x="32" y="16"/>
                </a:cxn>
                <a:cxn ang="0">
                  <a:pos x="32" y="16"/>
                </a:cxn>
                <a:cxn ang="0">
                  <a:pos x="31" y="23"/>
                </a:cxn>
                <a:cxn ang="0">
                  <a:pos x="27" y="28"/>
                </a:cxn>
                <a:cxn ang="0">
                  <a:pos x="22" y="31"/>
                </a:cxn>
                <a:cxn ang="0">
                  <a:pos x="16" y="33"/>
                </a:cxn>
                <a:cxn ang="0">
                  <a:pos x="16" y="33"/>
                </a:cxn>
              </a:cxnLst>
              <a:rect l="0" t="0" r="r" b="b"/>
              <a:pathLst>
                <a:path w="32" h="33">
                  <a:moveTo>
                    <a:pt x="16" y="33"/>
                  </a:moveTo>
                  <a:lnTo>
                    <a:pt x="16" y="33"/>
                  </a:lnTo>
                  <a:lnTo>
                    <a:pt x="9" y="31"/>
                  </a:lnTo>
                  <a:lnTo>
                    <a:pt x="4" y="28"/>
                  </a:lnTo>
                  <a:lnTo>
                    <a:pt x="1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" y="10"/>
                  </a:lnTo>
                  <a:lnTo>
                    <a:pt x="4" y="5"/>
                  </a:lnTo>
                  <a:lnTo>
                    <a:pt x="9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2" y="2"/>
                  </a:lnTo>
                  <a:lnTo>
                    <a:pt x="27" y="5"/>
                  </a:lnTo>
                  <a:lnTo>
                    <a:pt x="31" y="1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31" y="23"/>
                  </a:lnTo>
                  <a:lnTo>
                    <a:pt x="27" y="28"/>
                  </a:lnTo>
                  <a:lnTo>
                    <a:pt x="22" y="31"/>
                  </a:lnTo>
                  <a:lnTo>
                    <a:pt x="16" y="33"/>
                  </a:lnTo>
                  <a:lnTo>
                    <a:pt x="16" y="33"/>
                  </a:lnTo>
                  <a:close/>
                </a:path>
              </a:pathLst>
            </a:custGeom>
            <a:solidFill>
              <a:srgbClr val="DD333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5" name="Freeform 807"/>
            <p:cNvSpPr>
              <a:spLocks/>
            </p:cNvSpPr>
            <p:nvPr/>
          </p:nvSpPr>
          <p:spPr bwMode="auto">
            <a:xfrm>
              <a:off x="6061" y="3607"/>
              <a:ext cx="33" cy="33"/>
            </a:xfrm>
            <a:custGeom>
              <a:avLst/>
              <a:gdLst/>
              <a:ahLst/>
              <a:cxnLst>
                <a:cxn ang="0">
                  <a:pos x="33" y="16"/>
                </a:cxn>
                <a:cxn ang="0">
                  <a:pos x="33" y="16"/>
                </a:cxn>
                <a:cxn ang="0">
                  <a:pos x="31" y="23"/>
                </a:cxn>
                <a:cxn ang="0">
                  <a:pos x="28" y="28"/>
                </a:cxn>
                <a:cxn ang="0">
                  <a:pos x="23" y="31"/>
                </a:cxn>
                <a:cxn ang="0">
                  <a:pos x="17" y="33"/>
                </a:cxn>
                <a:cxn ang="0">
                  <a:pos x="17" y="33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2" y="23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2" y="2"/>
                </a:cxn>
                <a:cxn ang="0">
                  <a:pos x="17" y="0"/>
                </a:cxn>
                <a:cxn ang="0">
                  <a:pos x="17" y="0"/>
                </a:cxn>
                <a:cxn ang="0">
                  <a:pos x="23" y="2"/>
                </a:cxn>
                <a:cxn ang="0">
                  <a:pos x="28" y="5"/>
                </a:cxn>
                <a:cxn ang="0">
                  <a:pos x="31" y="10"/>
                </a:cxn>
                <a:cxn ang="0">
                  <a:pos x="33" y="16"/>
                </a:cxn>
                <a:cxn ang="0">
                  <a:pos x="33" y="16"/>
                </a:cxn>
              </a:cxnLst>
              <a:rect l="0" t="0" r="r" b="b"/>
              <a:pathLst>
                <a:path w="33" h="33">
                  <a:moveTo>
                    <a:pt x="33" y="16"/>
                  </a:moveTo>
                  <a:lnTo>
                    <a:pt x="33" y="16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3" y="31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2" y="2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23" y="2"/>
                  </a:lnTo>
                  <a:lnTo>
                    <a:pt x="28" y="5"/>
                  </a:lnTo>
                  <a:lnTo>
                    <a:pt x="31" y="10"/>
                  </a:lnTo>
                  <a:lnTo>
                    <a:pt x="33" y="16"/>
                  </a:lnTo>
                  <a:lnTo>
                    <a:pt x="33" y="16"/>
                  </a:lnTo>
                  <a:close/>
                </a:path>
              </a:pathLst>
            </a:custGeom>
            <a:solidFill>
              <a:srgbClr val="1232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6" name="Freeform 808"/>
            <p:cNvSpPr>
              <a:spLocks/>
            </p:cNvSpPr>
            <p:nvPr/>
          </p:nvSpPr>
          <p:spPr bwMode="auto">
            <a:xfrm>
              <a:off x="6110" y="3607"/>
              <a:ext cx="31" cy="33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0" y="16"/>
                </a:cxn>
                <a:cxn ang="0">
                  <a:pos x="2" y="10"/>
                </a:cxn>
                <a:cxn ang="0">
                  <a:pos x="5" y="5"/>
                </a:cxn>
                <a:cxn ang="0">
                  <a:pos x="10" y="2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21" y="2"/>
                </a:cxn>
                <a:cxn ang="0">
                  <a:pos x="26" y="5"/>
                </a:cxn>
                <a:cxn ang="0">
                  <a:pos x="31" y="10"/>
                </a:cxn>
                <a:cxn ang="0">
                  <a:pos x="31" y="16"/>
                </a:cxn>
                <a:cxn ang="0">
                  <a:pos x="31" y="16"/>
                </a:cxn>
                <a:cxn ang="0">
                  <a:pos x="31" y="23"/>
                </a:cxn>
                <a:cxn ang="0">
                  <a:pos x="28" y="28"/>
                </a:cxn>
                <a:cxn ang="0">
                  <a:pos x="21" y="31"/>
                </a:cxn>
                <a:cxn ang="0">
                  <a:pos x="17" y="33"/>
                </a:cxn>
                <a:cxn ang="0">
                  <a:pos x="17" y="33"/>
                </a:cxn>
                <a:cxn ang="0">
                  <a:pos x="10" y="31"/>
                </a:cxn>
                <a:cxn ang="0">
                  <a:pos x="5" y="28"/>
                </a:cxn>
                <a:cxn ang="0">
                  <a:pos x="2" y="23"/>
                </a:cxn>
                <a:cxn ang="0">
                  <a:pos x="0" y="16"/>
                </a:cxn>
                <a:cxn ang="0">
                  <a:pos x="0" y="16"/>
                </a:cxn>
              </a:cxnLst>
              <a:rect l="0" t="0" r="r" b="b"/>
              <a:pathLst>
                <a:path w="31" h="33">
                  <a:moveTo>
                    <a:pt x="0" y="16"/>
                  </a:moveTo>
                  <a:lnTo>
                    <a:pt x="0" y="16"/>
                  </a:lnTo>
                  <a:lnTo>
                    <a:pt x="2" y="10"/>
                  </a:lnTo>
                  <a:lnTo>
                    <a:pt x="5" y="5"/>
                  </a:lnTo>
                  <a:lnTo>
                    <a:pt x="1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21" y="2"/>
                  </a:lnTo>
                  <a:lnTo>
                    <a:pt x="26" y="5"/>
                  </a:lnTo>
                  <a:lnTo>
                    <a:pt x="31" y="10"/>
                  </a:lnTo>
                  <a:lnTo>
                    <a:pt x="31" y="16"/>
                  </a:lnTo>
                  <a:lnTo>
                    <a:pt x="31" y="16"/>
                  </a:lnTo>
                  <a:lnTo>
                    <a:pt x="31" y="23"/>
                  </a:lnTo>
                  <a:lnTo>
                    <a:pt x="28" y="28"/>
                  </a:lnTo>
                  <a:lnTo>
                    <a:pt x="21" y="31"/>
                  </a:lnTo>
                  <a:lnTo>
                    <a:pt x="17" y="33"/>
                  </a:lnTo>
                  <a:lnTo>
                    <a:pt x="17" y="33"/>
                  </a:lnTo>
                  <a:lnTo>
                    <a:pt x="10" y="31"/>
                  </a:lnTo>
                  <a:lnTo>
                    <a:pt x="5" y="28"/>
                  </a:lnTo>
                  <a:lnTo>
                    <a:pt x="2" y="23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12324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7" name="Freeform 809"/>
            <p:cNvSpPr>
              <a:spLocks/>
            </p:cNvSpPr>
            <p:nvPr/>
          </p:nvSpPr>
          <p:spPr bwMode="auto">
            <a:xfrm>
              <a:off x="5411" y="3163"/>
              <a:ext cx="246" cy="225"/>
            </a:xfrm>
            <a:custGeom>
              <a:avLst/>
              <a:gdLst/>
              <a:ahLst/>
              <a:cxnLst>
                <a:cxn ang="0">
                  <a:pos x="246" y="225"/>
                </a:cxn>
                <a:cxn ang="0">
                  <a:pos x="246" y="77"/>
                </a:cxn>
                <a:cxn ang="0">
                  <a:pos x="122" y="0"/>
                </a:cxn>
                <a:cxn ang="0">
                  <a:pos x="0" y="77"/>
                </a:cxn>
                <a:cxn ang="0">
                  <a:pos x="0" y="225"/>
                </a:cxn>
                <a:cxn ang="0">
                  <a:pos x="246" y="225"/>
                </a:cxn>
              </a:cxnLst>
              <a:rect l="0" t="0" r="r" b="b"/>
              <a:pathLst>
                <a:path w="246" h="225">
                  <a:moveTo>
                    <a:pt x="246" y="225"/>
                  </a:moveTo>
                  <a:lnTo>
                    <a:pt x="246" y="77"/>
                  </a:lnTo>
                  <a:lnTo>
                    <a:pt x="122" y="0"/>
                  </a:lnTo>
                  <a:lnTo>
                    <a:pt x="0" y="77"/>
                  </a:lnTo>
                  <a:lnTo>
                    <a:pt x="0" y="225"/>
                  </a:lnTo>
                  <a:lnTo>
                    <a:pt x="246" y="225"/>
                  </a:lnTo>
                  <a:close/>
                </a:path>
              </a:pathLst>
            </a:custGeom>
            <a:solidFill>
              <a:srgbClr val="DBDBD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8" name="Freeform 810"/>
            <p:cNvSpPr>
              <a:spLocks/>
            </p:cNvSpPr>
            <p:nvPr/>
          </p:nvSpPr>
          <p:spPr bwMode="auto">
            <a:xfrm>
              <a:off x="5399" y="3144"/>
              <a:ext cx="269" cy="102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0" y="83"/>
                </a:cxn>
                <a:cxn ang="0">
                  <a:pos x="0" y="102"/>
                </a:cxn>
                <a:cxn ang="0">
                  <a:pos x="134" y="19"/>
                </a:cxn>
                <a:cxn ang="0">
                  <a:pos x="269" y="102"/>
                </a:cxn>
                <a:cxn ang="0">
                  <a:pos x="269" y="83"/>
                </a:cxn>
                <a:cxn ang="0">
                  <a:pos x="134" y="0"/>
                </a:cxn>
              </a:cxnLst>
              <a:rect l="0" t="0" r="r" b="b"/>
              <a:pathLst>
                <a:path w="269" h="102">
                  <a:moveTo>
                    <a:pt x="134" y="0"/>
                  </a:moveTo>
                  <a:lnTo>
                    <a:pt x="0" y="83"/>
                  </a:lnTo>
                  <a:lnTo>
                    <a:pt x="0" y="102"/>
                  </a:lnTo>
                  <a:lnTo>
                    <a:pt x="134" y="19"/>
                  </a:lnTo>
                  <a:lnTo>
                    <a:pt x="269" y="102"/>
                  </a:lnTo>
                  <a:lnTo>
                    <a:pt x="269" y="83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6D2F5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9" name="Rectangle 811"/>
            <p:cNvSpPr>
              <a:spLocks noChangeArrowheads="1"/>
            </p:cNvSpPr>
            <p:nvPr/>
          </p:nvSpPr>
          <p:spPr bwMode="auto">
            <a:xfrm>
              <a:off x="5411" y="3370"/>
              <a:ext cx="246" cy="18"/>
            </a:xfrm>
            <a:prstGeom prst="rect">
              <a:avLst/>
            </a:prstGeom>
            <a:solidFill>
              <a:srgbClr val="6D2F5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0" name="Rectangle 812"/>
            <p:cNvSpPr>
              <a:spLocks noChangeArrowheads="1"/>
            </p:cNvSpPr>
            <p:nvPr/>
          </p:nvSpPr>
          <p:spPr bwMode="auto">
            <a:xfrm>
              <a:off x="5543" y="3258"/>
              <a:ext cx="73" cy="130"/>
            </a:xfrm>
            <a:prstGeom prst="rect">
              <a:avLst/>
            </a:prstGeom>
            <a:solidFill>
              <a:srgbClr val="96999B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" name="Rectangle 813"/>
            <p:cNvSpPr>
              <a:spLocks noChangeArrowheads="1"/>
            </p:cNvSpPr>
            <p:nvPr/>
          </p:nvSpPr>
          <p:spPr bwMode="auto">
            <a:xfrm>
              <a:off x="5549" y="3264"/>
              <a:ext cx="61" cy="124"/>
            </a:xfrm>
            <a:prstGeom prst="rect">
              <a:avLst/>
            </a:prstGeom>
            <a:solidFill>
              <a:srgbClr val="C1C3C5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2" name="Freeform 814"/>
            <p:cNvSpPr>
              <a:spLocks/>
            </p:cNvSpPr>
            <p:nvPr/>
          </p:nvSpPr>
          <p:spPr bwMode="auto">
            <a:xfrm>
              <a:off x="5552" y="3310"/>
              <a:ext cx="5" cy="20"/>
            </a:xfrm>
            <a:custGeom>
              <a:avLst/>
              <a:gdLst/>
              <a:ahLst/>
              <a:cxnLst>
                <a:cxn ang="0">
                  <a:pos x="4" y="20"/>
                </a:cxn>
                <a:cxn ang="0">
                  <a:pos x="2" y="20"/>
                </a:cxn>
                <a:cxn ang="0">
                  <a:pos x="2" y="20"/>
                </a:cxn>
                <a:cxn ang="0">
                  <a:pos x="0" y="18"/>
                </a:cxn>
                <a:cxn ang="0">
                  <a:pos x="0" y="2"/>
                </a:cxn>
                <a:cxn ang="0">
                  <a:pos x="0" y="2"/>
                </a:cxn>
                <a:cxn ang="0">
                  <a:pos x="2" y="0"/>
                </a:cxn>
                <a:cxn ang="0">
                  <a:pos x="4" y="0"/>
                </a:cxn>
                <a:cxn ang="0">
                  <a:pos x="4" y="0"/>
                </a:cxn>
                <a:cxn ang="0">
                  <a:pos x="5" y="2"/>
                </a:cxn>
                <a:cxn ang="0">
                  <a:pos x="5" y="18"/>
                </a:cxn>
                <a:cxn ang="0">
                  <a:pos x="5" y="18"/>
                </a:cxn>
                <a:cxn ang="0">
                  <a:pos x="4" y="20"/>
                </a:cxn>
                <a:cxn ang="0">
                  <a:pos x="4" y="20"/>
                </a:cxn>
              </a:cxnLst>
              <a:rect l="0" t="0" r="r" b="b"/>
              <a:pathLst>
                <a:path w="5" h="20">
                  <a:moveTo>
                    <a:pt x="4" y="20"/>
                  </a:moveTo>
                  <a:lnTo>
                    <a:pt x="2" y="20"/>
                  </a:lnTo>
                  <a:lnTo>
                    <a:pt x="2" y="20"/>
                  </a:lnTo>
                  <a:lnTo>
                    <a:pt x="0" y="18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5" y="2"/>
                  </a:lnTo>
                  <a:lnTo>
                    <a:pt x="5" y="18"/>
                  </a:lnTo>
                  <a:lnTo>
                    <a:pt x="5" y="18"/>
                  </a:lnTo>
                  <a:lnTo>
                    <a:pt x="4" y="20"/>
                  </a:lnTo>
                  <a:lnTo>
                    <a:pt x="4" y="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3" name="Freeform 815"/>
            <p:cNvSpPr>
              <a:spLocks/>
            </p:cNvSpPr>
            <p:nvPr/>
          </p:nvSpPr>
          <p:spPr bwMode="auto">
            <a:xfrm>
              <a:off x="5198" y="3266"/>
              <a:ext cx="284" cy="259"/>
            </a:xfrm>
            <a:custGeom>
              <a:avLst/>
              <a:gdLst/>
              <a:ahLst/>
              <a:cxnLst>
                <a:cxn ang="0">
                  <a:pos x="284" y="259"/>
                </a:cxn>
                <a:cxn ang="0">
                  <a:pos x="284" y="88"/>
                </a:cxn>
                <a:cxn ang="0">
                  <a:pos x="142" y="0"/>
                </a:cxn>
                <a:cxn ang="0">
                  <a:pos x="0" y="88"/>
                </a:cxn>
                <a:cxn ang="0">
                  <a:pos x="0" y="259"/>
                </a:cxn>
                <a:cxn ang="0">
                  <a:pos x="284" y="259"/>
                </a:cxn>
              </a:cxnLst>
              <a:rect l="0" t="0" r="r" b="b"/>
              <a:pathLst>
                <a:path w="284" h="259">
                  <a:moveTo>
                    <a:pt x="284" y="259"/>
                  </a:moveTo>
                  <a:lnTo>
                    <a:pt x="284" y="88"/>
                  </a:lnTo>
                  <a:lnTo>
                    <a:pt x="142" y="0"/>
                  </a:lnTo>
                  <a:lnTo>
                    <a:pt x="0" y="88"/>
                  </a:lnTo>
                  <a:lnTo>
                    <a:pt x="0" y="259"/>
                  </a:lnTo>
                  <a:lnTo>
                    <a:pt x="284" y="259"/>
                  </a:lnTo>
                  <a:close/>
                </a:path>
              </a:pathLst>
            </a:custGeom>
            <a:solidFill>
              <a:srgbClr val="EAEBE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" name="Freeform 816"/>
            <p:cNvSpPr>
              <a:spLocks/>
            </p:cNvSpPr>
            <p:nvPr/>
          </p:nvSpPr>
          <p:spPr bwMode="auto">
            <a:xfrm>
              <a:off x="5185" y="3243"/>
              <a:ext cx="310" cy="119"/>
            </a:xfrm>
            <a:custGeom>
              <a:avLst/>
              <a:gdLst/>
              <a:ahLst/>
              <a:cxnLst>
                <a:cxn ang="0">
                  <a:pos x="155" y="0"/>
                </a:cxn>
                <a:cxn ang="0">
                  <a:pos x="0" y="95"/>
                </a:cxn>
                <a:cxn ang="0">
                  <a:pos x="0" y="119"/>
                </a:cxn>
                <a:cxn ang="0">
                  <a:pos x="155" y="23"/>
                </a:cxn>
                <a:cxn ang="0">
                  <a:pos x="310" y="119"/>
                </a:cxn>
                <a:cxn ang="0">
                  <a:pos x="310" y="95"/>
                </a:cxn>
                <a:cxn ang="0">
                  <a:pos x="155" y="0"/>
                </a:cxn>
              </a:cxnLst>
              <a:rect l="0" t="0" r="r" b="b"/>
              <a:pathLst>
                <a:path w="310" h="119">
                  <a:moveTo>
                    <a:pt x="155" y="0"/>
                  </a:moveTo>
                  <a:lnTo>
                    <a:pt x="0" y="95"/>
                  </a:lnTo>
                  <a:lnTo>
                    <a:pt x="0" y="119"/>
                  </a:lnTo>
                  <a:lnTo>
                    <a:pt x="155" y="23"/>
                  </a:lnTo>
                  <a:lnTo>
                    <a:pt x="310" y="119"/>
                  </a:lnTo>
                  <a:lnTo>
                    <a:pt x="310" y="95"/>
                  </a:lnTo>
                  <a:lnTo>
                    <a:pt x="155" y="0"/>
                  </a:lnTo>
                  <a:close/>
                </a:path>
              </a:pathLst>
            </a:custGeom>
            <a:solidFill>
              <a:srgbClr val="8E1B6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" name="Rectangle 817"/>
            <p:cNvSpPr>
              <a:spLocks noChangeArrowheads="1"/>
            </p:cNvSpPr>
            <p:nvPr/>
          </p:nvSpPr>
          <p:spPr bwMode="auto">
            <a:xfrm>
              <a:off x="5198" y="3504"/>
              <a:ext cx="284" cy="21"/>
            </a:xfrm>
            <a:prstGeom prst="rect">
              <a:avLst/>
            </a:prstGeom>
            <a:solidFill>
              <a:srgbClr val="8E1B6A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" name="Rectangle 818"/>
            <p:cNvSpPr>
              <a:spLocks noChangeArrowheads="1"/>
            </p:cNvSpPr>
            <p:nvPr/>
          </p:nvSpPr>
          <p:spPr bwMode="auto">
            <a:xfrm>
              <a:off x="5247" y="3367"/>
              <a:ext cx="61" cy="93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" name="Freeform 819"/>
            <p:cNvSpPr>
              <a:spLocks noEditPoints="1"/>
            </p:cNvSpPr>
            <p:nvPr/>
          </p:nvSpPr>
          <p:spPr bwMode="auto">
            <a:xfrm>
              <a:off x="5243" y="3364"/>
              <a:ext cx="68" cy="99"/>
            </a:xfrm>
            <a:custGeom>
              <a:avLst/>
              <a:gdLst/>
              <a:ahLst/>
              <a:cxnLst>
                <a:cxn ang="0">
                  <a:pos x="68" y="99"/>
                </a:cxn>
                <a:cxn ang="0">
                  <a:pos x="0" y="99"/>
                </a:cxn>
                <a:cxn ang="0">
                  <a:pos x="0" y="0"/>
                </a:cxn>
                <a:cxn ang="0">
                  <a:pos x="68" y="0"/>
                </a:cxn>
                <a:cxn ang="0">
                  <a:pos x="68" y="99"/>
                </a:cxn>
                <a:cxn ang="0">
                  <a:pos x="8" y="93"/>
                </a:cxn>
                <a:cxn ang="0">
                  <a:pos x="62" y="93"/>
                </a:cxn>
                <a:cxn ang="0">
                  <a:pos x="62" y="6"/>
                </a:cxn>
                <a:cxn ang="0">
                  <a:pos x="8" y="6"/>
                </a:cxn>
                <a:cxn ang="0">
                  <a:pos x="8" y="93"/>
                </a:cxn>
              </a:cxnLst>
              <a:rect l="0" t="0" r="r" b="b"/>
              <a:pathLst>
                <a:path w="68" h="99">
                  <a:moveTo>
                    <a:pt x="68" y="99"/>
                  </a:moveTo>
                  <a:lnTo>
                    <a:pt x="0" y="99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99"/>
                  </a:lnTo>
                  <a:close/>
                  <a:moveTo>
                    <a:pt x="8" y="93"/>
                  </a:moveTo>
                  <a:lnTo>
                    <a:pt x="62" y="93"/>
                  </a:lnTo>
                  <a:lnTo>
                    <a:pt x="62" y="6"/>
                  </a:lnTo>
                  <a:lnTo>
                    <a:pt x="8" y="6"/>
                  </a:lnTo>
                  <a:lnTo>
                    <a:pt x="8" y="93"/>
                  </a:lnTo>
                  <a:close/>
                </a:path>
              </a:pathLst>
            </a:custGeom>
            <a:solidFill>
              <a:srgbClr val="9C9B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" name="Rectangle 820"/>
            <p:cNvSpPr>
              <a:spLocks noChangeArrowheads="1"/>
            </p:cNvSpPr>
            <p:nvPr/>
          </p:nvSpPr>
          <p:spPr bwMode="auto">
            <a:xfrm>
              <a:off x="5309" y="3367"/>
              <a:ext cx="62" cy="93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" name="Freeform 821"/>
            <p:cNvSpPr>
              <a:spLocks noEditPoints="1"/>
            </p:cNvSpPr>
            <p:nvPr/>
          </p:nvSpPr>
          <p:spPr bwMode="auto">
            <a:xfrm>
              <a:off x="5306" y="3364"/>
              <a:ext cx="69" cy="99"/>
            </a:xfrm>
            <a:custGeom>
              <a:avLst/>
              <a:gdLst/>
              <a:ahLst/>
              <a:cxnLst>
                <a:cxn ang="0">
                  <a:pos x="69" y="99"/>
                </a:cxn>
                <a:cxn ang="0">
                  <a:pos x="0" y="99"/>
                </a:cxn>
                <a:cxn ang="0">
                  <a:pos x="0" y="0"/>
                </a:cxn>
                <a:cxn ang="0">
                  <a:pos x="69" y="0"/>
                </a:cxn>
                <a:cxn ang="0">
                  <a:pos x="69" y="99"/>
                </a:cxn>
                <a:cxn ang="0">
                  <a:pos x="8" y="93"/>
                </a:cxn>
                <a:cxn ang="0">
                  <a:pos x="62" y="93"/>
                </a:cxn>
                <a:cxn ang="0">
                  <a:pos x="62" y="6"/>
                </a:cxn>
                <a:cxn ang="0">
                  <a:pos x="8" y="6"/>
                </a:cxn>
                <a:cxn ang="0">
                  <a:pos x="8" y="93"/>
                </a:cxn>
              </a:cxnLst>
              <a:rect l="0" t="0" r="r" b="b"/>
              <a:pathLst>
                <a:path w="69" h="99">
                  <a:moveTo>
                    <a:pt x="69" y="99"/>
                  </a:moveTo>
                  <a:lnTo>
                    <a:pt x="0" y="99"/>
                  </a:lnTo>
                  <a:lnTo>
                    <a:pt x="0" y="0"/>
                  </a:lnTo>
                  <a:lnTo>
                    <a:pt x="69" y="0"/>
                  </a:lnTo>
                  <a:lnTo>
                    <a:pt x="69" y="99"/>
                  </a:lnTo>
                  <a:close/>
                  <a:moveTo>
                    <a:pt x="8" y="93"/>
                  </a:moveTo>
                  <a:lnTo>
                    <a:pt x="62" y="93"/>
                  </a:lnTo>
                  <a:lnTo>
                    <a:pt x="62" y="6"/>
                  </a:lnTo>
                  <a:lnTo>
                    <a:pt x="8" y="6"/>
                  </a:lnTo>
                  <a:lnTo>
                    <a:pt x="8" y="93"/>
                  </a:lnTo>
                  <a:close/>
                </a:path>
              </a:pathLst>
            </a:custGeom>
            <a:solidFill>
              <a:srgbClr val="9C9B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" name="Rectangle 822"/>
            <p:cNvSpPr>
              <a:spLocks noChangeArrowheads="1"/>
            </p:cNvSpPr>
            <p:nvPr/>
          </p:nvSpPr>
          <p:spPr bwMode="auto">
            <a:xfrm>
              <a:off x="5373" y="3367"/>
              <a:ext cx="62" cy="93"/>
            </a:xfrm>
            <a:prstGeom prst="rect">
              <a:avLst/>
            </a:prstGeom>
            <a:solidFill>
              <a:srgbClr val="D9D9D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1" name="Freeform 823"/>
            <p:cNvSpPr>
              <a:spLocks noEditPoints="1"/>
            </p:cNvSpPr>
            <p:nvPr/>
          </p:nvSpPr>
          <p:spPr bwMode="auto">
            <a:xfrm>
              <a:off x="5370" y="3364"/>
              <a:ext cx="68" cy="99"/>
            </a:xfrm>
            <a:custGeom>
              <a:avLst/>
              <a:gdLst/>
              <a:ahLst/>
              <a:cxnLst>
                <a:cxn ang="0">
                  <a:pos x="68" y="99"/>
                </a:cxn>
                <a:cxn ang="0">
                  <a:pos x="0" y="99"/>
                </a:cxn>
                <a:cxn ang="0">
                  <a:pos x="0" y="0"/>
                </a:cxn>
                <a:cxn ang="0">
                  <a:pos x="68" y="0"/>
                </a:cxn>
                <a:cxn ang="0">
                  <a:pos x="68" y="99"/>
                </a:cxn>
                <a:cxn ang="0">
                  <a:pos x="6" y="93"/>
                </a:cxn>
                <a:cxn ang="0">
                  <a:pos x="60" y="93"/>
                </a:cxn>
                <a:cxn ang="0">
                  <a:pos x="60" y="6"/>
                </a:cxn>
                <a:cxn ang="0">
                  <a:pos x="6" y="6"/>
                </a:cxn>
                <a:cxn ang="0">
                  <a:pos x="6" y="93"/>
                </a:cxn>
              </a:cxnLst>
              <a:rect l="0" t="0" r="r" b="b"/>
              <a:pathLst>
                <a:path w="68" h="99">
                  <a:moveTo>
                    <a:pt x="68" y="99"/>
                  </a:moveTo>
                  <a:lnTo>
                    <a:pt x="0" y="99"/>
                  </a:lnTo>
                  <a:lnTo>
                    <a:pt x="0" y="0"/>
                  </a:lnTo>
                  <a:lnTo>
                    <a:pt x="68" y="0"/>
                  </a:lnTo>
                  <a:lnTo>
                    <a:pt x="68" y="99"/>
                  </a:lnTo>
                  <a:close/>
                  <a:moveTo>
                    <a:pt x="6" y="93"/>
                  </a:moveTo>
                  <a:lnTo>
                    <a:pt x="60" y="93"/>
                  </a:lnTo>
                  <a:lnTo>
                    <a:pt x="60" y="6"/>
                  </a:lnTo>
                  <a:lnTo>
                    <a:pt x="6" y="6"/>
                  </a:lnTo>
                  <a:lnTo>
                    <a:pt x="6" y="93"/>
                  </a:lnTo>
                  <a:close/>
                </a:path>
              </a:pathLst>
            </a:custGeom>
            <a:solidFill>
              <a:srgbClr val="9C9B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" name="Rectangle 824"/>
            <p:cNvSpPr>
              <a:spLocks noChangeArrowheads="1"/>
            </p:cNvSpPr>
            <p:nvPr/>
          </p:nvSpPr>
          <p:spPr bwMode="auto">
            <a:xfrm>
              <a:off x="5243" y="3460"/>
              <a:ext cx="195" cy="8"/>
            </a:xfrm>
            <a:prstGeom prst="rect">
              <a:avLst/>
            </a:prstGeom>
            <a:solidFill>
              <a:srgbClr val="B1B1B1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291" name="Group 836"/>
          <p:cNvGrpSpPr>
            <a:grpSpLocks noChangeAspect="1"/>
          </p:cNvGrpSpPr>
          <p:nvPr/>
        </p:nvGrpSpPr>
        <p:grpSpPr bwMode="auto">
          <a:xfrm>
            <a:off x="6002044" y="661851"/>
            <a:ext cx="3667125" cy="3273425"/>
            <a:chOff x="3018" y="666"/>
            <a:chExt cx="2310" cy="2062"/>
          </a:xfrm>
        </p:grpSpPr>
        <p:sp>
          <p:nvSpPr>
            <p:cNvPr id="292" name="AutoShape 835"/>
            <p:cNvSpPr>
              <a:spLocks noChangeAspect="1" noChangeArrowheads="1" noTextEdit="1"/>
            </p:cNvSpPr>
            <p:nvPr/>
          </p:nvSpPr>
          <p:spPr bwMode="auto">
            <a:xfrm>
              <a:off x="3018" y="666"/>
              <a:ext cx="2310" cy="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293" name="Group 1037"/>
            <p:cNvGrpSpPr>
              <a:grpSpLocks/>
            </p:cNvGrpSpPr>
            <p:nvPr/>
          </p:nvGrpSpPr>
          <p:grpSpPr bwMode="auto">
            <a:xfrm>
              <a:off x="3018" y="1046"/>
              <a:ext cx="2210" cy="1682"/>
              <a:chOff x="3018" y="1046"/>
              <a:chExt cx="2210" cy="1682"/>
            </a:xfrm>
          </p:grpSpPr>
          <p:sp>
            <p:nvSpPr>
              <p:cNvPr id="545" name="Freeform 837"/>
              <p:cNvSpPr>
                <a:spLocks noEditPoints="1"/>
              </p:cNvSpPr>
              <p:nvPr/>
            </p:nvSpPr>
            <p:spPr bwMode="auto">
              <a:xfrm>
                <a:off x="3018" y="1046"/>
                <a:ext cx="2210" cy="1682"/>
              </a:xfrm>
              <a:custGeom>
                <a:avLst/>
                <a:gdLst/>
                <a:ahLst/>
                <a:cxnLst>
                  <a:cxn ang="0">
                    <a:pos x="2201" y="1122"/>
                  </a:cxn>
                  <a:cxn ang="0">
                    <a:pos x="2173" y="1228"/>
                  </a:cxn>
                  <a:cxn ang="0">
                    <a:pos x="2126" y="1325"/>
                  </a:cxn>
                  <a:cxn ang="0">
                    <a:pos x="2147" y="1442"/>
                  </a:cxn>
                  <a:cxn ang="0">
                    <a:pos x="2131" y="1516"/>
                  </a:cxn>
                  <a:cxn ang="0">
                    <a:pos x="2065" y="1605"/>
                  </a:cxn>
                  <a:cxn ang="0">
                    <a:pos x="1976" y="1669"/>
                  </a:cxn>
                  <a:cxn ang="0">
                    <a:pos x="1902" y="1682"/>
                  </a:cxn>
                  <a:cxn ang="0">
                    <a:pos x="1791" y="1682"/>
                  </a:cxn>
                  <a:cxn ang="0">
                    <a:pos x="1643" y="1682"/>
                  </a:cxn>
                  <a:cxn ang="0">
                    <a:pos x="1494" y="1682"/>
                  </a:cxn>
                  <a:cxn ang="0">
                    <a:pos x="1348" y="1682"/>
                  </a:cxn>
                  <a:cxn ang="0">
                    <a:pos x="1199" y="1682"/>
                  </a:cxn>
                  <a:cxn ang="0">
                    <a:pos x="1051" y="1682"/>
                  </a:cxn>
                  <a:cxn ang="0">
                    <a:pos x="902" y="1682"/>
                  </a:cxn>
                  <a:cxn ang="0">
                    <a:pos x="755" y="1682"/>
                  </a:cxn>
                  <a:cxn ang="0">
                    <a:pos x="607" y="1682"/>
                  </a:cxn>
                  <a:cxn ang="0">
                    <a:pos x="458" y="1682"/>
                  </a:cxn>
                  <a:cxn ang="0">
                    <a:pos x="349" y="1662"/>
                  </a:cxn>
                  <a:cxn ang="0">
                    <a:pos x="253" y="1633"/>
                  </a:cxn>
                  <a:cxn ang="0">
                    <a:pos x="155" y="1561"/>
                  </a:cxn>
                  <a:cxn ang="0">
                    <a:pos x="108" y="1504"/>
                  </a:cxn>
                  <a:cxn ang="0">
                    <a:pos x="65" y="1411"/>
                  </a:cxn>
                  <a:cxn ang="0">
                    <a:pos x="39" y="1305"/>
                  </a:cxn>
                  <a:cxn ang="0">
                    <a:pos x="38" y="1184"/>
                  </a:cxn>
                  <a:cxn ang="0">
                    <a:pos x="62" y="1116"/>
                  </a:cxn>
                  <a:cxn ang="0">
                    <a:pos x="52" y="1023"/>
                  </a:cxn>
                  <a:cxn ang="0">
                    <a:pos x="16" y="919"/>
                  </a:cxn>
                  <a:cxn ang="0">
                    <a:pos x="2" y="799"/>
                  </a:cxn>
                  <a:cxn ang="0">
                    <a:pos x="21" y="690"/>
                  </a:cxn>
                  <a:cxn ang="0">
                    <a:pos x="49" y="620"/>
                  </a:cxn>
                  <a:cxn ang="0">
                    <a:pos x="116" y="534"/>
                  </a:cxn>
                  <a:cxn ang="0">
                    <a:pos x="191" y="465"/>
                  </a:cxn>
                  <a:cxn ang="0">
                    <a:pos x="294" y="401"/>
                  </a:cxn>
                  <a:cxn ang="0">
                    <a:pos x="365" y="382"/>
                  </a:cxn>
                  <a:cxn ang="0">
                    <a:pos x="405" y="348"/>
                  </a:cxn>
                  <a:cxn ang="0">
                    <a:pos x="440" y="245"/>
                  </a:cxn>
                  <a:cxn ang="0">
                    <a:pos x="512" y="149"/>
                  </a:cxn>
                  <a:cxn ang="0">
                    <a:pos x="608" y="91"/>
                  </a:cxn>
                  <a:cxn ang="0">
                    <a:pos x="680" y="72"/>
                  </a:cxn>
                  <a:cxn ang="0">
                    <a:pos x="790" y="78"/>
                  </a:cxn>
                  <a:cxn ang="0">
                    <a:pos x="889" y="105"/>
                  </a:cxn>
                  <a:cxn ang="0">
                    <a:pos x="982" y="114"/>
                  </a:cxn>
                  <a:cxn ang="0">
                    <a:pos x="1046" y="78"/>
                  </a:cxn>
                  <a:cxn ang="0">
                    <a:pos x="1139" y="36"/>
                  </a:cxn>
                  <a:cxn ang="0">
                    <a:pos x="1246" y="12"/>
                  </a:cxn>
                  <a:cxn ang="0">
                    <a:pos x="1365" y="3"/>
                  </a:cxn>
                  <a:cxn ang="0">
                    <a:pos x="1439" y="16"/>
                  </a:cxn>
                  <a:cxn ang="0">
                    <a:pos x="1532" y="56"/>
                  </a:cxn>
                  <a:cxn ang="0">
                    <a:pos x="1626" y="111"/>
                  </a:cxn>
                  <a:cxn ang="0">
                    <a:pos x="1719" y="189"/>
                  </a:cxn>
                  <a:cxn ang="0">
                    <a:pos x="1763" y="248"/>
                  </a:cxn>
                  <a:cxn ang="0">
                    <a:pos x="1804" y="343"/>
                  </a:cxn>
                  <a:cxn ang="0">
                    <a:pos x="1842" y="457"/>
                  </a:cxn>
                  <a:cxn ang="0">
                    <a:pos x="1848" y="530"/>
                  </a:cxn>
                  <a:cxn ang="0">
                    <a:pos x="1832" y="640"/>
                  </a:cxn>
                  <a:cxn ang="0">
                    <a:pos x="1917" y="675"/>
                  </a:cxn>
                  <a:cxn ang="0">
                    <a:pos x="2020" y="718"/>
                  </a:cxn>
                  <a:cxn ang="0">
                    <a:pos x="2109" y="796"/>
                  </a:cxn>
                  <a:cxn ang="0">
                    <a:pos x="2153" y="858"/>
                  </a:cxn>
                  <a:cxn ang="0">
                    <a:pos x="2188" y="953"/>
                  </a:cxn>
                </a:cxnLst>
                <a:rect l="0" t="0" r="r" b="b"/>
                <a:pathLst>
                  <a:path w="2210" h="1682">
                    <a:moveTo>
                      <a:pt x="2210" y="1070"/>
                    </a:moveTo>
                    <a:lnTo>
                      <a:pt x="2210" y="1070"/>
                    </a:lnTo>
                    <a:lnTo>
                      <a:pt x="2210" y="1062"/>
                    </a:lnTo>
                    <a:lnTo>
                      <a:pt x="2204" y="1062"/>
                    </a:lnTo>
                    <a:lnTo>
                      <a:pt x="2204" y="1062"/>
                    </a:lnTo>
                    <a:lnTo>
                      <a:pt x="2204" y="1070"/>
                    </a:lnTo>
                    <a:lnTo>
                      <a:pt x="2210" y="1070"/>
                    </a:lnTo>
                    <a:close/>
                    <a:moveTo>
                      <a:pt x="2210" y="1095"/>
                    </a:moveTo>
                    <a:lnTo>
                      <a:pt x="2210" y="1095"/>
                    </a:lnTo>
                    <a:lnTo>
                      <a:pt x="2210" y="1085"/>
                    </a:lnTo>
                    <a:lnTo>
                      <a:pt x="2204" y="1085"/>
                    </a:lnTo>
                    <a:lnTo>
                      <a:pt x="2204" y="1085"/>
                    </a:lnTo>
                    <a:lnTo>
                      <a:pt x="2204" y="1095"/>
                    </a:lnTo>
                    <a:lnTo>
                      <a:pt x="2210" y="1095"/>
                    </a:lnTo>
                    <a:lnTo>
                      <a:pt x="2210" y="1095"/>
                    </a:lnTo>
                    <a:close/>
                    <a:moveTo>
                      <a:pt x="2207" y="1132"/>
                    </a:moveTo>
                    <a:lnTo>
                      <a:pt x="2207" y="1132"/>
                    </a:lnTo>
                    <a:lnTo>
                      <a:pt x="2207" y="1122"/>
                    </a:lnTo>
                    <a:lnTo>
                      <a:pt x="2201" y="1122"/>
                    </a:lnTo>
                    <a:lnTo>
                      <a:pt x="2201" y="1122"/>
                    </a:lnTo>
                    <a:lnTo>
                      <a:pt x="2201" y="1131"/>
                    </a:lnTo>
                    <a:lnTo>
                      <a:pt x="2207" y="1132"/>
                    </a:lnTo>
                    <a:close/>
                    <a:moveTo>
                      <a:pt x="2199" y="1168"/>
                    </a:moveTo>
                    <a:lnTo>
                      <a:pt x="2199" y="1168"/>
                    </a:lnTo>
                    <a:lnTo>
                      <a:pt x="2202" y="1160"/>
                    </a:lnTo>
                    <a:lnTo>
                      <a:pt x="2196" y="1158"/>
                    </a:lnTo>
                    <a:lnTo>
                      <a:pt x="2196" y="1158"/>
                    </a:lnTo>
                    <a:lnTo>
                      <a:pt x="2193" y="1167"/>
                    </a:lnTo>
                    <a:lnTo>
                      <a:pt x="2199" y="1168"/>
                    </a:lnTo>
                    <a:close/>
                    <a:moveTo>
                      <a:pt x="2189" y="1204"/>
                    </a:moveTo>
                    <a:lnTo>
                      <a:pt x="2189" y="1204"/>
                    </a:lnTo>
                    <a:lnTo>
                      <a:pt x="2193" y="1196"/>
                    </a:lnTo>
                    <a:lnTo>
                      <a:pt x="2186" y="1194"/>
                    </a:lnTo>
                    <a:lnTo>
                      <a:pt x="2186" y="1194"/>
                    </a:lnTo>
                    <a:lnTo>
                      <a:pt x="2183" y="1202"/>
                    </a:lnTo>
                    <a:lnTo>
                      <a:pt x="2189" y="1204"/>
                    </a:lnTo>
                    <a:close/>
                    <a:moveTo>
                      <a:pt x="2176" y="1238"/>
                    </a:moveTo>
                    <a:lnTo>
                      <a:pt x="2176" y="1238"/>
                    </a:lnTo>
                    <a:lnTo>
                      <a:pt x="2179" y="1230"/>
                    </a:lnTo>
                    <a:lnTo>
                      <a:pt x="2173" y="1228"/>
                    </a:lnTo>
                    <a:lnTo>
                      <a:pt x="2173" y="1228"/>
                    </a:lnTo>
                    <a:lnTo>
                      <a:pt x="2170" y="1237"/>
                    </a:lnTo>
                    <a:lnTo>
                      <a:pt x="2176" y="1238"/>
                    </a:lnTo>
                    <a:close/>
                    <a:moveTo>
                      <a:pt x="2160" y="1273"/>
                    </a:moveTo>
                    <a:lnTo>
                      <a:pt x="2160" y="1273"/>
                    </a:lnTo>
                    <a:lnTo>
                      <a:pt x="2165" y="1264"/>
                    </a:lnTo>
                    <a:lnTo>
                      <a:pt x="2158" y="1261"/>
                    </a:lnTo>
                    <a:lnTo>
                      <a:pt x="2158" y="1261"/>
                    </a:lnTo>
                    <a:lnTo>
                      <a:pt x="2153" y="1269"/>
                    </a:lnTo>
                    <a:lnTo>
                      <a:pt x="2160" y="1273"/>
                    </a:lnTo>
                    <a:close/>
                    <a:moveTo>
                      <a:pt x="2140" y="1305"/>
                    </a:moveTo>
                    <a:lnTo>
                      <a:pt x="2140" y="1305"/>
                    </a:lnTo>
                    <a:lnTo>
                      <a:pt x="2145" y="1297"/>
                    </a:lnTo>
                    <a:lnTo>
                      <a:pt x="2140" y="1294"/>
                    </a:lnTo>
                    <a:lnTo>
                      <a:pt x="2140" y="1294"/>
                    </a:lnTo>
                    <a:lnTo>
                      <a:pt x="2135" y="1300"/>
                    </a:lnTo>
                    <a:lnTo>
                      <a:pt x="2140" y="1305"/>
                    </a:lnTo>
                    <a:close/>
                    <a:moveTo>
                      <a:pt x="2129" y="1333"/>
                    </a:moveTo>
                    <a:lnTo>
                      <a:pt x="2129" y="1333"/>
                    </a:lnTo>
                    <a:lnTo>
                      <a:pt x="2126" y="1325"/>
                    </a:lnTo>
                    <a:lnTo>
                      <a:pt x="2119" y="1326"/>
                    </a:lnTo>
                    <a:lnTo>
                      <a:pt x="2119" y="1326"/>
                    </a:lnTo>
                    <a:lnTo>
                      <a:pt x="2124" y="1335"/>
                    </a:lnTo>
                    <a:lnTo>
                      <a:pt x="2129" y="1333"/>
                    </a:lnTo>
                    <a:close/>
                    <a:moveTo>
                      <a:pt x="2140" y="1369"/>
                    </a:moveTo>
                    <a:lnTo>
                      <a:pt x="2140" y="1369"/>
                    </a:lnTo>
                    <a:lnTo>
                      <a:pt x="2139" y="1359"/>
                    </a:lnTo>
                    <a:lnTo>
                      <a:pt x="2132" y="1361"/>
                    </a:lnTo>
                    <a:lnTo>
                      <a:pt x="2132" y="1361"/>
                    </a:lnTo>
                    <a:lnTo>
                      <a:pt x="2134" y="1370"/>
                    </a:lnTo>
                    <a:lnTo>
                      <a:pt x="2140" y="1369"/>
                    </a:lnTo>
                    <a:close/>
                    <a:moveTo>
                      <a:pt x="2147" y="1406"/>
                    </a:moveTo>
                    <a:lnTo>
                      <a:pt x="2147" y="1406"/>
                    </a:lnTo>
                    <a:lnTo>
                      <a:pt x="2145" y="1397"/>
                    </a:lnTo>
                    <a:lnTo>
                      <a:pt x="2139" y="1397"/>
                    </a:lnTo>
                    <a:lnTo>
                      <a:pt x="2139" y="1397"/>
                    </a:lnTo>
                    <a:lnTo>
                      <a:pt x="2140" y="1406"/>
                    </a:lnTo>
                    <a:lnTo>
                      <a:pt x="2147" y="1406"/>
                    </a:lnTo>
                    <a:close/>
                    <a:moveTo>
                      <a:pt x="2147" y="1442"/>
                    </a:moveTo>
                    <a:lnTo>
                      <a:pt x="2147" y="1442"/>
                    </a:lnTo>
                    <a:lnTo>
                      <a:pt x="2147" y="1434"/>
                    </a:lnTo>
                    <a:lnTo>
                      <a:pt x="2140" y="1434"/>
                    </a:lnTo>
                    <a:lnTo>
                      <a:pt x="2140" y="1434"/>
                    </a:lnTo>
                    <a:lnTo>
                      <a:pt x="2140" y="1442"/>
                    </a:lnTo>
                    <a:lnTo>
                      <a:pt x="2147" y="1442"/>
                    </a:lnTo>
                    <a:lnTo>
                      <a:pt x="2147" y="1442"/>
                    </a:lnTo>
                    <a:close/>
                    <a:moveTo>
                      <a:pt x="2142" y="1480"/>
                    </a:moveTo>
                    <a:lnTo>
                      <a:pt x="2142" y="1480"/>
                    </a:lnTo>
                    <a:lnTo>
                      <a:pt x="2144" y="1472"/>
                    </a:lnTo>
                    <a:lnTo>
                      <a:pt x="2137" y="1470"/>
                    </a:lnTo>
                    <a:lnTo>
                      <a:pt x="2137" y="1470"/>
                    </a:lnTo>
                    <a:lnTo>
                      <a:pt x="2135" y="1478"/>
                    </a:lnTo>
                    <a:lnTo>
                      <a:pt x="2142" y="1480"/>
                    </a:lnTo>
                    <a:close/>
                    <a:moveTo>
                      <a:pt x="2131" y="1516"/>
                    </a:moveTo>
                    <a:lnTo>
                      <a:pt x="2131" y="1516"/>
                    </a:lnTo>
                    <a:lnTo>
                      <a:pt x="2134" y="1507"/>
                    </a:lnTo>
                    <a:lnTo>
                      <a:pt x="2127" y="1506"/>
                    </a:lnTo>
                    <a:lnTo>
                      <a:pt x="2127" y="1506"/>
                    </a:lnTo>
                    <a:lnTo>
                      <a:pt x="2124" y="1514"/>
                    </a:lnTo>
                    <a:lnTo>
                      <a:pt x="2131" y="1516"/>
                    </a:lnTo>
                    <a:close/>
                    <a:moveTo>
                      <a:pt x="2116" y="1550"/>
                    </a:moveTo>
                    <a:lnTo>
                      <a:pt x="2116" y="1550"/>
                    </a:lnTo>
                    <a:lnTo>
                      <a:pt x="2119" y="1542"/>
                    </a:lnTo>
                    <a:lnTo>
                      <a:pt x="2114" y="1538"/>
                    </a:lnTo>
                    <a:lnTo>
                      <a:pt x="2114" y="1538"/>
                    </a:lnTo>
                    <a:lnTo>
                      <a:pt x="2109" y="1547"/>
                    </a:lnTo>
                    <a:lnTo>
                      <a:pt x="2116" y="1550"/>
                    </a:lnTo>
                    <a:close/>
                    <a:moveTo>
                      <a:pt x="2095" y="1581"/>
                    </a:moveTo>
                    <a:lnTo>
                      <a:pt x="2095" y="1581"/>
                    </a:lnTo>
                    <a:lnTo>
                      <a:pt x="2100" y="1574"/>
                    </a:lnTo>
                    <a:lnTo>
                      <a:pt x="2095" y="1569"/>
                    </a:lnTo>
                    <a:lnTo>
                      <a:pt x="2095" y="1569"/>
                    </a:lnTo>
                    <a:lnTo>
                      <a:pt x="2090" y="1578"/>
                    </a:lnTo>
                    <a:lnTo>
                      <a:pt x="2095" y="1581"/>
                    </a:lnTo>
                    <a:close/>
                    <a:moveTo>
                      <a:pt x="2070" y="1609"/>
                    </a:moveTo>
                    <a:lnTo>
                      <a:pt x="2070" y="1609"/>
                    </a:lnTo>
                    <a:lnTo>
                      <a:pt x="2077" y="1602"/>
                    </a:lnTo>
                    <a:lnTo>
                      <a:pt x="2072" y="1599"/>
                    </a:lnTo>
                    <a:lnTo>
                      <a:pt x="2072" y="1599"/>
                    </a:lnTo>
                    <a:lnTo>
                      <a:pt x="2065" y="1605"/>
                    </a:lnTo>
                    <a:lnTo>
                      <a:pt x="2070" y="1609"/>
                    </a:lnTo>
                    <a:lnTo>
                      <a:pt x="2070" y="1609"/>
                    </a:lnTo>
                    <a:close/>
                    <a:moveTo>
                      <a:pt x="2041" y="1633"/>
                    </a:moveTo>
                    <a:lnTo>
                      <a:pt x="2041" y="1633"/>
                    </a:lnTo>
                    <a:lnTo>
                      <a:pt x="2049" y="1628"/>
                    </a:lnTo>
                    <a:lnTo>
                      <a:pt x="2044" y="1623"/>
                    </a:lnTo>
                    <a:lnTo>
                      <a:pt x="2044" y="1623"/>
                    </a:lnTo>
                    <a:lnTo>
                      <a:pt x="2038" y="1628"/>
                    </a:lnTo>
                    <a:lnTo>
                      <a:pt x="2041" y="1633"/>
                    </a:lnTo>
                    <a:lnTo>
                      <a:pt x="2041" y="1633"/>
                    </a:lnTo>
                    <a:close/>
                    <a:moveTo>
                      <a:pt x="2010" y="1653"/>
                    </a:moveTo>
                    <a:lnTo>
                      <a:pt x="2010" y="1653"/>
                    </a:lnTo>
                    <a:lnTo>
                      <a:pt x="2018" y="1649"/>
                    </a:lnTo>
                    <a:lnTo>
                      <a:pt x="2015" y="1643"/>
                    </a:lnTo>
                    <a:lnTo>
                      <a:pt x="2015" y="1643"/>
                    </a:lnTo>
                    <a:lnTo>
                      <a:pt x="2007" y="1648"/>
                    </a:lnTo>
                    <a:lnTo>
                      <a:pt x="2010" y="1653"/>
                    </a:lnTo>
                    <a:lnTo>
                      <a:pt x="2010" y="1653"/>
                    </a:lnTo>
                    <a:close/>
                    <a:moveTo>
                      <a:pt x="1976" y="1669"/>
                    </a:moveTo>
                    <a:lnTo>
                      <a:pt x="1976" y="1669"/>
                    </a:lnTo>
                    <a:lnTo>
                      <a:pt x="1984" y="1666"/>
                    </a:lnTo>
                    <a:lnTo>
                      <a:pt x="1982" y="1659"/>
                    </a:lnTo>
                    <a:lnTo>
                      <a:pt x="1982" y="1659"/>
                    </a:lnTo>
                    <a:lnTo>
                      <a:pt x="1972" y="1662"/>
                    </a:lnTo>
                    <a:lnTo>
                      <a:pt x="1976" y="1669"/>
                    </a:lnTo>
                    <a:close/>
                    <a:moveTo>
                      <a:pt x="1940" y="1677"/>
                    </a:moveTo>
                    <a:lnTo>
                      <a:pt x="1940" y="1677"/>
                    </a:lnTo>
                    <a:lnTo>
                      <a:pt x="1948" y="1675"/>
                    </a:lnTo>
                    <a:lnTo>
                      <a:pt x="1946" y="1669"/>
                    </a:lnTo>
                    <a:lnTo>
                      <a:pt x="1946" y="1669"/>
                    </a:lnTo>
                    <a:lnTo>
                      <a:pt x="1938" y="1672"/>
                    </a:lnTo>
                    <a:lnTo>
                      <a:pt x="1940" y="1677"/>
                    </a:lnTo>
                    <a:close/>
                    <a:moveTo>
                      <a:pt x="1902" y="1682"/>
                    </a:moveTo>
                    <a:lnTo>
                      <a:pt x="1902" y="1682"/>
                    </a:lnTo>
                    <a:lnTo>
                      <a:pt x="1912" y="1682"/>
                    </a:lnTo>
                    <a:lnTo>
                      <a:pt x="1910" y="1675"/>
                    </a:lnTo>
                    <a:lnTo>
                      <a:pt x="1910" y="1675"/>
                    </a:lnTo>
                    <a:lnTo>
                      <a:pt x="1902" y="1675"/>
                    </a:lnTo>
                    <a:lnTo>
                      <a:pt x="1902" y="1682"/>
                    </a:lnTo>
                    <a:lnTo>
                      <a:pt x="1902" y="1682"/>
                    </a:lnTo>
                    <a:close/>
                    <a:moveTo>
                      <a:pt x="1865" y="1682"/>
                    </a:moveTo>
                    <a:lnTo>
                      <a:pt x="1866" y="1682"/>
                    </a:lnTo>
                    <a:lnTo>
                      <a:pt x="1866" y="1682"/>
                    </a:lnTo>
                    <a:lnTo>
                      <a:pt x="1874" y="1682"/>
                    </a:lnTo>
                    <a:lnTo>
                      <a:pt x="1874" y="1675"/>
                    </a:lnTo>
                    <a:lnTo>
                      <a:pt x="1874" y="1675"/>
                    </a:lnTo>
                    <a:lnTo>
                      <a:pt x="1866" y="1675"/>
                    </a:lnTo>
                    <a:lnTo>
                      <a:pt x="1865" y="1675"/>
                    </a:lnTo>
                    <a:lnTo>
                      <a:pt x="1865" y="1682"/>
                    </a:lnTo>
                    <a:lnTo>
                      <a:pt x="1865" y="1682"/>
                    </a:lnTo>
                    <a:close/>
                    <a:moveTo>
                      <a:pt x="1827" y="1682"/>
                    </a:moveTo>
                    <a:lnTo>
                      <a:pt x="1837" y="1682"/>
                    </a:lnTo>
                    <a:lnTo>
                      <a:pt x="1837" y="1675"/>
                    </a:lnTo>
                    <a:lnTo>
                      <a:pt x="1827" y="1675"/>
                    </a:lnTo>
                    <a:lnTo>
                      <a:pt x="1827" y="1682"/>
                    </a:lnTo>
                    <a:close/>
                    <a:moveTo>
                      <a:pt x="1791" y="1682"/>
                    </a:moveTo>
                    <a:lnTo>
                      <a:pt x="1799" y="1682"/>
                    </a:lnTo>
                    <a:lnTo>
                      <a:pt x="1799" y="1675"/>
                    </a:lnTo>
                    <a:lnTo>
                      <a:pt x="1791" y="1675"/>
                    </a:lnTo>
                    <a:lnTo>
                      <a:pt x="1791" y="1682"/>
                    </a:lnTo>
                    <a:close/>
                    <a:moveTo>
                      <a:pt x="1754" y="1682"/>
                    </a:moveTo>
                    <a:lnTo>
                      <a:pt x="1763" y="1682"/>
                    </a:lnTo>
                    <a:lnTo>
                      <a:pt x="1763" y="1675"/>
                    </a:lnTo>
                    <a:lnTo>
                      <a:pt x="1754" y="1675"/>
                    </a:lnTo>
                    <a:lnTo>
                      <a:pt x="1754" y="1682"/>
                    </a:lnTo>
                    <a:close/>
                    <a:moveTo>
                      <a:pt x="1716" y="1682"/>
                    </a:moveTo>
                    <a:lnTo>
                      <a:pt x="1726" y="1682"/>
                    </a:lnTo>
                    <a:lnTo>
                      <a:pt x="1726" y="1675"/>
                    </a:lnTo>
                    <a:lnTo>
                      <a:pt x="1716" y="1675"/>
                    </a:lnTo>
                    <a:lnTo>
                      <a:pt x="1716" y="1682"/>
                    </a:lnTo>
                    <a:close/>
                    <a:moveTo>
                      <a:pt x="1680" y="1682"/>
                    </a:moveTo>
                    <a:lnTo>
                      <a:pt x="1688" y="1682"/>
                    </a:lnTo>
                    <a:lnTo>
                      <a:pt x="1688" y="1675"/>
                    </a:lnTo>
                    <a:lnTo>
                      <a:pt x="1680" y="1675"/>
                    </a:lnTo>
                    <a:lnTo>
                      <a:pt x="1680" y="1682"/>
                    </a:lnTo>
                    <a:close/>
                    <a:moveTo>
                      <a:pt x="1643" y="1682"/>
                    </a:moveTo>
                    <a:lnTo>
                      <a:pt x="1653" y="1682"/>
                    </a:lnTo>
                    <a:lnTo>
                      <a:pt x="1653" y="1675"/>
                    </a:lnTo>
                    <a:lnTo>
                      <a:pt x="1643" y="1675"/>
                    </a:lnTo>
                    <a:lnTo>
                      <a:pt x="1643" y="1682"/>
                    </a:lnTo>
                    <a:close/>
                    <a:moveTo>
                      <a:pt x="1605" y="1682"/>
                    </a:moveTo>
                    <a:lnTo>
                      <a:pt x="1615" y="1682"/>
                    </a:lnTo>
                    <a:lnTo>
                      <a:pt x="1615" y="1675"/>
                    </a:lnTo>
                    <a:lnTo>
                      <a:pt x="1605" y="1675"/>
                    </a:lnTo>
                    <a:lnTo>
                      <a:pt x="1605" y="1682"/>
                    </a:lnTo>
                    <a:close/>
                    <a:moveTo>
                      <a:pt x="1569" y="1682"/>
                    </a:moveTo>
                    <a:lnTo>
                      <a:pt x="1578" y="1682"/>
                    </a:lnTo>
                    <a:lnTo>
                      <a:pt x="1578" y="1675"/>
                    </a:lnTo>
                    <a:lnTo>
                      <a:pt x="1569" y="1675"/>
                    </a:lnTo>
                    <a:lnTo>
                      <a:pt x="1569" y="1682"/>
                    </a:lnTo>
                    <a:close/>
                    <a:moveTo>
                      <a:pt x="1532" y="1682"/>
                    </a:moveTo>
                    <a:lnTo>
                      <a:pt x="1542" y="1682"/>
                    </a:lnTo>
                    <a:lnTo>
                      <a:pt x="1542" y="1675"/>
                    </a:lnTo>
                    <a:lnTo>
                      <a:pt x="1532" y="1675"/>
                    </a:lnTo>
                    <a:lnTo>
                      <a:pt x="1532" y="1682"/>
                    </a:lnTo>
                    <a:close/>
                    <a:moveTo>
                      <a:pt x="1494" y="1682"/>
                    </a:moveTo>
                    <a:lnTo>
                      <a:pt x="1504" y="1682"/>
                    </a:lnTo>
                    <a:lnTo>
                      <a:pt x="1504" y="1675"/>
                    </a:lnTo>
                    <a:lnTo>
                      <a:pt x="1494" y="1675"/>
                    </a:lnTo>
                    <a:lnTo>
                      <a:pt x="1494" y="1682"/>
                    </a:lnTo>
                    <a:close/>
                    <a:moveTo>
                      <a:pt x="1458" y="1682"/>
                    </a:moveTo>
                    <a:lnTo>
                      <a:pt x="1467" y="1682"/>
                    </a:lnTo>
                    <a:lnTo>
                      <a:pt x="1467" y="1675"/>
                    </a:lnTo>
                    <a:lnTo>
                      <a:pt x="1458" y="1675"/>
                    </a:lnTo>
                    <a:lnTo>
                      <a:pt x="1458" y="1682"/>
                    </a:lnTo>
                    <a:close/>
                    <a:moveTo>
                      <a:pt x="1421" y="1682"/>
                    </a:moveTo>
                    <a:lnTo>
                      <a:pt x="1431" y="1682"/>
                    </a:lnTo>
                    <a:lnTo>
                      <a:pt x="1431" y="1675"/>
                    </a:lnTo>
                    <a:lnTo>
                      <a:pt x="1421" y="1675"/>
                    </a:lnTo>
                    <a:lnTo>
                      <a:pt x="1421" y="1682"/>
                    </a:lnTo>
                    <a:close/>
                    <a:moveTo>
                      <a:pt x="1383" y="1682"/>
                    </a:moveTo>
                    <a:lnTo>
                      <a:pt x="1393" y="1682"/>
                    </a:lnTo>
                    <a:lnTo>
                      <a:pt x="1393" y="1675"/>
                    </a:lnTo>
                    <a:lnTo>
                      <a:pt x="1383" y="1675"/>
                    </a:lnTo>
                    <a:lnTo>
                      <a:pt x="1383" y="1682"/>
                    </a:lnTo>
                    <a:close/>
                    <a:moveTo>
                      <a:pt x="1348" y="1682"/>
                    </a:moveTo>
                    <a:lnTo>
                      <a:pt x="1356" y="1682"/>
                    </a:lnTo>
                    <a:lnTo>
                      <a:pt x="1356" y="1675"/>
                    </a:lnTo>
                    <a:lnTo>
                      <a:pt x="1348" y="1675"/>
                    </a:lnTo>
                    <a:lnTo>
                      <a:pt x="1348" y="1682"/>
                    </a:lnTo>
                    <a:close/>
                    <a:moveTo>
                      <a:pt x="1310" y="1682"/>
                    </a:moveTo>
                    <a:lnTo>
                      <a:pt x="1320" y="1682"/>
                    </a:lnTo>
                    <a:lnTo>
                      <a:pt x="1320" y="1675"/>
                    </a:lnTo>
                    <a:lnTo>
                      <a:pt x="1310" y="1675"/>
                    </a:lnTo>
                    <a:lnTo>
                      <a:pt x="1310" y="1682"/>
                    </a:lnTo>
                    <a:close/>
                    <a:moveTo>
                      <a:pt x="1272" y="1682"/>
                    </a:moveTo>
                    <a:lnTo>
                      <a:pt x="1282" y="1682"/>
                    </a:lnTo>
                    <a:lnTo>
                      <a:pt x="1282" y="1675"/>
                    </a:lnTo>
                    <a:lnTo>
                      <a:pt x="1272" y="1675"/>
                    </a:lnTo>
                    <a:lnTo>
                      <a:pt x="1272" y="1682"/>
                    </a:lnTo>
                    <a:close/>
                    <a:moveTo>
                      <a:pt x="1235" y="1682"/>
                    </a:moveTo>
                    <a:lnTo>
                      <a:pt x="1245" y="1682"/>
                    </a:lnTo>
                    <a:lnTo>
                      <a:pt x="1245" y="1675"/>
                    </a:lnTo>
                    <a:lnTo>
                      <a:pt x="1235" y="1675"/>
                    </a:lnTo>
                    <a:lnTo>
                      <a:pt x="1235" y="1682"/>
                    </a:lnTo>
                    <a:close/>
                    <a:moveTo>
                      <a:pt x="1199" y="1682"/>
                    </a:moveTo>
                    <a:lnTo>
                      <a:pt x="1207" y="1682"/>
                    </a:lnTo>
                    <a:lnTo>
                      <a:pt x="1207" y="1675"/>
                    </a:lnTo>
                    <a:lnTo>
                      <a:pt x="1199" y="1675"/>
                    </a:lnTo>
                    <a:lnTo>
                      <a:pt x="1199" y="1682"/>
                    </a:lnTo>
                    <a:close/>
                    <a:moveTo>
                      <a:pt x="1162" y="1682"/>
                    </a:moveTo>
                    <a:lnTo>
                      <a:pt x="1171" y="1682"/>
                    </a:lnTo>
                    <a:lnTo>
                      <a:pt x="1171" y="1675"/>
                    </a:lnTo>
                    <a:lnTo>
                      <a:pt x="1162" y="1675"/>
                    </a:lnTo>
                    <a:lnTo>
                      <a:pt x="1162" y="1682"/>
                    </a:lnTo>
                    <a:close/>
                    <a:moveTo>
                      <a:pt x="1124" y="1682"/>
                    </a:moveTo>
                    <a:lnTo>
                      <a:pt x="1134" y="1682"/>
                    </a:lnTo>
                    <a:lnTo>
                      <a:pt x="1134" y="1675"/>
                    </a:lnTo>
                    <a:lnTo>
                      <a:pt x="1124" y="1675"/>
                    </a:lnTo>
                    <a:lnTo>
                      <a:pt x="1124" y="1682"/>
                    </a:lnTo>
                    <a:close/>
                    <a:moveTo>
                      <a:pt x="1088" y="1682"/>
                    </a:moveTo>
                    <a:lnTo>
                      <a:pt x="1096" y="1682"/>
                    </a:lnTo>
                    <a:lnTo>
                      <a:pt x="1096" y="1675"/>
                    </a:lnTo>
                    <a:lnTo>
                      <a:pt x="1088" y="1675"/>
                    </a:lnTo>
                    <a:lnTo>
                      <a:pt x="1088" y="1682"/>
                    </a:lnTo>
                    <a:close/>
                    <a:moveTo>
                      <a:pt x="1051" y="1682"/>
                    </a:moveTo>
                    <a:lnTo>
                      <a:pt x="1060" y="1682"/>
                    </a:lnTo>
                    <a:lnTo>
                      <a:pt x="1060" y="1675"/>
                    </a:lnTo>
                    <a:lnTo>
                      <a:pt x="1051" y="1675"/>
                    </a:lnTo>
                    <a:lnTo>
                      <a:pt x="1051" y="1682"/>
                    </a:lnTo>
                    <a:close/>
                    <a:moveTo>
                      <a:pt x="1013" y="1682"/>
                    </a:moveTo>
                    <a:lnTo>
                      <a:pt x="1023" y="1682"/>
                    </a:lnTo>
                    <a:lnTo>
                      <a:pt x="1023" y="1675"/>
                    </a:lnTo>
                    <a:lnTo>
                      <a:pt x="1013" y="1675"/>
                    </a:lnTo>
                    <a:lnTo>
                      <a:pt x="1013" y="1682"/>
                    </a:lnTo>
                    <a:close/>
                    <a:moveTo>
                      <a:pt x="977" y="1682"/>
                    </a:moveTo>
                    <a:lnTo>
                      <a:pt x="985" y="1682"/>
                    </a:lnTo>
                    <a:lnTo>
                      <a:pt x="985" y="1675"/>
                    </a:lnTo>
                    <a:lnTo>
                      <a:pt x="977" y="1675"/>
                    </a:lnTo>
                    <a:lnTo>
                      <a:pt x="977" y="1682"/>
                    </a:lnTo>
                    <a:close/>
                    <a:moveTo>
                      <a:pt x="940" y="1682"/>
                    </a:moveTo>
                    <a:lnTo>
                      <a:pt x="949" y="1682"/>
                    </a:lnTo>
                    <a:lnTo>
                      <a:pt x="949" y="1675"/>
                    </a:lnTo>
                    <a:lnTo>
                      <a:pt x="940" y="1675"/>
                    </a:lnTo>
                    <a:lnTo>
                      <a:pt x="940" y="1682"/>
                    </a:lnTo>
                    <a:close/>
                    <a:moveTo>
                      <a:pt x="902" y="1682"/>
                    </a:moveTo>
                    <a:lnTo>
                      <a:pt x="912" y="1682"/>
                    </a:lnTo>
                    <a:lnTo>
                      <a:pt x="912" y="1675"/>
                    </a:lnTo>
                    <a:lnTo>
                      <a:pt x="902" y="1675"/>
                    </a:lnTo>
                    <a:lnTo>
                      <a:pt x="902" y="1682"/>
                    </a:lnTo>
                    <a:close/>
                    <a:moveTo>
                      <a:pt x="866" y="1682"/>
                    </a:moveTo>
                    <a:lnTo>
                      <a:pt x="874" y="1682"/>
                    </a:lnTo>
                    <a:lnTo>
                      <a:pt x="874" y="1675"/>
                    </a:lnTo>
                    <a:lnTo>
                      <a:pt x="866" y="1675"/>
                    </a:lnTo>
                    <a:lnTo>
                      <a:pt x="866" y="1682"/>
                    </a:lnTo>
                    <a:close/>
                    <a:moveTo>
                      <a:pt x="829" y="1682"/>
                    </a:moveTo>
                    <a:lnTo>
                      <a:pt x="839" y="1682"/>
                    </a:lnTo>
                    <a:lnTo>
                      <a:pt x="839" y="1675"/>
                    </a:lnTo>
                    <a:lnTo>
                      <a:pt x="829" y="1675"/>
                    </a:lnTo>
                    <a:lnTo>
                      <a:pt x="829" y="1682"/>
                    </a:lnTo>
                    <a:close/>
                    <a:moveTo>
                      <a:pt x="791" y="1682"/>
                    </a:moveTo>
                    <a:lnTo>
                      <a:pt x="801" y="1682"/>
                    </a:lnTo>
                    <a:lnTo>
                      <a:pt x="801" y="1675"/>
                    </a:lnTo>
                    <a:lnTo>
                      <a:pt x="791" y="1675"/>
                    </a:lnTo>
                    <a:lnTo>
                      <a:pt x="791" y="1682"/>
                    </a:lnTo>
                    <a:close/>
                    <a:moveTo>
                      <a:pt x="755" y="1682"/>
                    </a:moveTo>
                    <a:lnTo>
                      <a:pt x="763" y="1682"/>
                    </a:lnTo>
                    <a:lnTo>
                      <a:pt x="763" y="1675"/>
                    </a:lnTo>
                    <a:lnTo>
                      <a:pt x="755" y="1675"/>
                    </a:lnTo>
                    <a:lnTo>
                      <a:pt x="755" y="1682"/>
                    </a:lnTo>
                    <a:close/>
                    <a:moveTo>
                      <a:pt x="718" y="1682"/>
                    </a:moveTo>
                    <a:lnTo>
                      <a:pt x="728" y="1682"/>
                    </a:lnTo>
                    <a:lnTo>
                      <a:pt x="728" y="1675"/>
                    </a:lnTo>
                    <a:lnTo>
                      <a:pt x="718" y="1675"/>
                    </a:lnTo>
                    <a:lnTo>
                      <a:pt x="718" y="1682"/>
                    </a:lnTo>
                    <a:close/>
                    <a:moveTo>
                      <a:pt x="680" y="1682"/>
                    </a:moveTo>
                    <a:lnTo>
                      <a:pt x="690" y="1682"/>
                    </a:lnTo>
                    <a:lnTo>
                      <a:pt x="690" y="1675"/>
                    </a:lnTo>
                    <a:lnTo>
                      <a:pt x="680" y="1675"/>
                    </a:lnTo>
                    <a:lnTo>
                      <a:pt x="680" y="1682"/>
                    </a:lnTo>
                    <a:close/>
                    <a:moveTo>
                      <a:pt x="644" y="1682"/>
                    </a:moveTo>
                    <a:lnTo>
                      <a:pt x="653" y="1682"/>
                    </a:lnTo>
                    <a:lnTo>
                      <a:pt x="653" y="1675"/>
                    </a:lnTo>
                    <a:lnTo>
                      <a:pt x="644" y="1675"/>
                    </a:lnTo>
                    <a:lnTo>
                      <a:pt x="644" y="1682"/>
                    </a:lnTo>
                    <a:close/>
                    <a:moveTo>
                      <a:pt x="607" y="1682"/>
                    </a:moveTo>
                    <a:lnTo>
                      <a:pt x="617" y="1682"/>
                    </a:lnTo>
                    <a:lnTo>
                      <a:pt x="617" y="1675"/>
                    </a:lnTo>
                    <a:lnTo>
                      <a:pt x="607" y="1675"/>
                    </a:lnTo>
                    <a:lnTo>
                      <a:pt x="607" y="1682"/>
                    </a:lnTo>
                    <a:close/>
                    <a:moveTo>
                      <a:pt x="569" y="1682"/>
                    </a:moveTo>
                    <a:lnTo>
                      <a:pt x="579" y="1682"/>
                    </a:lnTo>
                    <a:lnTo>
                      <a:pt x="579" y="1675"/>
                    </a:lnTo>
                    <a:lnTo>
                      <a:pt x="569" y="1675"/>
                    </a:lnTo>
                    <a:lnTo>
                      <a:pt x="569" y="1682"/>
                    </a:lnTo>
                    <a:close/>
                    <a:moveTo>
                      <a:pt x="533" y="1682"/>
                    </a:moveTo>
                    <a:lnTo>
                      <a:pt x="542" y="1682"/>
                    </a:lnTo>
                    <a:lnTo>
                      <a:pt x="542" y="1675"/>
                    </a:lnTo>
                    <a:lnTo>
                      <a:pt x="533" y="1675"/>
                    </a:lnTo>
                    <a:lnTo>
                      <a:pt x="533" y="1682"/>
                    </a:lnTo>
                    <a:close/>
                    <a:moveTo>
                      <a:pt x="496" y="1682"/>
                    </a:moveTo>
                    <a:lnTo>
                      <a:pt x="506" y="1682"/>
                    </a:lnTo>
                    <a:lnTo>
                      <a:pt x="506" y="1675"/>
                    </a:lnTo>
                    <a:lnTo>
                      <a:pt x="496" y="1675"/>
                    </a:lnTo>
                    <a:lnTo>
                      <a:pt x="496" y="1682"/>
                    </a:lnTo>
                    <a:close/>
                    <a:moveTo>
                      <a:pt x="458" y="1682"/>
                    </a:moveTo>
                    <a:lnTo>
                      <a:pt x="468" y="1682"/>
                    </a:lnTo>
                    <a:lnTo>
                      <a:pt x="468" y="1675"/>
                    </a:lnTo>
                    <a:lnTo>
                      <a:pt x="458" y="1675"/>
                    </a:lnTo>
                    <a:lnTo>
                      <a:pt x="458" y="1682"/>
                    </a:lnTo>
                    <a:close/>
                    <a:moveTo>
                      <a:pt x="421" y="1682"/>
                    </a:moveTo>
                    <a:lnTo>
                      <a:pt x="421" y="1682"/>
                    </a:lnTo>
                    <a:lnTo>
                      <a:pt x="431" y="1682"/>
                    </a:lnTo>
                    <a:lnTo>
                      <a:pt x="431" y="1675"/>
                    </a:lnTo>
                    <a:lnTo>
                      <a:pt x="431" y="1675"/>
                    </a:lnTo>
                    <a:lnTo>
                      <a:pt x="423" y="1675"/>
                    </a:lnTo>
                    <a:lnTo>
                      <a:pt x="421" y="1682"/>
                    </a:lnTo>
                    <a:close/>
                    <a:moveTo>
                      <a:pt x="385" y="1677"/>
                    </a:moveTo>
                    <a:lnTo>
                      <a:pt x="385" y="1677"/>
                    </a:lnTo>
                    <a:lnTo>
                      <a:pt x="393" y="1679"/>
                    </a:lnTo>
                    <a:lnTo>
                      <a:pt x="395" y="1672"/>
                    </a:lnTo>
                    <a:lnTo>
                      <a:pt x="395" y="1672"/>
                    </a:lnTo>
                    <a:lnTo>
                      <a:pt x="385" y="1671"/>
                    </a:lnTo>
                    <a:lnTo>
                      <a:pt x="385" y="1677"/>
                    </a:lnTo>
                    <a:close/>
                    <a:moveTo>
                      <a:pt x="347" y="1669"/>
                    </a:moveTo>
                    <a:lnTo>
                      <a:pt x="347" y="1669"/>
                    </a:lnTo>
                    <a:lnTo>
                      <a:pt x="357" y="1672"/>
                    </a:lnTo>
                    <a:lnTo>
                      <a:pt x="359" y="1666"/>
                    </a:lnTo>
                    <a:lnTo>
                      <a:pt x="359" y="1666"/>
                    </a:lnTo>
                    <a:lnTo>
                      <a:pt x="349" y="1662"/>
                    </a:lnTo>
                    <a:lnTo>
                      <a:pt x="347" y="1669"/>
                    </a:lnTo>
                    <a:lnTo>
                      <a:pt x="347" y="1669"/>
                    </a:lnTo>
                    <a:close/>
                    <a:moveTo>
                      <a:pt x="312" y="1659"/>
                    </a:moveTo>
                    <a:lnTo>
                      <a:pt x="312" y="1659"/>
                    </a:lnTo>
                    <a:lnTo>
                      <a:pt x="321" y="1661"/>
                    </a:lnTo>
                    <a:lnTo>
                      <a:pt x="323" y="1656"/>
                    </a:lnTo>
                    <a:lnTo>
                      <a:pt x="323" y="1656"/>
                    </a:lnTo>
                    <a:lnTo>
                      <a:pt x="315" y="1653"/>
                    </a:lnTo>
                    <a:lnTo>
                      <a:pt x="312" y="1659"/>
                    </a:lnTo>
                    <a:close/>
                    <a:moveTo>
                      <a:pt x="277" y="1644"/>
                    </a:moveTo>
                    <a:lnTo>
                      <a:pt x="277" y="1644"/>
                    </a:lnTo>
                    <a:lnTo>
                      <a:pt x="287" y="1648"/>
                    </a:lnTo>
                    <a:lnTo>
                      <a:pt x="289" y="1643"/>
                    </a:lnTo>
                    <a:lnTo>
                      <a:pt x="289" y="1643"/>
                    </a:lnTo>
                    <a:lnTo>
                      <a:pt x="281" y="1638"/>
                    </a:lnTo>
                    <a:lnTo>
                      <a:pt x="277" y="1644"/>
                    </a:lnTo>
                    <a:lnTo>
                      <a:pt x="277" y="1644"/>
                    </a:lnTo>
                    <a:close/>
                    <a:moveTo>
                      <a:pt x="245" y="1628"/>
                    </a:moveTo>
                    <a:lnTo>
                      <a:pt x="245" y="1628"/>
                    </a:lnTo>
                    <a:lnTo>
                      <a:pt x="253" y="1633"/>
                    </a:lnTo>
                    <a:lnTo>
                      <a:pt x="256" y="1627"/>
                    </a:lnTo>
                    <a:lnTo>
                      <a:pt x="256" y="1627"/>
                    </a:lnTo>
                    <a:lnTo>
                      <a:pt x="248" y="1622"/>
                    </a:lnTo>
                    <a:lnTo>
                      <a:pt x="245" y="1628"/>
                    </a:lnTo>
                    <a:close/>
                    <a:moveTo>
                      <a:pt x="214" y="1609"/>
                    </a:moveTo>
                    <a:lnTo>
                      <a:pt x="214" y="1609"/>
                    </a:lnTo>
                    <a:lnTo>
                      <a:pt x="220" y="1613"/>
                    </a:lnTo>
                    <a:lnTo>
                      <a:pt x="225" y="1609"/>
                    </a:lnTo>
                    <a:lnTo>
                      <a:pt x="225" y="1609"/>
                    </a:lnTo>
                    <a:lnTo>
                      <a:pt x="217" y="1602"/>
                    </a:lnTo>
                    <a:lnTo>
                      <a:pt x="214" y="1609"/>
                    </a:lnTo>
                    <a:lnTo>
                      <a:pt x="214" y="1609"/>
                    </a:lnTo>
                    <a:close/>
                    <a:moveTo>
                      <a:pt x="183" y="1586"/>
                    </a:moveTo>
                    <a:lnTo>
                      <a:pt x="183" y="1586"/>
                    </a:lnTo>
                    <a:lnTo>
                      <a:pt x="191" y="1592"/>
                    </a:lnTo>
                    <a:lnTo>
                      <a:pt x="194" y="1586"/>
                    </a:lnTo>
                    <a:lnTo>
                      <a:pt x="194" y="1586"/>
                    </a:lnTo>
                    <a:lnTo>
                      <a:pt x="188" y="1581"/>
                    </a:lnTo>
                    <a:lnTo>
                      <a:pt x="183" y="1586"/>
                    </a:lnTo>
                    <a:close/>
                    <a:moveTo>
                      <a:pt x="155" y="1561"/>
                    </a:moveTo>
                    <a:lnTo>
                      <a:pt x="155" y="1561"/>
                    </a:lnTo>
                    <a:lnTo>
                      <a:pt x="163" y="1568"/>
                    </a:lnTo>
                    <a:lnTo>
                      <a:pt x="166" y="1563"/>
                    </a:lnTo>
                    <a:lnTo>
                      <a:pt x="166" y="1563"/>
                    </a:lnTo>
                    <a:lnTo>
                      <a:pt x="160" y="1556"/>
                    </a:lnTo>
                    <a:lnTo>
                      <a:pt x="155" y="1561"/>
                    </a:lnTo>
                    <a:close/>
                    <a:moveTo>
                      <a:pt x="131" y="1534"/>
                    </a:moveTo>
                    <a:lnTo>
                      <a:pt x="131" y="1534"/>
                    </a:lnTo>
                    <a:lnTo>
                      <a:pt x="137" y="1540"/>
                    </a:lnTo>
                    <a:lnTo>
                      <a:pt x="142" y="1537"/>
                    </a:lnTo>
                    <a:lnTo>
                      <a:pt x="142" y="1537"/>
                    </a:lnTo>
                    <a:lnTo>
                      <a:pt x="135" y="1529"/>
                    </a:lnTo>
                    <a:lnTo>
                      <a:pt x="131" y="1534"/>
                    </a:lnTo>
                    <a:close/>
                    <a:moveTo>
                      <a:pt x="108" y="1504"/>
                    </a:moveTo>
                    <a:lnTo>
                      <a:pt x="108" y="1504"/>
                    </a:lnTo>
                    <a:lnTo>
                      <a:pt x="113" y="1511"/>
                    </a:lnTo>
                    <a:lnTo>
                      <a:pt x="119" y="1507"/>
                    </a:lnTo>
                    <a:lnTo>
                      <a:pt x="119" y="1507"/>
                    </a:lnTo>
                    <a:lnTo>
                      <a:pt x="113" y="1499"/>
                    </a:lnTo>
                    <a:lnTo>
                      <a:pt x="108" y="1504"/>
                    </a:lnTo>
                    <a:lnTo>
                      <a:pt x="108" y="1504"/>
                    </a:lnTo>
                    <a:close/>
                    <a:moveTo>
                      <a:pt x="88" y="1473"/>
                    </a:moveTo>
                    <a:lnTo>
                      <a:pt x="88" y="1473"/>
                    </a:lnTo>
                    <a:lnTo>
                      <a:pt x="93" y="1480"/>
                    </a:lnTo>
                    <a:lnTo>
                      <a:pt x="98" y="1476"/>
                    </a:lnTo>
                    <a:lnTo>
                      <a:pt x="98" y="1476"/>
                    </a:lnTo>
                    <a:lnTo>
                      <a:pt x="93" y="1470"/>
                    </a:lnTo>
                    <a:lnTo>
                      <a:pt x="88" y="1473"/>
                    </a:lnTo>
                    <a:close/>
                    <a:moveTo>
                      <a:pt x="70" y="1439"/>
                    </a:moveTo>
                    <a:lnTo>
                      <a:pt x="70" y="1439"/>
                    </a:lnTo>
                    <a:lnTo>
                      <a:pt x="73" y="1447"/>
                    </a:lnTo>
                    <a:lnTo>
                      <a:pt x="80" y="1445"/>
                    </a:lnTo>
                    <a:lnTo>
                      <a:pt x="80" y="1445"/>
                    </a:lnTo>
                    <a:lnTo>
                      <a:pt x="77" y="1437"/>
                    </a:lnTo>
                    <a:lnTo>
                      <a:pt x="70" y="1439"/>
                    </a:lnTo>
                    <a:close/>
                    <a:moveTo>
                      <a:pt x="55" y="1405"/>
                    </a:moveTo>
                    <a:lnTo>
                      <a:pt x="55" y="1405"/>
                    </a:lnTo>
                    <a:lnTo>
                      <a:pt x="59" y="1414"/>
                    </a:lnTo>
                    <a:lnTo>
                      <a:pt x="65" y="1411"/>
                    </a:lnTo>
                    <a:lnTo>
                      <a:pt x="65" y="1411"/>
                    </a:lnTo>
                    <a:lnTo>
                      <a:pt x="62" y="1403"/>
                    </a:lnTo>
                    <a:lnTo>
                      <a:pt x="55" y="1405"/>
                    </a:lnTo>
                    <a:close/>
                    <a:moveTo>
                      <a:pt x="44" y="1369"/>
                    </a:moveTo>
                    <a:lnTo>
                      <a:pt x="44" y="1369"/>
                    </a:lnTo>
                    <a:lnTo>
                      <a:pt x="47" y="1379"/>
                    </a:lnTo>
                    <a:lnTo>
                      <a:pt x="54" y="1377"/>
                    </a:lnTo>
                    <a:lnTo>
                      <a:pt x="54" y="1377"/>
                    </a:lnTo>
                    <a:lnTo>
                      <a:pt x="51" y="1367"/>
                    </a:lnTo>
                    <a:lnTo>
                      <a:pt x="44" y="1369"/>
                    </a:lnTo>
                    <a:close/>
                    <a:moveTo>
                      <a:pt x="36" y="1333"/>
                    </a:moveTo>
                    <a:lnTo>
                      <a:pt x="36" y="1333"/>
                    </a:lnTo>
                    <a:lnTo>
                      <a:pt x="38" y="1343"/>
                    </a:lnTo>
                    <a:lnTo>
                      <a:pt x="44" y="1341"/>
                    </a:lnTo>
                    <a:lnTo>
                      <a:pt x="44" y="1341"/>
                    </a:lnTo>
                    <a:lnTo>
                      <a:pt x="42" y="1331"/>
                    </a:lnTo>
                    <a:lnTo>
                      <a:pt x="36" y="1333"/>
                    </a:lnTo>
                    <a:close/>
                    <a:moveTo>
                      <a:pt x="31" y="1295"/>
                    </a:moveTo>
                    <a:lnTo>
                      <a:pt x="31" y="1295"/>
                    </a:lnTo>
                    <a:lnTo>
                      <a:pt x="33" y="1305"/>
                    </a:lnTo>
                    <a:lnTo>
                      <a:pt x="39" y="1305"/>
                    </a:lnTo>
                    <a:lnTo>
                      <a:pt x="39" y="1305"/>
                    </a:lnTo>
                    <a:lnTo>
                      <a:pt x="38" y="1295"/>
                    </a:lnTo>
                    <a:lnTo>
                      <a:pt x="31" y="1295"/>
                    </a:lnTo>
                    <a:close/>
                    <a:moveTo>
                      <a:pt x="29" y="1259"/>
                    </a:moveTo>
                    <a:lnTo>
                      <a:pt x="29" y="1259"/>
                    </a:lnTo>
                    <a:lnTo>
                      <a:pt x="29" y="1259"/>
                    </a:lnTo>
                    <a:lnTo>
                      <a:pt x="31" y="1268"/>
                    </a:lnTo>
                    <a:lnTo>
                      <a:pt x="38" y="1268"/>
                    </a:lnTo>
                    <a:lnTo>
                      <a:pt x="38" y="1268"/>
                    </a:lnTo>
                    <a:lnTo>
                      <a:pt x="36" y="1259"/>
                    </a:lnTo>
                    <a:lnTo>
                      <a:pt x="36" y="1259"/>
                    </a:lnTo>
                    <a:lnTo>
                      <a:pt x="29" y="1259"/>
                    </a:lnTo>
                    <a:close/>
                    <a:moveTo>
                      <a:pt x="33" y="1222"/>
                    </a:moveTo>
                    <a:lnTo>
                      <a:pt x="33" y="1222"/>
                    </a:lnTo>
                    <a:lnTo>
                      <a:pt x="31" y="1232"/>
                    </a:lnTo>
                    <a:lnTo>
                      <a:pt x="38" y="1232"/>
                    </a:lnTo>
                    <a:lnTo>
                      <a:pt x="38" y="1232"/>
                    </a:lnTo>
                    <a:lnTo>
                      <a:pt x="39" y="1222"/>
                    </a:lnTo>
                    <a:lnTo>
                      <a:pt x="33" y="1222"/>
                    </a:lnTo>
                    <a:close/>
                    <a:moveTo>
                      <a:pt x="38" y="1184"/>
                    </a:moveTo>
                    <a:lnTo>
                      <a:pt x="38" y="1184"/>
                    </a:lnTo>
                    <a:lnTo>
                      <a:pt x="36" y="1194"/>
                    </a:lnTo>
                    <a:lnTo>
                      <a:pt x="42" y="1194"/>
                    </a:lnTo>
                    <a:lnTo>
                      <a:pt x="42" y="1194"/>
                    </a:lnTo>
                    <a:lnTo>
                      <a:pt x="44" y="1186"/>
                    </a:lnTo>
                    <a:lnTo>
                      <a:pt x="38" y="1184"/>
                    </a:lnTo>
                    <a:close/>
                    <a:moveTo>
                      <a:pt x="46" y="1149"/>
                    </a:moveTo>
                    <a:lnTo>
                      <a:pt x="46" y="1149"/>
                    </a:lnTo>
                    <a:lnTo>
                      <a:pt x="42" y="1157"/>
                    </a:lnTo>
                    <a:lnTo>
                      <a:pt x="49" y="1158"/>
                    </a:lnTo>
                    <a:lnTo>
                      <a:pt x="49" y="1158"/>
                    </a:lnTo>
                    <a:lnTo>
                      <a:pt x="52" y="1150"/>
                    </a:lnTo>
                    <a:lnTo>
                      <a:pt x="46" y="1149"/>
                    </a:lnTo>
                    <a:lnTo>
                      <a:pt x="46" y="1149"/>
                    </a:lnTo>
                    <a:close/>
                    <a:moveTo>
                      <a:pt x="57" y="1113"/>
                    </a:moveTo>
                    <a:lnTo>
                      <a:pt x="57" y="1113"/>
                    </a:lnTo>
                    <a:lnTo>
                      <a:pt x="54" y="1122"/>
                    </a:lnTo>
                    <a:lnTo>
                      <a:pt x="60" y="1124"/>
                    </a:lnTo>
                    <a:lnTo>
                      <a:pt x="60" y="1124"/>
                    </a:lnTo>
                    <a:lnTo>
                      <a:pt x="62" y="1116"/>
                    </a:lnTo>
                    <a:lnTo>
                      <a:pt x="57" y="1113"/>
                    </a:lnTo>
                    <a:close/>
                    <a:moveTo>
                      <a:pt x="72" y="1078"/>
                    </a:moveTo>
                    <a:lnTo>
                      <a:pt x="72" y="1078"/>
                    </a:lnTo>
                    <a:lnTo>
                      <a:pt x="67" y="1087"/>
                    </a:lnTo>
                    <a:lnTo>
                      <a:pt x="73" y="1090"/>
                    </a:lnTo>
                    <a:lnTo>
                      <a:pt x="73" y="1090"/>
                    </a:lnTo>
                    <a:lnTo>
                      <a:pt x="77" y="1082"/>
                    </a:lnTo>
                    <a:lnTo>
                      <a:pt x="72" y="1078"/>
                    </a:lnTo>
                    <a:close/>
                    <a:moveTo>
                      <a:pt x="60" y="1049"/>
                    </a:moveTo>
                    <a:lnTo>
                      <a:pt x="60" y="1049"/>
                    </a:lnTo>
                    <a:lnTo>
                      <a:pt x="65" y="1057"/>
                    </a:lnTo>
                    <a:lnTo>
                      <a:pt x="70" y="1054"/>
                    </a:lnTo>
                    <a:lnTo>
                      <a:pt x="70" y="1054"/>
                    </a:lnTo>
                    <a:lnTo>
                      <a:pt x="65" y="1046"/>
                    </a:lnTo>
                    <a:lnTo>
                      <a:pt x="60" y="1049"/>
                    </a:lnTo>
                    <a:close/>
                    <a:moveTo>
                      <a:pt x="42" y="1016"/>
                    </a:moveTo>
                    <a:lnTo>
                      <a:pt x="42" y="1016"/>
                    </a:lnTo>
                    <a:lnTo>
                      <a:pt x="47" y="1025"/>
                    </a:lnTo>
                    <a:lnTo>
                      <a:pt x="52" y="1023"/>
                    </a:lnTo>
                    <a:lnTo>
                      <a:pt x="52" y="1023"/>
                    </a:lnTo>
                    <a:lnTo>
                      <a:pt x="49" y="1013"/>
                    </a:lnTo>
                    <a:lnTo>
                      <a:pt x="42" y="1016"/>
                    </a:lnTo>
                    <a:close/>
                    <a:moveTo>
                      <a:pt x="29" y="982"/>
                    </a:moveTo>
                    <a:lnTo>
                      <a:pt x="29" y="982"/>
                    </a:lnTo>
                    <a:lnTo>
                      <a:pt x="33" y="990"/>
                    </a:lnTo>
                    <a:lnTo>
                      <a:pt x="38" y="989"/>
                    </a:lnTo>
                    <a:lnTo>
                      <a:pt x="38" y="989"/>
                    </a:lnTo>
                    <a:lnTo>
                      <a:pt x="34" y="981"/>
                    </a:lnTo>
                    <a:lnTo>
                      <a:pt x="29" y="982"/>
                    </a:lnTo>
                    <a:close/>
                    <a:moveTo>
                      <a:pt x="18" y="946"/>
                    </a:moveTo>
                    <a:lnTo>
                      <a:pt x="18" y="946"/>
                    </a:lnTo>
                    <a:lnTo>
                      <a:pt x="20" y="956"/>
                    </a:lnTo>
                    <a:lnTo>
                      <a:pt x="26" y="954"/>
                    </a:lnTo>
                    <a:lnTo>
                      <a:pt x="26" y="954"/>
                    </a:lnTo>
                    <a:lnTo>
                      <a:pt x="23" y="945"/>
                    </a:lnTo>
                    <a:lnTo>
                      <a:pt x="18" y="946"/>
                    </a:lnTo>
                    <a:close/>
                    <a:moveTo>
                      <a:pt x="8" y="910"/>
                    </a:moveTo>
                    <a:lnTo>
                      <a:pt x="8" y="910"/>
                    </a:lnTo>
                    <a:lnTo>
                      <a:pt x="10" y="920"/>
                    </a:lnTo>
                    <a:lnTo>
                      <a:pt x="16" y="919"/>
                    </a:lnTo>
                    <a:lnTo>
                      <a:pt x="16" y="919"/>
                    </a:lnTo>
                    <a:lnTo>
                      <a:pt x="15" y="909"/>
                    </a:lnTo>
                    <a:lnTo>
                      <a:pt x="8" y="910"/>
                    </a:lnTo>
                    <a:lnTo>
                      <a:pt x="8" y="910"/>
                    </a:lnTo>
                    <a:close/>
                    <a:moveTo>
                      <a:pt x="3" y="874"/>
                    </a:moveTo>
                    <a:lnTo>
                      <a:pt x="3" y="874"/>
                    </a:lnTo>
                    <a:lnTo>
                      <a:pt x="5" y="883"/>
                    </a:lnTo>
                    <a:lnTo>
                      <a:pt x="11" y="883"/>
                    </a:lnTo>
                    <a:lnTo>
                      <a:pt x="11" y="883"/>
                    </a:lnTo>
                    <a:lnTo>
                      <a:pt x="10" y="873"/>
                    </a:lnTo>
                    <a:lnTo>
                      <a:pt x="3" y="874"/>
                    </a:lnTo>
                    <a:close/>
                    <a:moveTo>
                      <a:pt x="0" y="837"/>
                    </a:moveTo>
                    <a:lnTo>
                      <a:pt x="0" y="837"/>
                    </a:lnTo>
                    <a:lnTo>
                      <a:pt x="2" y="845"/>
                    </a:lnTo>
                    <a:lnTo>
                      <a:pt x="8" y="845"/>
                    </a:lnTo>
                    <a:lnTo>
                      <a:pt x="8" y="845"/>
                    </a:lnTo>
                    <a:lnTo>
                      <a:pt x="7" y="837"/>
                    </a:lnTo>
                    <a:lnTo>
                      <a:pt x="0" y="837"/>
                    </a:lnTo>
                    <a:close/>
                    <a:moveTo>
                      <a:pt x="2" y="799"/>
                    </a:moveTo>
                    <a:lnTo>
                      <a:pt x="2" y="799"/>
                    </a:lnTo>
                    <a:lnTo>
                      <a:pt x="2" y="809"/>
                    </a:lnTo>
                    <a:lnTo>
                      <a:pt x="7" y="809"/>
                    </a:lnTo>
                    <a:lnTo>
                      <a:pt x="7" y="809"/>
                    </a:lnTo>
                    <a:lnTo>
                      <a:pt x="8" y="799"/>
                    </a:lnTo>
                    <a:lnTo>
                      <a:pt x="2" y="799"/>
                    </a:lnTo>
                    <a:close/>
                    <a:moveTo>
                      <a:pt x="5" y="762"/>
                    </a:moveTo>
                    <a:lnTo>
                      <a:pt x="5" y="762"/>
                    </a:lnTo>
                    <a:lnTo>
                      <a:pt x="3" y="772"/>
                    </a:lnTo>
                    <a:lnTo>
                      <a:pt x="10" y="772"/>
                    </a:lnTo>
                    <a:lnTo>
                      <a:pt x="10" y="772"/>
                    </a:lnTo>
                    <a:lnTo>
                      <a:pt x="11" y="764"/>
                    </a:lnTo>
                    <a:lnTo>
                      <a:pt x="5" y="762"/>
                    </a:lnTo>
                    <a:close/>
                    <a:moveTo>
                      <a:pt x="11" y="726"/>
                    </a:moveTo>
                    <a:lnTo>
                      <a:pt x="11" y="726"/>
                    </a:lnTo>
                    <a:lnTo>
                      <a:pt x="10" y="734"/>
                    </a:lnTo>
                    <a:lnTo>
                      <a:pt x="16" y="736"/>
                    </a:lnTo>
                    <a:lnTo>
                      <a:pt x="16" y="736"/>
                    </a:lnTo>
                    <a:lnTo>
                      <a:pt x="18" y="728"/>
                    </a:lnTo>
                    <a:lnTo>
                      <a:pt x="11" y="726"/>
                    </a:lnTo>
                    <a:close/>
                    <a:moveTo>
                      <a:pt x="21" y="690"/>
                    </a:moveTo>
                    <a:lnTo>
                      <a:pt x="21" y="690"/>
                    </a:lnTo>
                    <a:lnTo>
                      <a:pt x="18" y="698"/>
                    </a:lnTo>
                    <a:lnTo>
                      <a:pt x="24" y="700"/>
                    </a:lnTo>
                    <a:lnTo>
                      <a:pt x="24" y="700"/>
                    </a:lnTo>
                    <a:lnTo>
                      <a:pt x="28" y="692"/>
                    </a:lnTo>
                    <a:lnTo>
                      <a:pt x="21" y="690"/>
                    </a:lnTo>
                    <a:close/>
                    <a:moveTo>
                      <a:pt x="34" y="654"/>
                    </a:moveTo>
                    <a:lnTo>
                      <a:pt x="34" y="654"/>
                    </a:lnTo>
                    <a:lnTo>
                      <a:pt x="31" y="664"/>
                    </a:lnTo>
                    <a:lnTo>
                      <a:pt x="36" y="666"/>
                    </a:lnTo>
                    <a:lnTo>
                      <a:pt x="36" y="666"/>
                    </a:lnTo>
                    <a:lnTo>
                      <a:pt x="39" y="658"/>
                    </a:lnTo>
                    <a:lnTo>
                      <a:pt x="34" y="654"/>
                    </a:lnTo>
                    <a:close/>
                    <a:moveTo>
                      <a:pt x="49" y="620"/>
                    </a:moveTo>
                    <a:lnTo>
                      <a:pt x="49" y="620"/>
                    </a:lnTo>
                    <a:lnTo>
                      <a:pt x="46" y="630"/>
                    </a:lnTo>
                    <a:lnTo>
                      <a:pt x="51" y="631"/>
                    </a:lnTo>
                    <a:lnTo>
                      <a:pt x="51" y="631"/>
                    </a:lnTo>
                    <a:lnTo>
                      <a:pt x="55" y="623"/>
                    </a:lnTo>
                    <a:lnTo>
                      <a:pt x="49" y="620"/>
                    </a:lnTo>
                    <a:close/>
                    <a:moveTo>
                      <a:pt x="67" y="589"/>
                    </a:moveTo>
                    <a:lnTo>
                      <a:pt x="67" y="589"/>
                    </a:lnTo>
                    <a:lnTo>
                      <a:pt x="62" y="596"/>
                    </a:lnTo>
                    <a:lnTo>
                      <a:pt x="69" y="600"/>
                    </a:lnTo>
                    <a:lnTo>
                      <a:pt x="69" y="600"/>
                    </a:lnTo>
                    <a:lnTo>
                      <a:pt x="73" y="592"/>
                    </a:lnTo>
                    <a:lnTo>
                      <a:pt x="67" y="589"/>
                    </a:lnTo>
                    <a:close/>
                    <a:moveTo>
                      <a:pt x="88" y="558"/>
                    </a:moveTo>
                    <a:lnTo>
                      <a:pt x="88" y="558"/>
                    </a:lnTo>
                    <a:lnTo>
                      <a:pt x="83" y="565"/>
                    </a:lnTo>
                    <a:lnTo>
                      <a:pt x="88" y="569"/>
                    </a:lnTo>
                    <a:lnTo>
                      <a:pt x="88" y="569"/>
                    </a:lnTo>
                    <a:lnTo>
                      <a:pt x="93" y="561"/>
                    </a:lnTo>
                    <a:lnTo>
                      <a:pt x="88" y="558"/>
                    </a:lnTo>
                    <a:close/>
                    <a:moveTo>
                      <a:pt x="111" y="529"/>
                    </a:moveTo>
                    <a:lnTo>
                      <a:pt x="111" y="529"/>
                    </a:lnTo>
                    <a:lnTo>
                      <a:pt x="106" y="535"/>
                    </a:lnTo>
                    <a:lnTo>
                      <a:pt x="111" y="540"/>
                    </a:lnTo>
                    <a:lnTo>
                      <a:pt x="111" y="540"/>
                    </a:lnTo>
                    <a:lnTo>
                      <a:pt x="116" y="534"/>
                    </a:lnTo>
                    <a:lnTo>
                      <a:pt x="111" y="529"/>
                    </a:lnTo>
                    <a:close/>
                    <a:moveTo>
                      <a:pt x="137" y="501"/>
                    </a:moveTo>
                    <a:lnTo>
                      <a:pt x="137" y="501"/>
                    </a:lnTo>
                    <a:lnTo>
                      <a:pt x="131" y="507"/>
                    </a:lnTo>
                    <a:lnTo>
                      <a:pt x="135" y="512"/>
                    </a:lnTo>
                    <a:lnTo>
                      <a:pt x="135" y="512"/>
                    </a:lnTo>
                    <a:lnTo>
                      <a:pt x="142" y="506"/>
                    </a:lnTo>
                    <a:lnTo>
                      <a:pt x="137" y="501"/>
                    </a:lnTo>
                    <a:lnTo>
                      <a:pt x="137" y="501"/>
                    </a:lnTo>
                    <a:close/>
                    <a:moveTo>
                      <a:pt x="165" y="476"/>
                    </a:moveTo>
                    <a:lnTo>
                      <a:pt x="165" y="476"/>
                    </a:lnTo>
                    <a:lnTo>
                      <a:pt x="158" y="483"/>
                    </a:lnTo>
                    <a:lnTo>
                      <a:pt x="162" y="488"/>
                    </a:lnTo>
                    <a:lnTo>
                      <a:pt x="162" y="488"/>
                    </a:lnTo>
                    <a:lnTo>
                      <a:pt x="170" y="481"/>
                    </a:lnTo>
                    <a:lnTo>
                      <a:pt x="165" y="476"/>
                    </a:lnTo>
                    <a:close/>
                    <a:moveTo>
                      <a:pt x="194" y="454"/>
                    </a:moveTo>
                    <a:lnTo>
                      <a:pt x="194" y="454"/>
                    </a:lnTo>
                    <a:lnTo>
                      <a:pt x="188" y="460"/>
                    </a:lnTo>
                    <a:lnTo>
                      <a:pt x="191" y="465"/>
                    </a:lnTo>
                    <a:lnTo>
                      <a:pt x="191" y="465"/>
                    </a:lnTo>
                    <a:lnTo>
                      <a:pt x="199" y="460"/>
                    </a:lnTo>
                    <a:lnTo>
                      <a:pt x="194" y="454"/>
                    </a:lnTo>
                    <a:close/>
                    <a:moveTo>
                      <a:pt x="227" y="434"/>
                    </a:moveTo>
                    <a:lnTo>
                      <a:pt x="227" y="434"/>
                    </a:lnTo>
                    <a:lnTo>
                      <a:pt x="219" y="439"/>
                    </a:lnTo>
                    <a:lnTo>
                      <a:pt x="222" y="444"/>
                    </a:lnTo>
                    <a:lnTo>
                      <a:pt x="222" y="444"/>
                    </a:lnTo>
                    <a:lnTo>
                      <a:pt x="230" y="439"/>
                    </a:lnTo>
                    <a:lnTo>
                      <a:pt x="227" y="434"/>
                    </a:lnTo>
                    <a:lnTo>
                      <a:pt x="227" y="434"/>
                    </a:lnTo>
                    <a:close/>
                    <a:moveTo>
                      <a:pt x="259" y="416"/>
                    </a:moveTo>
                    <a:lnTo>
                      <a:pt x="259" y="416"/>
                    </a:lnTo>
                    <a:lnTo>
                      <a:pt x="251" y="421"/>
                    </a:lnTo>
                    <a:lnTo>
                      <a:pt x="254" y="426"/>
                    </a:lnTo>
                    <a:lnTo>
                      <a:pt x="254" y="426"/>
                    </a:lnTo>
                    <a:lnTo>
                      <a:pt x="263" y="423"/>
                    </a:lnTo>
                    <a:lnTo>
                      <a:pt x="259" y="416"/>
                    </a:lnTo>
                    <a:close/>
                    <a:moveTo>
                      <a:pt x="294" y="401"/>
                    </a:moveTo>
                    <a:lnTo>
                      <a:pt x="294" y="401"/>
                    </a:lnTo>
                    <a:lnTo>
                      <a:pt x="285" y="406"/>
                    </a:lnTo>
                    <a:lnTo>
                      <a:pt x="287" y="411"/>
                    </a:lnTo>
                    <a:lnTo>
                      <a:pt x="287" y="411"/>
                    </a:lnTo>
                    <a:lnTo>
                      <a:pt x="295" y="408"/>
                    </a:lnTo>
                    <a:lnTo>
                      <a:pt x="294" y="401"/>
                    </a:lnTo>
                    <a:lnTo>
                      <a:pt x="294" y="401"/>
                    </a:lnTo>
                    <a:close/>
                    <a:moveTo>
                      <a:pt x="330" y="390"/>
                    </a:moveTo>
                    <a:lnTo>
                      <a:pt x="330" y="390"/>
                    </a:lnTo>
                    <a:lnTo>
                      <a:pt x="320" y="393"/>
                    </a:lnTo>
                    <a:lnTo>
                      <a:pt x="321" y="400"/>
                    </a:lnTo>
                    <a:lnTo>
                      <a:pt x="321" y="400"/>
                    </a:lnTo>
                    <a:lnTo>
                      <a:pt x="331" y="397"/>
                    </a:lnTo>
                    <a:lnTo>
                      <a:pt x="330" y="390"/>
                    </a:lnTo>
                    <a:close/>
                    <a:moveTo>
                      <a:pt x="365" y="382"/>
                    </a:moveTo>
                    <a:lnTo>
                      <a:pt x="365" y="382"/>
                    </a:lnTo>
                    <a:lnTo>
                      <a:pt x="356" y="383"/>
                    </a:lnTo>
                    <a:lnTo>
                      <a:pt x="357" y="390"/>
                    </a:lnTo>
                    <a:lnTo>
                      <a:pt x="357" y="390"/>
                    </a:lnTo>
                    <a:lnTo>
                      <a:pt x="367" y="388"/>
                    </a:lnTo>
                    <a:lnTo>
                      <a:pt x="365" y="382"/>
                    </a:lnTo>
                    <a:close/>
                    <a:moveTo>
                      <a:pt x="393" y="374"/>
                    </a:moveTo>
                    <a:lnTo>
                      <a:pt x="393" y="374"/>
                    </a:lnTo>
                    <a:lnTo>
                      <a:pt x="393" y="380"/>
                    </a:lnTo>
                    <a:lnTo>
                      <a:pt x="396" y="380"/>
                    </a:lnTo>
                    <a:lnTo>
                      <a:pt x="396" y="377"/>
                    </a:lnTo>
                    <a:lnTo>
                      <a:pt x="396" y="377"/>
                    </a:lnTo>
                    <a:lnTo>
                      <a:pt x="393" y="377"/>
                    </a:lnTo>
                    <a:lnTo>
                      <a:pt x="393" y="383"/>
                    </a:lnTo>
                    <a:lnTo>
                      <a:pt x="393" y="383"/>
                    </a:lnTo>
                    <a:lnTo>
                      <a:pt x="396" y="383"/>
                    </a:lnTo>
                    <a:lnTo>
                      <a:pt x="400" y="383"/>
                    </a:lnTo>
                    <a:lnTo>
                      <a:pt x="400" y="380"/>
                    </a:lnTo>
                    <a:lnTo>
                      <a:pt x="400" y="380"/>
                    </a:lnTo>
                    <a:lnTo>
                      <a:pt x="400" y="374"/>
                    </a:lnTo>
                    <a:lnTo>
                      <a:pt x="393" y="374"/>
                    </a:lnTo>
                    <a:close/>
                    <a:moveTo>
                      <a:pt x="400" y="336"/>
                    </a:moveTo>
                    <a:lnTo>
                      <a:pt x="400" y="336"/>
                    </a:lnTo>
                    <a:lnTo>
                      <a:pt x="398" y="346"/>
                    </a:lnTo>
                    <a:lnTo>
                      <a:pt x="405" y="348"/>
                    </a:lnTo>
                    <a:lnTo>
                      <a:pt x="405" y="348"/>
                    </a:lnTo>
                    <a:lnTo>
                      <a:pt x="406" y="338"/>
                    </a:lnTo>
                    <a:lnTo>
                      <a:pt x="400" y="336"/>
                    </a:lnTo>
                    <a:close/>
                    <a:moveTo>
                      <a:pt x="409" y="300"/>
                    </a:moveTo>
                    <a:lnTo>
                      <a:pt x="409" y="300"/>
                    </a:lnTo>
                    <a:lnTo>
                      <a:pt x="406" y="310"/>
                    </a:lnTo>
                    <a:lnTo>
                      <a:pt x="413" y="312"/>
                    </a:lnTo>
                    <a:lnTo>
                      <a:pt x="413" y="312"/>
                    </a:lnTo>
                    <a:lnTo>
                      <a:pt x="416" y="304"/>
                    </a:lnTo>
                    <a:lnTo>
                      <a:pt x="409" y="300"/>
                    </a:lnTo>
                    <a:close/>
                    <a:moveTo>
                      <a:pt x="423" y="266"/>
                    </a:moveTo>
                    <a:lnTo>
                      <a:pt x="423" y="266"/>
                    </a:lnTo>
                    <a:lnTo>
                      <a:pt x="419" y="274"/>
                    </a:lnTo>
                    <a:lnTo>
                      <a:pt x="424" y="277"/>
                    </a:lnTo>
                    <a:lnTo>
                      <a:pt x="424" y="277"/>
                    </a:lnTo>
                    <a:lnTo>
                      <a:pt x="429" y="269"/>
                    </a:lnTo>
                    <a:lnTo>
                      <a:pt x="423" y="266"/>
                    </a:lnTo>
                    <a:close/>
                    <a:moveTo>
                      <a:pt x="440" y="233"/>
                    </a:moveTo>
                    <a:lnTo>
                      <a:pt x="440" y="233"/>
                    </a:lnTo>
                    <a:lnTo>
                      <a:pt x="436" y="242"/>
                    </a:lnTo>
                    <a:lnTo>
                      <a:pt x="440" y="245"/>
                    </a:lnTo>
                    <a:lnTo>
                      <a:pt x="440" y="245"/>
                    </a:lnTo>
                    <a:lnTo>
                      <a:pt x="445" y="237"/>
                    </a:lnTo>
                    <a:lnTo>
                      <a:pt x="440" y="233"/>
                    </a:lnTo>
                    <a:close/>
                    <a:moveTo>
                      <a:pt x="462" y="202"/>
                    </a:moveTo>
                    <a:lnTo>
                      <a:pt x="462" y="202"/>
                    </a:lnTo>
                    <a:lnTo>
                      <a:pt x="455" y="211"/>
                    </a:lnTo>
                    <a:lnTo>
                      <a:pt x="460" y="214"/>
                    </a:lnTo>
                    <a:lnTo>
                      <a:pt x="460" y="214"/>
                    </a:lnTo>
                    <a:lnTo>
                      <a:pt x="467" y="206"/>
                    </a:lnTo>
                    <a:lnTo>
                      <a:pt x="462" y="202"/>
                    </a:lnTo>
                    <a:lnTo>
                      <a:pt x="462" y="202"/>
                    </a:lnTo>
                    <a:close/>
                    <a:moveTo>
                      <a:pt x="485" y="173"/>
                    </a:moveTo>
                    <a:lnTo>
                      <a:pt x="485" y="173"/>
                    </a:lnTo>
                    <a:lnTo>
                      <a:pt x="478" y="181"/>
                    </a:lnTo>
                    <a:lnTo>
                      <a:pt x="483" y="184"/>
                    </a:lnTo>
                    <a:lnTo>
                      <a:pt x="483" y="184"/>
                    </a:lnTo>
                    <a:lnTo>
                      <a:pt x="489" y="178"/>
                    </a:lnTo>
                    <a:lnTo>
                      <a:pt x="485" y="173"/>
                    </a:lnTo>
                    <a:close/>
                    <a:moveTo>
                      <a:pt x="512" y="149"/>
                    </a:moveTo>
                    <a:lnTo>
                      <a:pt x="512" y="149"/>
                    </a:lnTo>
                    <a:lnTo>
                      <a:pt x="506" y="153"/>
                    </a:lnTo>
                    <a:lnTo>
                      <a:pt x="509" y="158"/>
                    </a:lnTo>
                    <a:lnTo>
                      <a:pt x="509" y="158"/>
                    </a:lnTo>
                    <a:lnTo>
                      <a:pt x="517" y="153"/>
                    </a:lnTo>
                    <a:lnTo>
                      <a:pt x="512" y="149"/>
                    </a:lnTo>
                    <a:close/>
                    <a:moveTo>
                      <a:pt x="542" y="126"/>
                    </a:moveTo>
                    <a:lnTo>
                      <a:pt x="542" y="126"/>
                    </a:lnTo>
                    <a:lnTo>
                      <a:pt x="533" y="131"/>
                    </a:lnTo>
                    <a:lnTo>
                      <a:pt x="538" y="136"/>
                    </a:lnTo>
                    <a:lnTo>
                      <a:pt x="538" y="136"/>
                    </a:lnTo>
                    <a:lnTo>
                      <a:pt x="545" y="131"/>
                    </a:lnTo>
                    <a:lnTo>
                      <a:pt x="542" y="126"/>
                    </a:lnTo>
                    <a:close/>
                    <a:moveTo>
                      <a:pt x="574" y="106"/>
                    </a:moveTo>
                    <a:lnTo>
                      <a:pt x="574" y="106"/>
                    </a:lnTo>
                    <a:lnTo>
                      <a:pt x="566" y="111"/>
                    </a:lnTo>
                    <a:lnTo>
                      <a:pt x="569" y="116"/>
                    </a:lnTo>
                    <a:lnTo>
                      <a:pt x="569" y="116"/>
                    </a:lnTo>
                    <a:lnTo>
                      <a:pt x="578" y="113"/>
                    </a:lnTo>
                    <a:lnTo>
                      <a:pt x="574" y="106"/>
                    </a:lnTo>
                    <a:close/>
                    <a:moveTo>
                      <a:pt x="608" y="91"/>
                    </a:moveTo>
                    <a:lnTo>
                      <a:pt x="608" y="91"/>
                    </a:lnTo>
                    <a:lnTo>
                      <a:pt x="599" y="95"/>
                    </a:lnTo>
                    <a:lnTo>
                      <a:pt x="602" y="100"/>
                    </a:lnTo>
                    <a:lnTo>
                      <a:pt x="602" y="100"/>
                    </a:lnTo>
                    <a:lnTo>
                      <a:pt x="610" y="96"/>
                    </a:lnTo>
                    <a:lnTo>
                      <a:pt x="608" y="91"/>
                    </a:lnTo>
                    <a:close/>
                    <a:moveTo>
                      <a:pt x="643" y="78"/>
                    </a:moveTo>
                    <a:lnTo>
                      <a:pt x="643" y="78"/>
                    </a:lnTo>
                    <a:lnTo>
                      <a:pt x="635" y="82"/>
                    </a:lnTo>
                    <a:lnTo>
                      <a:pt x="636" y="88"/>
                    </a:lnTo>
                    <a:lnTo>
                      <a:pt x="636" y="88"/>
                    </a:lnTo>
                    <a:lnTo>
                      <a:pt x="644" y="85"/>
                    </a:lnTo>
                    <a:lnTo>
                      <a:pt x="643" y="78"/>
                    </a:lnTo>
                    <a:close/>
                    <a:moveTo>
                      <a:pt x="680" y="72"/>
                    </a:moveTo>
                    <a:lnTo>
                      <a:pt x="680" y="72"/>
                    </a:lnTo>
                    <a:lnTo>
                      <a:pt x="670" y="74"/>
                    </a:lnTo>
                    <a:lnTo>
                      <a:pt x="672" y="80"/>
                    </a:lnTo>
                    <a:lnTo>
                      <a:pt x="672" y="80"/>
                    </a:lnTo>
                    <a:lnTo>
                      <a:pt x="680" y="78"/>
                    </a:lnTo>
                    <a:lnTo>
                      <a:pt x="680" y="72"/>
                    </a:lnTo>
                    <a:close/>
                    <a:moveTo>
                      <a:pt x="718" y="67"/>
                    </a:moveTo>
                    <a:lnTo>
                      <a:pt x="718" y="67"/>
                    </a:lnTo>
                    <a:lnTo>
                      <a:pt x="708" y="69"/>
                    </a:lnTo>
                    <a:lnTo>
                      <a:pt x="708" y="75"/>
                    </a:lnTo>
                    <a:lnTo>
                      <a:pt x="708" y="75"/>
                    </a:lnTo>
                    <a:lnTo>
                      <a:pt x="718" y="74"/>
                    </a:lnTo>
                    <a:lnTo>
                      <a:pt x="718" y="67"/>
                    </a:lnTo>
                    <a:close/>
                    <a:moveTo>
                      <a:pt x="754" y="69"/>
                    </a:moveTo>
                    <a:lnTo>
                      <a:pt x="754" y="69"/>
                    </a:lnTo>
                    <a:lnTo>
                      <a:pt x="746" y="67"/>
                    </a:lnTo>
                    <a:lnTo>
                      <a:pt x="746" y="74"/>
                    </a:lnTo>
                    <a:lnTo>
                      <a:pt x="746" y="74"/>
                    </a:lnTo>
                    <a:lnTo>
                      <a:pt x="754" y="75"/>
                    </a:lnTo>
                    <a:lnTo>
                      <a:pt x="754" y="69"/>
                    </a:lnTo>
                    <a:close/>
                    <a:moveTo>
                      <a:pt x="791" y="72"/>
                    </a:moveTo>
                    <a:lnTo>
                      <a:pt x="791" y="72"/>
                    </a:lnTo>
                    <a:lnTo>
                      <a:pt x="781" y="70"/>
                    </a:lnTo>
                    <a:lnTo>
                      <a:pt x="781" y="77"/>
                    </a:lnTo>
                    <a:lnTo>
                      <a:pt x="781" y="77"/>
                    </a:lnTo>
                    <a:lnTo>
                      <a:pt x="790" y="78"/>
                    </a:lnTo>
                    <a:lnTo>
                      <a:pt x="791" y="72"/>
                    </a:lnTo>
                    <a:lnTo>
                      <a:pt x="791" y="72"/>
                    </a:lnTo>
                    <a:close/>
                    <a:moveTo>
                      <a:pt x="827" y="80"/>
                    </a:moveTo>
                    <a:lnTo>
                      <a:pt x="827" y="80"/>
                    </a:lnTo>
                    <a:lnTo>
                      <a:pt x="819" y="78"/>
                    </a:lnTo>
                    <a:lnTo>
                      <a:pt x="817" y="85"/>
                    </a:lnTo>
                    <a:lnTo>
                      <a:pt x="817" y="85"/>
                    </a:lnTo>
                    <a:lnTo>
                      <a:pt x="825" y="87"/>
                    </a:lnTo>
                    <a:lnTo>
                      <a:pt x="827" y="80"/>
                    </a:lnTo>
                    <a:lnTo>
                      <a:pt x="827" y="80"/>
                    </a:lnTo>
                    <a:close/>
                    <a:moveTo>
                      <a:pt x="863" y="93"/>
                    </a:moveTo>
                    <a:lnTo>
                      <a:pt x="863" y="93"/>
                    </a:lnTo>
                    <a:lnTo>
                      <a:pt x="855" y="90"/>
                    </a:lnTo>
                    <a:lnTo>
                      <a:pt x="852" y="96"/>
                    </a:lnTo>
                    <a:lnTo>
                      <a:pt x="852" y="96"/>
                    </a:lnTo>
                    <a:lnTo>
                      <a:pt x="860" y="100"/>
                    </a:lnTo>
                    <a:lnTo>
                      <a:pt x="863" y="93"/>
                    </a:lnTo>
                    <a:close/>
                    <a:moveTo>
                      <a:pt x="897" y="109"/>
                    </a:moveTo>
                    <a:lnTo>
                      <a:pt x="897" y="109"/>
                    </a:lnTo>
                    <a:lnTo>
                      <a:pt x="889" y="105"/>
                    </a:lnTo>
                    <a:lnTo>
                      <a:pt x="886" y="111"/>
                    </a:lnTo>
                    <a:lnTo>
                      <a:pt x="886" y="111"/>
                    </a:lnTo>
                    <a:lnTo>
                      <a:pt x="894" y="116"/>
                    </a:lnTo>
                    <a:lnTo>
                      <a:pt x="897" y="109"/>
                    </a:lnTo>
                    <a:lnTo>
                      <a:pt x="897" y="109"/>
                    </a:lnTo>
                    <a:close/>
                    <a:moveTo>
                      <a:pt x="928" y="129"/>
                    </a:moveTo>
                    <a:lnTo>
                      <a:pt x="928" y="129"/>
                    </a:lnTo>
                    <a:lnTo>
                      <a:pt x="920" y="124"/>
                    </a:lnTo>
                    <a:lnTo>
                      <a:pt x="917" y="129"/>
                    </a:lnTo>
                    <a:lnTo>
                      <a:pt x="917" y="129"/>
                    </a:lnTo>
                    <a:lnTo>
                      <a:pt x="925" y="134"/>
                    </a:lnTo>
                    <a:lnTo>
                      <a:pt x="928" y="129"/>
                    </a:lnTo>
                    <a:close/>
                    <a:moveTo>
                      <a:pt x="953" y="139"/>
                    </a:moveTo>
                    <a:lnTo>
                      <a:pt x="953" y="139"/>
                    </a:lnTo>
                    <a:lnTo>
                      <a:pt x="946" y="145"/>
                    </a:lnTo>
                    <a:lnTo>
                      <a:pt x="951" y="149"/>
                    </a:lnTo>
                    <a:lnTo>
                      <a:pt x="951" y="149"/>
                    </a:lnTo>
                    <a:lnTo>
                      <a:pt x="958" y="144"/>
                    </a:lnTo>
                    <a:lnTo>
                      <a:pt x="953" y="139"/>
                    </a:lnTo>
                    <a:close/>
                    <a:moveTo>
                      <a:pt x="982" y="114"/>
                    </a:moveTo>
                    <a:lnTo>
                      <a:pt x="982" y="114"/>
                    </a:lnTo>
                    <a:lnTo>
                      <a:pt x="974" y="121"/>
                    </a:lnTo>
                    <a:lnTo>
                      <a:pt x="979" y="126"/>
                    </a:lnTo>
                    <a:lnTo>
                      <a:pt x="979" y="126"/>
                    </a:lnTo>
                    <a:lnTo>
                      <a:pt x="985" y="119"/>
                    </a:lnTo>
                    <a:lnTo>
                      <a:pt x="982" y="114"/>
                    </a:lnTo>
                    <a:lnTo>
                      <a:pt x="982" y="114"/>
                    </a:lnTo>
                    <a:close/>
                    <a:moveTo>
                      <a:pt x="1011" y="93"/>
                    </a:moveTo>
                    <a:lnTo>
                      <a:pt x="1011" y="93"/>
                    </a:lnTo>
                    <a:lnTo>
                      <a:pt x="1003" y="98"/>
                    </a:lnTo>
                    <a:lnTo>
                      <a:pt x="1008" y="103"/>
                    </a:lnTo>
                    <a:lnTo>
                      <a:pt x="1008" y="103"/>
                    </a:lnTo>
                    <a:lnTo>
                      <a:pt x="1015" y="98"/>
                    </a:lnTo>
                    <a:lnTo>
                      <a:pt x="1011" y="93"/>
                    </a:lnTo>
                    <a:close/>
                    <a:moveTo>
                      <a:pt x="1042" y="74"/>
                    </a:moveTo>
                    <a:lnTo>
                      <a:pt x="1042" y="74"/>
                    </a:lnTo>
                    <a:lnTo>
                      <a:pt x="1036" y="77"/>
                    </a:lnTo>
                    <a:lnTo>
                      <a:pt x="1039" y="83"/>
                    </a:lnTo>
                    <a:lnTo>
                      <a:pt x="1039" y="83"/>
                    </a:lnTo>
                    <a:lnTo>
                      <a:pt x="1046" y="78"/>
                    </a:lnTo>
                    <a:lnTo>
                      <a:pt x="1042" y="74"/>
                    </a:lnTo>
                    <a:close/>
                    <a:moveTo>
                      <a:pt x="1077" y="56"/>
                    </a:moveTo>
                    <a:lnTo>
                      <a:pt x="1077" y="56"/>
                    </a:lnTo>
                    <a:lnTo>
                      <a:pt x="1067" y="59"/>
                    </a:lnTo>
                    <a:lnTo>
                      <a:pt x="1070" y="65"/>
                    </a:lnTo>
                    <a:lnTo>
                      <a:pt x="1070" y="65"/>
                    </a:lnTo>
                    <a:lnTo>
                      <a:pt x="1078" y="60"/>
                    </a:lnTo>
                    <a:lnTo>
                      <a:pt x="1077" y="56"/>
                    </a:lnTo>
                    <a:close/>
                    <a:moveTo>
                      <a:pt x="1109" y="39"/>
                    </a:moveTo>
                    <a:lnTo>
                      <a:pt x="1109" y="39"/>
                    </a:lnTo>
                    <a:lnTo>
                      <a:pt x="1101" y="44"/>
                    </a:lnTo>
                    <a:lnTo>
                      <a:pt x="1104" y="49"/>
                    </a:lnTo>
                    <a:lnTo>
                      <a:pt x="1104" y="49"/>
                    </a:lnTo>
                    <a:lnTo>
                      <a:pt x="1113" y="46"/>
                    </a:lnTo>
                    <a:lnTo>
                      <a:pt x="1109" y="39"/>
                    </a:lnTo>
                    <a:close/>
                    <a:moveTo>
                      <a:pt x="1145" y="28"/>
                    </a:moveTo>
                    <a:lnTo>
                      <a:pt x="1145" y="28"/>
                    </a:lnTo>
                    <a:lnTo>
                      <a:pt x="1135" y="29"/>
                    </a:lnTo>
                    <a:lnTo>
                      <a:pt x="1139" y="36"/>
                    </a:lnTo>
                    <a:lnTo>
                      <a:pt x="1139" y="36"/>
                    </a:lnTo>
                    <a:lnTo>
                      <a:pt x="1147" y="33"/>
                    </a:lnTo>
                    <a:lnTo>
                      <a:pt x="1145" y="28"/>
                    </a:lnTo>
                    <a:close/>
                    <a:moveTo>
                      <a:pt x="1181" y="16"/>
                    </a:moveTo>
                    <a:lnTo>
                      <a:pt x="1181" y="16"/>
                    </a:lnTo>
                    <a:lnTo>
                      <a:pt x="1171" y="20"/>
                    </a:lnTo>
                    <a:lnTo>
                      <a:pt x="1173" y="26"/>
                    </a:lnTo>
                    <a:lnTo>
                      <a:pt x="1173" y="26"/>
                    </a:lnTo>
                    <a:lnTo>
                      <a:pt x="1183" y="23"/>
                    </a:lnTo>
                    <a:lnTo>
                      <a:pt x="1181" y="16"/>
                    </a:lnTo>
                    <a:close/>
                    <a:moveTo>
                      <a:pt x="1217" y="10"/>
                    </a:moveTo>
                    <a:lnTo>
                      <a:pt x="1217" y="10"/>
                    </a:lnTo>
                    <a:lnTo>
                      <a:pt x="1207" y="12"/>
                    </a:lnTo>
                    <a:lnTo>
                      <a:pt x="1209" y="18"/>
                    </a:lnTo>
                    <a:lnTo>
                      <a:pt x="1209" y="18"/>
                    </a:lnTo>
                    <a:lnTo>
                      <a:pt x="1219" y="15"/>
                    </a:lnTo>
                    <a:lnTo>
                      <a:pt x="1217" y="10"/>
                    </a:lnTo>
                    <a:close/>
                    <a:moveTo>
                      <a:pt x="1255" y="3"/>
                    </a:moveTo>
                    <a:lnTo>
                      <a:pt x="1255" y="3"/>
                    </a:lnTo>
                    <a:lnTo>
                      <a:pt x="1245" y="5"/>
                    </a:lnTo>
                    <a:lnTo>
                      <a:pt x="1246" y="12"/>
                    </a:lnTo>
                    <a:lnTo>
                      <a:pt x="1246" y="12"/>
                    </a:lnTo>
                    <a:lnTo>
                      <a:pt x="1255" y="10"/>
                    </a:lnTo>
                    <a:lnTo>
                      <a:pt x="1255" y="3"/>
                    </a:lnTo>
                    <a:lnTo>
                      <a:pt x="1255" y="3"/>
                    </a:lnTo>
                    <a:close/>
                    <a:moveTo>
                      <a:pt x="1290" y="2"/>
                    </a:moveTo>
                    <a:lnTo>
                      <a:pt x="1290" y="2"/>
                    </a:lnTo>
                    <a:lnTo>
                      <a:pt x="1282" y="2"/>
                    </a:lnTo>
                    <a:lnTo>
                      <a:pt x="1282" y="8"/>
                    </a:lnTo>
                    <a:lnTo>
                      <a:pt x="1282" y="8"/>
                    </a:lnTo>
                    <a:lnTo>
                      <a:pt x="1292" y="8"/>
                    </a:lnTo>
                    <a:lnTo>
                      <a:pt x="1290" y="2"/>
                    </a:lnTo>
                    <a:close/>
                    <a:moveTo>
                      <a:pt x="1328" y="2"/>
                    </a:moveTo>
                    <a:lnTo>
                      <a:pt x="1328" y="2"/>
                    </a:lnTo>
                    <a:lnTo>
                      <a:pt x="1320" y="0"/>
                    </a:lnTo>
                    <a:lnTo>
                      <a:pt x="1320" y="7"/>
                    </a:lnTo>
                    <a:lnTo>
                      <a:pt x="1320" y="7"/>
                    </a:lnTo>
                    <a:lnTo>
                      <a:pt x="1328" y="8"/>
                    </a:lnTo>
                    <a:lnTo>
                      <a:pt x="1328" y="2"/>
                    </a:lnTo>
                    <a:close/>
                    <a:moveTo>
                      <a:pt x="1365" y="3"/>
                    </a:moveTo>
                    <a:lnTo>
                      <a:pt x="1365" y="3"/>
                    </a:lnTo>
                    <a:lnTo>
                      <a:pt x="1356" y="3"/>
                    </a:lnTo>
                    <a:lnTo>
                      <a:pt x="1356" y="10"/>
                    </a:lnTo>
                    <a:lnTo>
                      <a:pt x="1356" y="10"/>
                    </a:lnTo>
                    <a:lnTo>
                      <a:pt x="1365" y="10"/>
                    </a:lnTo>
                    <a:lnTo>
                      <a:pt x="1365" y="3"/>
                    </a:lnTo>
                    <a:lnTo>
                      <a:pt x="1365" y="3"/>
                    </a:lnTo>
                    <a:close/>
                    <a:moveTo>
                      <a:pt x="1403" y="8"/>
                    </a:moveTo>
                    <a:lnTo>
                      <a:pt x="1403" y="8"/>
                    </a:lnTo>
                    <a:lnTo>
                      <a:pt x="1393" y="7"/>
                    </a:lnTo>
                    <a:lnTo>
                      <a:pt x="1392" y="13"/>
                    </a:lnTo>
                    <a:lnTo>
                      <a:pt x="1392" y="13"/>
                    </a:lnTo>
                    <a:lnTo>
                      <a:pt x="1401" y="15"/>
                    </a:lnTo>
                    <a:lnTo>
                      <a:pt x="1403" y="8"/>
                    </a:lnTo>
                    <a:close/>
                    <a:moveTo>
                      <a:pt x="1439" y="16"/>
                    </a:moveTo>
                    <a:lnTo>
                      <a:pt x="1439" y="16"/>
                    </a:lnTo>
                    <a:lnTo>
                      <a:pt x="1429" y="13"/>
                    </a:lnTo>
                    <a:lnTo>
                      <a:pt x="1429" y="20"/>
                    </a:lnTo>
                    <a:lnTo>
                      <a:pt x="1429" y="20"/>
                    </a:lnTo>
                    <a:lnTo>
                      <a:pt x="1437" y="23"/>
                    </a:lnTo>
                    <a:lnTo>
                      <a:pt x="1439" y="16"/>
                    </a:lnTo>
                    <a:close/>
                    <a:moveTo>
                      <a:pt x="1475" y="26"/>
                    </a:moveTo>
                    <a:lnTo>
                      <a:pt x="1475" y="26"/>
                    </a:lnTo>
                    <a:lnTo>
                      <a:pt x="1465" y="23"/>
                    </a:lnTo>
                    <a:lnTo>
                      <a:pt x="1463" y="29"/>
                    </a:lnTo>
                    <a:lnTo>
                      <a:pt x="1463" y="29"/>
                    </a:lnTo>
                    <a:lnTo>
                      <a:pt x="1473" y="33"/>
                    </a:lnTo>
                    <a:lnTo>
                      <a:pt x="1475" y="26"/>
                    </a:lnTo>
                    <a:close/>
                    <a:moveTo>
                      <a:pt x="1509" y="39"/>
                    </a:moveTo>
                    <a:lnTo>
                      <a:pt x="1509" y="39"/>
                    </a:lnTo>
                    <a:lnTo>
                      <a:pt x="1501" y="36"/>
                    </a:lnTo>
                    <a:lnTo>
                      <a:pt x="1499" y="41"/>
                    </a:lnTo>
                    <a:lnTo>
                      <a:pt x="1499" y="41"/>
                    </a:lnTo>
                    <a:lnTo>
                      <a:pt x="1507" y="44"/>
                    </a:lnTo>
                    <a:lnTo>
                      <a:pt x="1509" y="39"/>
                    </a:lnTo>
                    <a:lnTo>
                      <a:pt x="1509" y="39"/>
                    </a:lnTo>
                    <a:close/>
                    <a:moveTo>
                      <a:pt x="1543" y="54"/>
                    </a:moveTo>
                    <a:lnTo>
                      <a:pt x="1543" y="54"/>
                    </a:lnTo>
                    <a:lnTo>
                      <a:pt x="1535" y="49"/>
                    </a:lnTo>
                    <a:lnTo>
                      <a:pt x="1532" y="56"/>
                    </a:lnTo>
                    <a:lnTo>
                      <a:pt x="1532" y="56"/>
                    </a:lnTo>
                    <a:lnTo>
                      <a:pt x="1542" y="59"/>
                    </a:lnTo>
                    <a:lnTo>
                      <a:pt x="1543" y="54"/>
                    </a:lnTo>
                    <a:close/>
                    <a:moveTo>
                      <a:pt x="1576" y="70"/>
                    </a:moveTo>
                    <a:lnTo>
                      <a:pt x="1576" y="70"/>
                    </a:lnTo>
                    <a:lnTo>
                      <a:pt x="1568" y="67"/>
                    </a:lnTo>
                    <a:lnTo>
                      <a:pt x="1566" y="72"/>
                    </a:lnTo>
                    <a:lnTo>
                      <a:pt x="1566" y="72"/>
                    </a:lnTo>
                    <a:lnTo>
                      <a:pt x="1573" y="77"/>
                    </a:lnTo>
                    <a:lnTo>
                      <a:pt x="1576" y="70"/>
                    </a:lnTo>
                    <a:close/>
                    <a:moveTo>
                      <a:pt x="1609" y="90"/>
                    </a:moveTo>
                    <a:lnTo>
                      <a:pt x="1609" y="90"/>
                    </a:lnTo>
                    <a:lnTo>
                      <a:pt x="1600" y="85"/>
                    </a:lnTo>
                    <a:lnTo>
                      <a:pt x="1597" y="91"/>
                    </a:lnTo>
                    <a:lnTo>
                      <a:pt x="1597" y="91"/>
                    </a:lnTo>
                    <a:lnTo>
                      <a:pt x="1605" y="96"/>
                    </a:lnTo>
                    <a:lnTo>
                      <a:pt x="1609" y="90"/>
                    </a:lnTo>
                    <a:close/>
                    <a:moveTo>
                      <a:pt x="1638" y="113"/>
                    </a:moveTo>
                    <a:lnTo>
                      <a:pt x="1638" y="113"/>
                    </a:lnTo>
                    <a:lnTo>
                      <a:pt x="1631" y="106"/>
                    </a:lnTo>
                    <a:lnTo>
                      <a:pt x="1626" y="111"/>
                    </a:lnTo>
                    <a:lnTo>
                      <a:pt x="1626" y="111"/>
                    </a:lnTo>
                    <a:lnTo>
                      <a:pt x="1635" y="118"/>
                    </a:lnTo>
                    <a:lnTo>
                      <a:pt x="1638" y="113"/>
                    </a:lnTo>
                    <a:lnTo>
                      <a:pt x="1638" y="113"/>
                    </a:lnTo>
                    <a:close/>
                    <a:moveTo>
                      <a:pt x="1667" y="136"/>
                    </a:moveTo>
                    <a:lnTo>
                      <a:pt x="1667" y="136"/>
                    </a:lnTo>
                    <a:lnTo>
                      <a:pt x="1661" y="129"/>
                    </a:lnTo>
                    <a:lnTo>
                      <a:pt x="1656" y="134"/>
                    </a:lnTo>
                    <a:lnTo>
                      <a:pt x="1656" y="134"/>
                    </a:lnTo>
                    <a:lnTo>
                      <a:pt x="1662" y="140"/>
                    </a:lnTo>
                    <a:lnTo>
                      <a:pt x="1667" y="136"/>
                    </a:lnTo>
                    <a:close/>
                    <a:moveTo>
                      <a:pt x="1693" y="162"/>
                    </a:moveTo>
                    <a:lnTo>
                      <a:pt x="1693" y="162"/>
                    </a:lnTo>
                    <a:lnTo>
                      <a:pt x="1687" y="155"/>
                    </a:lnTo>
                    <a:lnTo>
                      <a:pt x="1684" y="160"/>
                    </a:lnTo>
                    <a:lnTo>
                      <a:pt x="1684" y="160"/>
                    </a:lnTo>
                    <a:lnTo>
                      <a:pt x="1690" y="166"/>
                    </a:lnTo>
                    <a:lnTo>
                      <a:pt x="1693" y="162"/>
                    </a:lnTo>
                    <a:lnTo>
                      <a:pt x="1693" y="162"/>
                    </a:lnTo>
                    <a:close/>
                    <a:moveTo>
                      <a:pt x="1719" y="189"/>
                    </a:moveTo>
                    <a:lnTo>
                      <a:pt x="1719" y="189"/>
                    </a:lnTo>
                    <a:lnTo>
                      <a:pt x="1713" y="181"/>
                    </a:lnTo>
                    <a:lnTo>
                      <a:pt x="1708" y="186"/>
                    </a:lnTo>
                    <a:lnTo>
                      <a:pt x="1708" y="186"/>
                    </a:lnTo>
                    <a:lnTo>
                      <a:pt x="1715" y="193"/>
                    </a:lnTo>
                    <a:lnTo>
                      <a:pt x="1719" y="189"/>
                    </a:lnTo>
                    <a:close/>
                    <a:moveTo>
                      <a:pt x="1742" y="217"/>
                    </a:moveTo>
                    <a:lnTo>
                      <a:pt x="1742" y="217"/>
                    </a:lnTo>
                    <a:lnTo>
                      <a:pt x="1737" y="211"/>
                    </a:lnTo>
                    <a:lnTo>
                      <a:pt x="1731" y="214"/>
                    </a:lnTo>
                    <a:lnTo>
                      <a:pt x="1731" y="214"/>
                    </a:lnTo>
                    <a:lnTo>
                      <a:pt x="1737" y="222"/>
                    </a:lnTo>
                    <a:lnTo>
                      <a:pt x="1742" y="217"/>
                    </a:lnTo>
                    <a:close/>
                    <a:moveTo>
                      <a:pt x="1763" y="248"/>
                    </a:moveTo>
                    <a:lnTo>
                      <a:pt x="1763" y="248"/>
                    </a:lnTo>
                    <a:lnTo>
                      <a:pt x="1759" y="240"/>
                    </a:lnTo>
                    <a:lnTo>
                      <a:pt x="1754" y="245"/>
                    </a:lnTo>
                    <a:lnTo>
                      <a:pt x="1754" y="245"/>
                    </a:lnTo>
                    <a:lnTo>
                      <a:pt x="1759" y="251"/>
                    </a:lnTo>
                    <a:lnTo>
                      <a:pt x="1763" y="248"/>
                    </a:lnTo>
                    <a:close/>
                    <a:moveTo>
                      <a:pt x="1783" y="281"/>
                    </a:moveTo>
                    <a:lnTo>
                      <a:pt x="1783" y="281"/>
                    </a:lnTo>
                    <a:lnTo>
                      <a:pt x="1778" y="273"/>
                    </a:lnTo>
                    <a:lnTo>
                      <a:pt x="1772" y="276"/>
                    </a:lnTo>
                    <a:lnTo>
                      <a:pt x="1772" y="276"/>
                    </a:lnTo>
                    <a:lnTo>
                      <a:pt x="1777" y="284"/>
                    </a:lnTo>
                    <a:lnTo>
                      <a:pt x="1783" y="281"/>
                    </a:lnTo>
                    <a:lnTo>
                      <a:pt x="1783" y="281"/>
                    </a:lnTo>
                    <a:close/>
                    <a:moveTo>
                      <a:pt x="1799" y="313"/>
                    </a:moveTo>
                    <a:lnTo>
                      <a:pt x="1799" y="313"/>
                    </a:lnTo>
                    <a:lnTo>
                      <a:pt x="1796" y="305"/>
                    </a:lnTo>
                    <a:lnTo>
                      <a:pt x="1790" y="308"/>
                    </a:lnTo>
                    <a:lnTo>
                      <a:pt x="1790" y="308"/>
                    </a:lnTo>
                    <a:lnTo>
                      <a:pt x="1793" y="317"/>
                    </a:lnTo>
                    <a:lnTo>
                      <a:pt x="1799" y="313"/>
                    </a:lnTo>
                    <a:close/>
                    <a:moveTo>
                      <a:pt x="1814" y="348"/>
                    </a:moveTo>
                    <a:lnTo>
                      <a:pt x="1814" y="348"/>
                    </a:lnTo>
                    <a:lnTo>
                      <a:pt x="1811" y="339"/>
                    </a:lnTo>
                    <a:lnTo>
                      <a:pt x="1804" y="343"/>
                    </a:lnTo>
                    <a:lnTo>
                      <a:pt x="1804" y="343"/>
                    </a:lnTo>
                    <a:lnTo>
                      <a:pt x="1808" y="351"/>
                    </a:lnTo>
                    <a:lnTo>
                      <a:pt x="1814" y="348"/>
                    </a:lnTo>
                    <a:lnTo>
                      <a:pt x="1814" y="348"/>
                    </a:lnTo>
                    <a:close/>
                    <a:moveTo>
                      <a:pt x="1825" y="383"/>
                    </a:moveTo>
                    <a:lnTo>
                      <a:pt x="1825" y="383"/>
                    </a:lnTo>
                    <a:lnTo>
                      <a:pt x="1822" y="375"/>
                    </a:lnTo>
                    <a:lnTo>
                      <a:pt x="1817" y="377"/>
                    </a:lnTo>
                    <a:lnTo>
                      <a:pt x="1817" y="377"/>
                    </a:lnTo>
                    <a:lnTo>
                      <a:pt x="1819" y="385"/>
                    </a:lnTo>
                    <a:lnTo>
                      <a:pt x="1825" y="383"/>
                    </a:lnTo>
                    <a:lnTo>
                      <a:pt x="1825" y="383"/>
                    </a:lnTo>
                    <a:close/>
                    <a:moveTo>
                      <a:pt x="1835" y="419"/>
                    </a:moveTo>
                    <a:lnTo>
                      <a:pt x="1835" y="419"/>
                    </a:lnTo>
                    <a:lnTo>
                      <a:pt x="1834" y="411"/>
                    </a:lnTo>
                    <a:lnTo>
                      <a:pt x="1827" y="411"/>
                    </a:lnTo>
                    <a:lnTo>
                      <a:pt x="1827" y="411"/>
                    </a:lnTo>
                    <a:lnTo>
                      <a:pt x="1829" y="421"/>
                    </a:lnTo>
                    <a:lnTo>
                      <a:pt x="1835" y="419"/>
                    </a:lnTo>
                    <a:close/>
                    <a:moveTo>
                      <a:pt x="1842" y="457"/>
                    </a:moveTo>
                    <a:lnTo>
                      <a:pt x="1842" y="457"/>
                    </a:lnTo>
                    <a:lnTo>
                      <a:pt x="1840" y="447"/>
                    </a:lnTo>
                    <a:lnTo>
                      <a:pt x="1834" y="449"/>
                    </a:lnTo>
                    <a:lnTo>
                      <a:pt x="1834" y="449"/>
                    </a:lnTo>
                    <a:lnTo>
                      <a:pt x="1835" y="457"/>
                    </a:lnTo>
                    <a:lnTo>
                      <a:pt x="1842" y="457"/>
                    </a:lnTo>
                    <a:close/>
                    <a:moveTo>
                      <a:pt x="1847" y="493"/>
                    </a:moveTo>
                    <a:lnTo>
                      <a:pt x="1847" y="493"/>
                    </a:lnTo>
                    <a:lnTo>
                      <a:pt x="1845" y="483"/>
                    </a:lnTo>
                    <a:lnTo>
                      <a:pt x="1839" y="485"/>
                    </a:lnTo>
                    <a:lnTo>
                      <a:pt x="1839" y="485"/>
                    </a:lnTo>
                    <a:lnTo>
                      <a:pt x="1840" y="493"/>
                    </a:lnTo>
                    <a:lnTo>
                      <a:pt x="1847" y="493"/>
                    </a:lnTo>
                    <a:lnTo>
                      <a:pt x="1847" y="493"/>
                    </a:lnTo>
                    <a:close/>
                    <a:moveTo>
                      <a:pt x="1848" y="530"/>
                    </a:moveTo>
                    <a:lnTo>
                      <a:pt x="1848" y="530"/>
                    </a:lnTo>
                    <a:lnTo>
                      <a:pt x="1848" y="520"/>
                    </a:lnTo>
                    <a:lnTo>
                      <a:pt x="1842" y="520"/>
                    </a:lnTo>
                    <a:lnTo>
                      <a:pt x="1842" y="520"/>
                    </a:lnTo>
                    <a:lnTo>
                      <a:pt x="1842" y="530"/>
                    </a:lnTo>
                    <a:lnTo>
                      <a:pt x="1848" y="530"/>
                    </a:lnTo>
                    <a:close/>
                    <a:moveTo>
                      <a:pt x="1847" y="568"/>
                    </a:moveTo>
                    <a:lnTo>
                      <a:pt x="1847" y="568"/>
                    </a:lnTo>
                    <a:lnTo>
                      <a:pt x="1848" y="558"/>
                    </a:lnTo>
                    <a:lnTo>
                      <a:pt x="1842" y="558"/>
                    </a:lnTo>
                    <a:lnTo>
                      <a:pt x="1842" y="558"/>
                    </a:lnTo>
                    <a:lnTo>
                      <a:pt x="1840" y="568"/>
                    </a:lnTo>
                    <a:lnTo>
                      <a:pt x="1847" y="568"/>
                    </a:lnTo>
                    <a:close/>
                    <a:moveTo>
                      <a:pt x="1843" y="604"/>
                    </a:moveTo>
                    <a:lnTo>
                      <a:pt x="1843" y="604"/>
                    </a:lnTo>
                    <a:lnTo>
                      <a:pt x="1845" y="596"/>
                    </a:lnTo>
                    <a:lnTo>
                      <a:pt x="1839" y="594"/>
                    </a:lnTo>
                    <a:lnTo>
                      <a:pt x="1839" y="594"/>
                    </a:lnTo>
                    <a:lnTo>
                      <a:pt x="1837" y="604"/>
                    </a:lnTo>
                    <a:lnTo>
                      <a:pt x="1843" y="604"/>
                    </a:lnTo>
                    <a:close/>
                    <a:moveTo>
                      <a:pt x="1839" y="641"/>
                    </a:moveTo>
                    <a:lnTo>
                      <a:pt x="1839" y="641"/>
                    </a:lnTo>
                    <a:lnTo>
                      <a:pt x="1840" y="631"/>
                    </a:lnTo>
                    <a:lnTo>
                      <a:pt x="1834" y="631"/>
                    </a:lnTo>
                    <a:lnTo>
                      <a:pt x="1834" y="631"/>
                    </a:lnTo>
                    <a:lnTo>
                      <a:pt x="1832" y="640"/>
                    </a:lnTo>
                    <a:lnTo>
                      <a:pt x="1839" y="641"/>
                    </a:lnTo>
                    <a:close/>
                    <a:moveTo>
                      <a:pt x="1855" y="654"/>
                    </a:moveTo>
                    <a:lnTo>
                      <a:pt x="1855" y="654"/>
                    </a:lnTo>
                    <a:lnTo>
                      <a:pt x="1847" y="653"/>
                    </a:lnTo>
                    <a:lnTo>
                      <a:pt x="1845" y="659"/>
                    </a:lnTo>
                    <a:lnTo>
                      <a:pt x="1845" y="659"/>
                    </a:lnTo>
                    <a:lnTo>
                      <a:pt x="1855" y="661"/>
                    </a:lnTo>
                    <a:lnTo>
                      <a:pt x="1855" y="654"/>
                    </a:lnTo>
                    <a:close/>
                    <a:moveTo>
                      <a:pt x="1892" y="661"/>
                    </a:moveTo>
                    <a:lnTo>
                      <a:pt x="1892" y="661"/>
                    </a:lnTo>
                    <a:lnTo>
                      <a:pt x="1883" y="659"/>
                    </a:lnTo>
                    <a:lnTo>
                      <a:pt x="1881" y="666"/>
                    </a:lnTo>
                    <a:lnTo>
                      <a:pt x="1881" y="666"/>
                    </a:lnTo>
                    <a:lnTo>
                      <a:pt x="1891" y="667"/>
                    </a:lnTo>
                    <a:lnTo>
                      <a:pt x="1892" y="661"/>
                    </a:lnTo>
                    <a:close/>
                    <a:moveTo>
                      <a:pt x="1927" y="672"/>
                    </a:moveTo>
                    <a:lnTo>
                      <a:pt x="1927" y="672"/>
                    </a:lnTo>
                    <a:lnTo>
                      <a:pt x="1918" y="669"/>
                    </a:lnTo>
                    <a:lnTo>
                      <a:pt x="1917" y="675"/>
                    </a:lnTo>
                    <a:lnTo>
                      <a:pt x="1917" y="675"/>
                    </a:lnTo>
                    <a:lnTo>
                      <a:pt x="1925" y="679"/>
                    </a:lnTo>
                    <a:lnTo>
                      <a:pt x="1927" y="672"/>
                    </a:lnTo>
                    <a:close/>
                    <a:moveTo>
                      <a:pt x="1963" y="685"/>
                    </a:moveTo>
                    <a:lnTo>
                      <a:pt x="1963" y="685"/>
                    </a:lnTo>
                    <a:lnTo>
                      <a:pt x="1953" y="682"/>
                    </a:lnTo>
                    <a:lnTo>
                      <a:pt x="1951" y="689"/>
                    </a:lnTo>
                    <a:lnTo>
                      <a:pt x="1951" y="689"/>
                    </a:lnTo>
                    <a:lnTo>
                      <a:pt x="1959" y="692"/>
                    </a:lnTo>
                    <a:lnTo>
                      <a:pt x="1963" y="685"/>
                    </a:lnTo>
                    <a:lnTo>
                      <a:pt x="1963" y="685"/>
                    </a:lnTo>
                    <a:close/>
                    <a:moveTo>
                      <a:pt x="1995" y="703"/>
                    </a:moveTo>
                    <a:lnTo>
                      <a:pt x="1995" y="703"/>
                    </a:lnTo>
                    <a:lnTo>
                      <a:pt x="1987" y="698"/>
                    </a:lnTo>
                    <a:lnTo>
                      <a:pt x="1984" y="703"/>
                    </a:lnTo>
                    <a:lnTo>
                      <a:pt x="1984" y="703"/>
                    </a:lnTo>
                    <a:lnTo>
                      <a:pt x="1992" y="708"/>
                    </a:lnTo>
                    <a:lnTo>
                      <a:pt x="1995" y="703"/>
                    </a:lnTo>
                    <a:close/>
                    <a:moveTo>
                      <a:pt x="2026" y="723"/>
                    </a:moveTo>
                    <a:lnTo>
                      <a:pt x="2026" y="723"/>
                    </a:lnTo>
                    <a:lnTo>
                      <a:pt x="2020" y="718"/>
                    </a:lnTo>
                    <a:lnTo>
                      <a:pt x="2015" y="723"/>
                    </a:lnTo>
                    <a:lnTo>
                      <a:pt x="2015" y="723"/>
                    </a:lnTo>
                    <a:lnTo>
                      <a:pt x="2023" y="728"/>
                    </a:lnTo>
                    <a:lnTo>
                      <a:pt x="2026" y="723"/>
                    </a:lnTo>
                    <a:close/>
                    <a:moveTo>
                      <a:pt x="2057" y="744"/>
                    </a:moveTo>
                    <a:lnTo>
                      <a:pt x="2057" y="744"/>
                    </a:lnTo>
                    <a:lnTo>
                      <a:pt x="2049" y="739"/>
                    </a:lnTo>
                    <a:lnTo>
                      <a:pt x="2046" y="744"/>
                    </a:lnTo>
                    <a:lnTo>
                      <a:pt x="2046" y="744"/>
                    </a:lnTo>
                    <a:lnTo>
                      <a:pt x="2052" y="751"/>
                    </a:lnTo>
                    <a:lnTo>
                      <a:pt x="2057" y="744"/>
                    </a:lnTo>
                    <a:close/>
                    <a:moveTo>
                      <a:pt x="2085" y="770"/>
                    </a:moveTo>
                    <a:lnTo>
                      <a:pt x="2085" y="770"/>
                    </a:lnTo>
                    <a:lnTo>
                      <a:pt x="2078" y="764"/>
                    </a:lnTo>
                    <a:lnTo>
                      <a:pt x="2073" y="768"/>
                    </a:lnTo>
                    <a:lnTo>
                      <a:pt x="2073" y="768"/>
                    </a:lnTo>
                    <a:lnTo>
                      <a:pt x="2080" y="775"/>
                    </a:lnTo>
                    <a:lnTo>
                      <a:pt x="2085" y="770"/>
                    </a:lnTo>
                    <a:close/>
                    <a:moveTo>
                      <a:pt x="2109" y="796"/>
                    </a:moveTo>
                    <a:lnTo>
                      <a:pt x="2109" y="796"/>
                    </a:lnTo>
                    <a:lnTo>
                      <a:pt x="2103" y="790"/>
                    </a:lnTo>
                    <a:lnTo>
                      <a:pt x="2098" y="795"/>
                    </a:lnTo>
                    <a:lnTo>
                      <a:pt x="2098" y="795"/>
                    </a:lnTo>
                    <a:lnTo>
                      <a:pt x="2104" y="801"/>
                    </a:lnTo>
                    <a:lnTo>
                      <a:pt x="2109" y="796"/>
                    </a:lnTo>
                    <a:close/>
                    <a:moveTo>
                      <a:pt x="2132" y="826"/>
                    </a:moveTo>
                    <a:lnTo>
                      <a:pt x="2132" y="826"/>
                    </a:lnTo>
                    <a:lnTo>
                      <a:pt x="2127" y="819"/>
                    </a:lnTo>
                    <a:lnTo>
                      <a:pt x="2122" y="822"/>
                    </a:lnTo>
                    <a:lnTo>
                      <a:pt x="2122" y="822"/>
                    </a:lnTo>
                    <a:lnTo>
                      <a:pt x="2127" y="830"/>
                    </a:lnTo>
                    <a:lnTo>
                      <a:pt x="2132" y="826"/>
                    </a:lnTo>
                    <a:lnTo>
                      <a:pt x="2132" y="826"/>
                    </a:lnTo>
                    <a:close/>
                    <a:moveTo>
                      <a:pt x="2153" y="858"/>
                    </a:moveTo>
                    <a:lnTo>
                      <a:pt x="2153" y="858"/>
                    </a:lnTo>
                    <a:lnTo>
                      <a:pt x="2148" y="850"/>
                    </a:lnTo>
                    <a:lnTo>
                      <a:pt x="2142" y="853"/>
                    </a:lnTo>
                    <a:lnTo>
                      <a:pt x="2142" y="853"/>
                    </a:lnTo>
                    <a:lnTo>
                      <a:pt x="2147" y="861"/>
                    </a:lnTo>
                    <a:lnTo>
                      <a:pt x="2153" y="858"/>
                    </a:lnTo>
                    <a:lnTo>
                      <a:pt x="2153" y="858"/>
                    </a:lnTo>
                    <a:close/>
                    <a:moveTo>
                      <a:pt x="2170" y="891"/>
                    </a:moveTo>
                    <a:lnTo>
                      <a:pt x="2170" y="891"/>
                    </a:lnTo>
                    <a:lnTo>
                      <a:pt x="2166" y="883"/>
                    </a:lnTo>
                    <a:lnTo>
                      <a:pt x="2160" y="884"/>
                    </a:lnTo>
                    <a:lnTo>
                      <a:pt x="2160" y="884"/>
                    </a:lnTo>
                    <a:lnTo>
                      <a:pt x="2165" y="894"/>
                    </a:lnTo>
                    <a:lnTo>
                      <a:pt x="2170" y="891"/>
                    </a:lnTo>
                    <a:close/>
                    <a:moveTo>
                      <a:pt x="2184" y="925"/>
                    </a:moveTo>
                    <a:lnTo>
                      <a:pt x="2184" y="925"/>
                    </a:lnTo>
                    <a:lnTo>
                      <a:pt x="2181" y="917"/>
                    </a:lnTo>
                    <a:lnTo>
                      <a:pt x="2176" y="919"/>
                    </a:lnTo>
                    <a:lnTo>
                      <a:pt x="2176" y="919"/>
                    </a:lnTo>
                    <a:lnTo>
                      <a:pt x="2179" y="927"/>
                    </a:lnTo>
                    <a:lnTo>
                      <a:pt x="2184" y="925"/>
                    </a:lnTo>
                    <a:lnTo>
                      <a:pt x="2184" y="925"/>
                    </a:lnTo>
                    <a:close/>
                    <a:moveTo>
                      <a:pt x="2196" y="961"/>
                    </a:moveTo>
                    <a:lnTo>
                      <a:pt x="2196" y="961"/>
                    </a:lnTo>
                    <a:lnTo>
                      <a:pt x="2194" y="951"/>
                    </a:lnTo>
                    <a:lnTo>
                      <a:pt x="2188" y="953"/>
                    </a:lnTo>
                    <a:lnTo>
                      <a:pt x="2188" y="953"/>
                    </a:lnTo>
                    <a:lnTo>
                      <a:pt x="2189" y="963"/>
                    </a:lnTo>
                    <a:lnTo>
                      <a:pt x="2196" y="961"/>
                    </a:lnTo>
                    <a:close/>
                    <a:moveTo>
                      <a:pt x="2204" y="997"/>
                    </a:moveTo>
                    <a:lnTo>
                      <a:pt x="2204" y="997"/>
                    </a:lnTo>
                    <a:lnTo>
                      <a:pt x="2202" y="987"/>
                    </a:lnTo>
                    <a:lnTo>
                      <a:pt x="2196" y="989"/>
                    </a:lnTo>
                    <a:lnTo>
                      <a:pt x="2196" y="989"/>
                    </a:lnTo>
                    <a:lnTo>
                      <a:pt x="2197" y="998"/>
                    </a:lnTo>
                    <a:lnTo>
                      <a:pt x="2204" y="997"/>
                    </a:lnTo>
                    <a:close/>
                    <a:moveTo>
                      <a:pt x="2209" y="1034"/>
                    </a:moveTo>
                    <a:lnTo>
                      <a:pt x="2209" y="1034"/>
                    </a:lnTo>
                    <a:lnTo>
                      <a:pt x="2209" y="1025"/>
                    </a:lnTo>
                    <a:lnTo>
                      <a:pt x="2202" y="1025"/>
                    </a:lnTo>
                    <a:lnTo>
                      <a:pt x="2202" y="1025"/>
                    </a:lnTo>
                    <a:lnTo>
                      <a:pt x="2202" y="1034"/>
                    </a:lnTo>
                    <a:lnTo>
                      <a:pt x="2209" y="1034"/>
                    </a:lnTo>
                    <a:close/>
                  </a:path>
                </a:pathLst>
              </a:custGeom>
              <a:solidFill>
                <a:srgbClr val="5AC3E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6" name="Freeform 838"/>
              <p:cNvSpPr>
                <a:spLocks/>
              </p:cNvSpPr>
              <p:nvPr/>
            </p:nvSpPr>
            <p:spPr bwMode="auto">
              <a:xfrm>
                <a:off x="5222" y="2108"/>
                <a:ext cx="6" cy="8"/>
              </a:xfrm>
              <a:custGeom>
                <a:avLst/>
                <a:gdLst/>
                <a:ahLst/>
                <a:cxnLst>
                  <a:cxn ang="0">
                    <a:pos x="6" y="8"/>
                  </a:cxn>
                  <a:cxn ang="0">
                    <a:pos x="6" y="8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6" y="8"/>
                  </a:cxn>
                </a:cxnLst>
                <a:rect l="0" t="0" r="r" b="b"/>
                <a:pathLst>
                  <a:path w="6" h="8">
                    <a:moveTo>
                      <a:pt x="6" y="8"/>
                    </a:moveTo>
                    <a:lnTo>
                      <a:pt x="6" y="8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6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7" name="Freeform 839"/>
              <p:cNvSpPr>
                <a:spLocks/>
              </p:cNvSpPr>
              <p:nvPr/>
            </p:nvSpPr>
            <p:spPr bwMode="auto">
              <a:xfrm>
                <a:off x="5222" y="2131"/>
                <a:ext cx="6" cy="1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6" y="10"/>
                  </a:cxn>
                  <a:cxn ang="0">
                    <a:pos x="6" y="10"/>
                  </a:cxn>
                </a:cxnLst>
                <a:rect l="0" t="0" r="r" b="b"/>
                <a:pathLst>
                  <a:path w="6" h="10">
                    <a:moveTo>
                      <a:pt x="6" y="10"/>
                    </a:moveTo>
                    <a:lnTo>
                      <a:pt x="6" y="1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6" y="10"/>
                    </a:lnTo>
                    <a:lnTo>
                      <a:pt x="6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8" name="Freeform 840"/>
              <p:cNvSpPr>
                <a:spLocks/>
              </p:cNvSpPr>
              <p:nvPr/>
            </p:nvSpPr>
            <p:spPr bwMode="auto">
              <a:xfrm>
                <a:off x="5219" y="2168"/>
                <a:ext cx="6" cy="1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6" y="10"/>
                  </a:cxn>
                </a:cxnLst>
                <a:rect l="0" t="0" r="r" b="b"/>
                <a:pathLst>
                  <a:path w="6" h="10">
                    <a:moveTo>
                      <a:pt x="6" y="10"/>
                    </a:moveTo>
                    <a:lnTo>
                      <a:pt x="6" y="1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6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9" name="Freeform 841"/>
              <p:cNvSpPr>
                <a:spLocks/>
              </p:cNvSpPr>
              <p:nvPr/>
            </p:nvSpPr>
            <p:spPr bwMode="auto">
              <a:xfrm>
                <a:off x="5211" y="2204"/>
                <a:ext cx="9" cy="1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9" y="2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9"/>
                  </a:cxn>
                  <a:cxn ang="0">
                    <a:pos x="6" y="10"/>
                  </a:cxn>
                </a:cxnLst>
                <a:rect l="0" t="0" r="r" b="b"/>
                <a:pathLst>
                  <a:path w="9" h="10">
                    <a:moveTo>
                      <a:pt x="6" y="10"/>
                    </a:moveTo>
                    <a:lnTo>
                      <a:pt x="6" y="10"/>
                    </a:lnTo>
                    <a:lnTo>
                      <a:pt x="9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9"/>
                    </a:lnTo>
                    <a:lnTo>
                      <a:pt x="6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0" name="Freeform 842"/>
              <p:cNvSpPr>
                <a:spLocks/>
              </p:cNvSpPr>
              <p:nvPr/>
            </p:nvSpPr>
            <p:spPr bwMode="auto">
              <a:xfrm>
                <a:off x="5201" y="2240"/>
                <a:ext cx="10" cy="1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10" y="2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6" y="10"/>
                  </a:cxn>
                </a:cxnLst>
                <a:rect l="0" t="0" r="r" b="b"/>
                <a:pathLst>
                  <a:path w="10" h="10">
                    <a:moveTo>
                      <a:pt x="6" y="10"/>
                    </a:moveTo>
                    <a:lnTo>
                      <a:pt x="6" y="1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8"/>
                    </a:lnTo>
                    <a:lnTo>
                      <a:pt x="6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1" name="Freeform 843"/>
              <p:cNvSpPr>
                <a:spLocks/>
              </p:cNvSpPr>
              <p:nvPr/>
            </p:nvSpPr>
            <p:spPr bwMode="auto">
              <a:xfrm>
                <a:off x="5188" y="2274"/>
                <a:ext cx="9" cy="1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9" y="2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9"/>
                  </a:cxn>
                  <a:cxn ang="0">
                    <a:pos x="6" y="10"/>
                  </a:cxn>
                </a:cxnLst>
                <a:rect l="0" t="0" r="r" b="b"/>
                <a:pathLst>
                  <a:path w="9" h="10">
                    <a:moveTo>
                      <a:pt x="6" y="10"/>
                    </a:moveTo>
                    <a:lnTo>
                      <a:pt x="6" y="10"/>
                    </a:lnTo>
                    <a:lnTo>
                      <a:pt x="9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9"/>
                    </a:lnTo>
                    <a:lnTo>
                      <a:pt x="6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2" name="Freeform 844"/>
              <p:cNvSpPr>
                <a:spLocks/>
              </p:cNvSpPr>
              <p:nvPr/>
            </p:nvSpPr>
            <p:spPr bwMode="auto">
              <a:xfrm>
                <a:off x="5171" y="2307"/>
                <a:ext cx="12" cy="12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7" y="12"/>
                  </a:cxn>
                  <a:cxn ang="0">
                    <a:pos x="12" y="3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0" y="8"/>
                  </a:cxn>
                  <a:cxn ang="0">
                    <a:pos x="7" y="12"/>
                  </a:cxn>
                </a:cxnLst>
                <a:rect l="0" t="0" r="r" b="b"/>
                <a:pathLst>
                  <a:path w="12" h="12">
                    <a:moveTo>
                      <a:pt x="7" y="12"/>
                    </a:moveTo>
                    <a:lnTo>
                      <a:pt x="7" y="12"/>
                    </a:lnTo>
                    <a:lnTo>
                      <a:pt x="12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8"/>
                    </a:lnTo>
                    <a:lnTo>
                      <a:pt x="7" y="1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3" name="Freeform 845"/>
              <p:cNvSpPr>
                <a:spLocks/>
              </p:cNvSpPr>
              <p:nvPr/>
            </p:nvSpPr>
            <p:spPr bwMode="auto">
              <a:xfrm>
                <a:off x="5153" y="2340"/>
                <a:ext cx="10" cy="11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5" y="11"/>
                  </a:cxn>
                  <a:cxn ang="0">
                    <a:pos x="10" y="3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5" y="11"/>
                  </a:cxn>
                </a:cxnLst>
                <a:rect l="0" t="0" r="r" b="b"/>
                <a:pathLst>
                  <a:path w="10" h="11">
                    <a:moveTo>
                      <a:pt x="5" y="11"/>
                    </a:moveTo>
                    <a:lnTo>
                      <a:pt x="5" y="11"/>
                    </a:lnTo>
                    <a:lnTo>
                      <a:pt x="10" y="3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5" y="1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4" name="Freeform 846"/>
              <p:cNvSpPr>
                <a:spLocks/>
              </p:cNvSpPr>
              <p:nvPr/>
            </p:nvSpPr>
            <p:spPr bwMode="auto">
              <a:xfrm>
                <a:off x="5137" y="2371"/>
                <a:ext cx="10" cy="10"/>
              </a:xfrm>
              <a:custGeom>
                <a:avLst/>
                <a:gdLst/>
                <a:ahLst/>
                <a:cxnLst>
                  <a:cxn ang="0">
                    <a:pos x="10" y="8"/>
                  </a:cxn>
                  <a:cxn ang="0">
                    <a:pos x="10" y="8"/>
                  </a:cxn>
                  <a:cxn ang="0">
                    <a:pos x="7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5" y="10"/>
                  </a:cxn>
                  <a:cxn ang="0">
                    <a:pos x="10" y="8"/>
                  </a:cxn>
                </a:cxnLst>
                <a:rect l="0" t="0" r="r" b="b"/>
                <a:pathLst>
                  <a:path w="10" h="10">
                    <a:moveTo>
                      <a:pt x="10" y="8"/>
                    </a:moveTo>
                    <a:lnTo>
                      <a:pt x="10" y="8"/>
                    </a:lnTo>
                    <a:lnTo>
                      <a:pt x="7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5" y="10"/>
                    </a:lnTo>
                    <a:lnTo>
                      <a:pt x="10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5" name="Freeform 847"/>
              <p:cNvSpPr>
                <a:spLocks/>
              </p:cNvSpPr>
              <p:nvPr/>
            </p:nvSpPr>
            <p:spPr bwMode="auto">
              <a:xfrm>
                <a:off x="5150" y="2405"/>
                <a:ext cx="8" cy="11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8" y="10"/>
                  </a:cxn>
                  <a:cxn ang="0">
                    <a:pos x="7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11"/>
                  </a:cxn>
                  <a:cxn ang="0">
                    <a:pos x="8" y="10"/>
                  </a:cxn>
                </a:cxnLst>
                <a:rect l="0" t="0" r="r" b="b"/>
                <a:pathLst>
                  <a:path w="8" h="11">
                    <a:moveTo>
                      <a:pt x="8" y="10"/>
                    </a:moveTo>
                    <a:lnTo>
                      <a:pt x="8" y="10"/>
                    </a:lnTo>
                    <a:lnTo>
                      <a:pt x="7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11"/>
                    </a:lnTo>
                    <a:lnTo>
                      <a:pt x="8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6" name="Freeform 848"/>
              <p:cNvSpPr>
                <a:spLocks/>
              </p:cNvSpPr>
              <p:nvPr/>
            </p:nvSpPr>
            <p:spPr bwMode="auto">
              <a:xfrm>
                <a:off x="5157" y="2443"/>
                <a:ext cx="8" cy="9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8" y="9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9"/>
                  </a:cxn>
                  <a:cxn ang="0">
                    <a:pos x="8" y="9"/>
                  </a:cxn>
                </a:cxnLst>
                <a:rect l="0" t="0" r="r" b="b"/>
                <a:pathLst>
                  <a:path w="8" h="9">
                    <a:moveTo>
                      <a:pt x="8" y="9"/>
                    </a:moveTo>
                    <a:lnTo>
                      <a:pt x="8" y="9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9"/>
                    </a:lnTo>
                    <a:lnTo>
                      <a:pt x="8" y="9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7" name="Freeform 849"/>
              <p:cNvSpPr>
                <a:spLocks/>
              </p:cNvSpPr>
              <p:nvPr/>
            </p:nvSpPr>
            <p:spPr bwMode="auto">
              <a:xfrm>
                <a:off x="5158" y="2480"/>
                <a:ext cx="7" cy="8"/>
              </a:xfrm>
              <a:custGeom>
                <a:avLst/>
                <a:gdLst/>
                <a:ahLst/>
                <a:cxnLst>
                  <a:cxn ang="0">
                    <a:pos x="7" y="8"/>
                  </a:cxn>
                  <a:cxn ang="0">
                    <a:pos x="7" y="8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7" y="8"/>
                  </a:cxn>
                  <a:cxn ang="0">
                    <a:pos x="7" y="8"/>
                  </a:cxn>
                </a:cxnLst>
                <a:rect l="0" t="0" r="r" b="b"/>
                <a:pathLst>
                  <a:path w="7" h="8">
                    <a:moveTo>
                      <a:pt x="7" y="8"/>
                    </a:moveTo>
                    <a:lnTo>
                      <a:pt x="7" y="8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7" y="8"/>
                    </a:lnTo>
                    <a:lnTo>
                      <a:pt x="7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8" name="Freeform 850"/>
              <p:cNvSpPr>
                <a:spLocks/>
              </p:cNvSpPr>
              <p:nvPr/>
            </p:nvSpPr>
            <p:spPr bwMode="auto">
              <a:xfrm>
                <a:off x="5153" y="2516"/>
                <a:ext cx="9" cy="10"/>
              </a:xfrm>
              <a:custGeom>
                <a:avLst/>
                <a:gdLst/>
                <a:ahLst/>
                <a:cxnLst>
                  <a:cxn ang="0">
                    <a:pos x="7" y="10"/>
                  </a:cxn>
                  <a:cxn ang="0">
                    <a:pos x="7" y="10"/>
                  </a:cxn>
                  <a:cxn ang="0">
                    <a:pos x="9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8"/>
                  </a:cxn>
                  <a:cxn ang="0">
                    <a:pos x="7" y="10"/>
                  </a:cxn>
                </a:cxnLst>
                <a:rect l="0" t="0" r="r" b="b"/>
                <a:pathLst>
                  <a:path w="9" h="10">
                    <a:moveTo>
                      <a:pt x="7" y="10"/>
                    </a:moveTo>
                    <a:lnTo>
                      <a:pt x="7" y="10"/>
                    </a:lnTo>
                    <a:lnTo>
                      <a:pt x="9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8"/>
                    </a:lnTo>
                    <a:lnTo>
                      <a:pt x="7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59" name="Freeform 851"/>
              <p:cNvSpPr>
                <a:spLocks/>
              </p:cNvSpPr>
              <p:nvPr/>
            </p:nvSpPr>
            <p:spPr bwMode="auto">
              <a:xfrm>
                <a:off x="5142" y="2552"/>
                <a:ext cx="10" cy="10"/>
              </a:xfrm>
              <a:custGeom>
                <a:avLst/>
                <a:gdLst/>
                <a:ahLst/>
                <a:cxnLst>
                  <a:cxn ang="0">
                    <a:pos x="7" y="10"/>
                  </a:cxn>
                  <a:cxn ang="0">
                    <a:pos x="7" y="10"/>
                  </a:cxn>
                  <a:cxn ang="0">
                    <a:pos x="10" y="1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7" y="10"/>
                  </a:cxn>
                </a:cxnLst>
                <a:rect l="0" t="0" r="r" b="b"/>
                <a:pathLst>
                  <a:path w="10" h="10">
                    <a:moveTo>
                      <a:pt x="7" y="10"/>
                    </a:moveTo>
                    <a:lnTo>
                      <a:pt x="7" y="10"/>
                    </a:lnTo>
                    <a:lnTo>
                      <a:pt x="10" y="1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8"/>
                    </a:lnTo>
                    <a:lnTo>
                      <a:pt x="7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0" name="Freeform 852"/>
              <p:cNvSpPr>
                <a:spLocks/>
              </p:cNvSpPr>
              <p:nvPr/>
            </p:nvSpPr>
            <p:spPr bwMode="auto">
              <a:xfrm>
                <a:off x="5127" y="2584"/>
                <a:ext cx="10" cy="12"/>
              </a:xfrm>
              <a:custGeom>
                <a:avLst/>
                <a:gdLst/>
                <a:ahLst/>
                <a:cxnLst>
                  <a:cxn ang="0">
                    <a:pos x="7" y="12"/>
                  </a:cxn>
                  <a:cxn ang="0">
                    <a:pos x="7" y="12"/>
                  </a:cxn>
                  <a:cxn ang="0">
                    <a:pos x="10" y="4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7" y="12"/>
                  </a:cxn>
                </a:cxnLst>
                <a:rect l="0" t="0" r="r" b="b"/>
                <a:pathLst>
                  <a:path w="10" h="12">
                    <a:moveTo>
                      <a:pt x="7" y="12"/>
                    </a:moveTo>
                    <a:lnTo>
                      <a:pt x="7" y="12"/>
                    </a:lnTo>
                    <a:lnTo>
                      <a:pt x="10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9"/>
                    </a:lnTo>
                    <a:lnTo>
                      <a:pt x="7" y="1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1" name="Freeform 853"/>
              <p:cNvSpPr>
                <a:spLocks/>
              </p:cNvSpPr>
              <p:nvPr/>
            </p:nvSpPr>
            <p:spPr bwMode="auto">
              <a:xfrm>
                <a:off x="5108" y="2615"/>
                <a:ext cx="10" cy="12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5" y="12"/>
                  </a:cxn>
                  <a:cxn ang="0">
                    <a:pos x="10" y="5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5" y="12"/>
                  </a:cxn>
                </a:cxnLst>
                <a:rect l="0" t="0" r="r" b="b"/>
                <a:pathLst>
                  <a:path w="10" h="12">
                    <a:moveTo>
                      <a:pt x="5" y="12"/>
                    </a:moveTo>
                    <a:lnTo>
                      <a:pt x="5" y="12"/>
                    </a:lnTo>
                    <a:lnTo>
                      <a:pt x="10" y="5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0" y="9"/>
                    </a:lnTo>
                    <a:lnTo>
                      <a:pt x="5" y="1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2" name="Freeform 854"/>
              <p:cNvSpPr>
                <a:spLocks/>
              </p:cNvSpPr>
              <p:nvPr/>
            </p:nvSpPr>
            <p:spPr bwMode="auto">
              <a:xfrm>
                <a:off x="5083" y="2645"/>
                <a:ext cx="12" cy="10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5" y="10"/>
                  </a:cxn>
                  <a:cxn ang="0">
                    <a:pos x="12" y="3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0" y="6"/>
                  </a:cxn>
                  <a:cxn ang="0">
                    <a:pos x="5" y="10"/>
                  </a:cxn>
                  <a:cxn ang="0">
                    <a:pos x="5" y="10"/>
                  </a:cxn>
                </a:cxnLst>
                <a:rect l="0" t="0" r="r" b="b"/>
                <a:pathLst>
                  <a:path w="12" h="10">
                    <a:moveTo>
                      <a:pt x="5" y="10"/>
                    </a:moveTo>
                    <a:lnTo>
                      <a:pt x="5" y="10"/>
                    </a:lnTo>
                    <a:lnTo>
                      <a:pt x="12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0" y="6"/>
                    </a:lnTo>
                    <a:lnTo>
                      <a:pt x="5" y="10"/>
                    </a:lnTo>
                    <a:lnTo>
                      <a:pt x="5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3" name="Freeform 855"/>
              <p:cNvSpPr>
                <a:spLocks/>
              </p:cNvSpPr>
              <p:nvPr/>
            </p:nvSpPr>
            <p:spPr bwMode="auto">
              <a:xfrm>
                <a:off x="5056" y="2669"/>
                <a:ext cx="11" cy="10"/>
              </a:xfrm>
              <a:custGeom>
                <a:avLst/>
                <a:gdLst/>
                <a:ahLst/>
                <a:cxnLst>
                  <a:cxn ang="0">
                    <a:pos x="3" y="10"/>
                  </a:cxn>
                  <a:cxn ang="0">
                    <a:pos x="3" y="10"/>
                  </a:cxn>
                  <a:cxn ang="0">
                    <a:pos x="11" y="5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3" y="10"/>
                  </a:cxn>
                  <a:cxn ang="0">
                    <a:pos x="3" y="10"/>
                  </a:cxn>
                </a:cxnLst>
                <a:rect l="0" t="0" r="r" b="b"/>
                <a:pathLst>
                  <a:path w="11" h="10">
                    <a:moveTo>
                      <a:pt x="3" y="10"/>
                    </a:moveTo>
                    <a:lnTo>
                      <a:pt x="3" y="10"/>
                    </a:lnTo>
                    <a:lnTo>
                      <a:pt x="11" y="5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3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4" name="Freeform 856"/>
              <p:cNvSpPr>
                <a:spLocks/>
              </p:cNvSpPr>
              <p:nvPr/>
            </p:nvSpPr>
            <p:spPr bwMode="auto">
              <a:xfrm>
                <a:off x="5025" y="2689"/>
                <a:ext cx="11" cy="10"/>
              </a:xfrm>
              <a:custGeom>
                <a:avLst/>
                <a:gdLst/>
                <a:ahLst/>
                <a:cxnLst>
                  <a:cxn ang="0">
                    <a:pos x="3" y="10"/>
                  </a:cxn>
                  <a:cxn ang="0">
                    <a:pos x="3" y="10"/>
                  </a:cxn>
                  <a:cxn ang="0">
                    <a:pos x="11" y="6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0" y="5"/>
                  </a:cxn>
                  <a:cxn ang="0">
                    <a:pos x="3" y="10"/>
                  </a:cxn>
                  <a:cxn ang="0">
                    <a:pos x="3" y="10"/>
                  </a:cxn>
                </a:cxnLst>
                <a:rect l="0" t="0" r="r" b="b"/>
                <a:pathLst>
                  <a:path w="11" h="10">
                    <a:moveTo>
                      <a:pt x="3" y="10"/>
                    </a:moveTo>
                    <a:lnTo>
                      <a:pt x="3" y="10"/>
                    </a:lnTo>
                    <a:lnTo>
                      <a:pt x="11" y="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3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5" name="Freeform 857"/>
              <p:cNvSpPr>
                <a:spLocks/>
              </p:cNvSpPr>
              <p:nvPr/>
            </p:nvSpPr>
            <p:spPr bwMode="auto">
              <a:xfrm>
                <a:off x="4990" y="2705"/>
                <a:ext cx="12" cy="10"/>
              </a:xfrm>
              <a:custGeom>
                <a:avLst/>
                <a:gdLst/>
                <a:ahLst/>
                <a:cxnLst>
                  <a:cxn ang="0">
                    <a:pos x="4" y="10"/>
                  </a:cxn>
                  <a:cxn ang="0">
                    <a:pos x="4" y="10"/>
                  </a:cxn>
                  <a:cxn ang="0">
                    <a:pos x="12" y="7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0" y="3"/>
                  </a:cxn>
                  <a:cxn ang="0">
                    <a:pos x="4" y="10"/>
                  </a:cxn>
                </a:cxnLst>
                <a:rect l="0" t="0" r="r" b="b"/>
                <a:pathLst>
                  <a:path w="12" h="10">
                    <a:moveTo>
                      <a:pt x="4" y="10"/>
                    </a:moveTo>
                    <a:lnTo>
                      <a:pt x="4" y="10"/>
                    </a:lnTo>
                    <a:lnTo>
                      <a:pt x="12" y="7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0" y="3"/>
                    </a:lnTo>
                    <a:lnTo>
                      <a:pt x="4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6" name="Freeform 858"/>
              <p:cNvSpPr>
                <a:spLocks/>
              </p:cNvSpPr>
              <p:nvPr/>
            </p:nvSpPr>
            <p:spPr bwMode="auto">
              <a:xfrm>
                <a:off x="4956" y="2715"/>
                <a:ext cx="10" cy="8"/>
              </a:xfrm>
              <a:custGeom>
                <a:avLst/>
                <a:gdLst/>
                <a:ahLst/>
                <a:cxnLst>
                  <a:cxn ang="0">
                    <a:pos x="2" y="8"/>
                  </a:cxn>
                  <a:cxn ang="0">
                    <a:pos x="2" y="8"/>
                  </a:cxn>
                  <a:cxn ang="0">
                    <a:pos x="10" y="6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0" y="3"/>
                  </a:cxn>
                  <a:cxn ang="0">
                    <a:pos x="2" y="8"/>
                  </a:cxn>
                </a:cxnLst>
                <a:rect l="0" t="0" r="r" b="b"/>
                <a:pathLst>
                  <a:path w="10" h="8">
                    <a:moveTo>
                      <a:pt x="2" y="8"/>
                    </a:moveTo>
                    <a:lnTo>
                      <a:pt x="2" y="8"/>
                    </a:lnTo>
                    <a:lnTo>
                      <a:pt x="10" y="6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3"/>
                    </a:lnTo>
                    <a:lnTo>
                      <a:pt x="2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7" name="Freeform 859"/>
              <p:cNvSpPr>
                <a:spLocks/>
              </p:cNvSpPr>
              <p:nvPr/>
            </p:nvSpPr>
            <p:spPr bwMode="auto">
              <a:xfrm>
                <a:off x="4920" y="2721"/>
                <a:ext cx="10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7"/>
                  </a:cxn>
                  <a:cxn ang="0">
                    <a:pos x="10" y="7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10" h="7">
                    <a:moveTo>
                      <a:pt x="0" y="7"/>
                    </a:moveTo>
                    <a:lnTo>
                      <a:pt x="0" y="7"/>
                    </a:lnTo>
                    <a:lnTo>
                      <a:pt x="10" y="7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8" name="Freeform 860"/>
              <p:cNvSpPr>
                <a:spLocks/>
              </p:cNvSpPr>
              <p:nvPr/>
            </p:nvSpPr>
            <p:spPr bwMode="auto">
              <a:xfrm>
                <a:off x="4883" y="2721"/>
                <a:ext cx="9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" y="7"/>
                  </a:cxn>
                  <a:cxn ang="0">
                    <a:pos x="1" y="7"/>
                  </a:cxn>
                  <a:cxn ang="0">
                    <a:pos x="9" y="7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9" h="7">
                    <a:moveTo>
                      <a:pt x="0" y="7"/>
                    </a:moveTo>
                    <a:lnTo>
                      <a:pt x="1" y="7"/>
                    </a:lnTo>
                    <a:lnTo>
                      <a:pt x="1" y="7"/>
                    </a:lnTo>
                    <a:lnTo>
                      <a:pt x="9" y="7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69" name="Rectangle 861"/>
              <p:cNvSpPr>
                <a:spLocks noChangeArrowheads="1"/>
              </p:cNvSpPr>
              <p:nvPr/>
            </p:nvSpPr>
            <p:spPr bwMode="auto">
              <a:xfrm>
                <a:off x="4845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0" name="Rectangle 862"/>
              <p:cNvSpPr>
                <a:spLocks noChangeArrowheads="1"/>
              </p:cNvSpPr>
              <p:nvPr/>
            </p:nvSpPr>
            <p:spPr bwMode="auto">
              <a:xfrm>
                <a:off x="4809" y="2721"/>
                <a:ext cx="8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1" name="Rectangle 863"/>
              <p:cNvSpPr>
                <a:spLocks noChangeArrowheads="1"/>
              </p:cNvSpPr>
              <p:nvPr/>
            </p:nvSpPr>
            <p:spPr bwMode="auto">
              <a:xfrm>
                <a:off x="4772" y="2721"/>
                <a:ext cx="9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2" name="Rectangle 864"/>
              <p:cNvSpPr>
                <a:spLocks noChangeArrowheads="1"/>
              </p:cNvSpPr>
              <p:nvPr/>
            </p:nvSpPr>
            <p:spPr bwMode="auto">
              <a:xfrm>
                <a:off x="4734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3" name="Rectangle 865"/>
              <p:cNvSpPr>
                <a:spLocks noChangeArrowheads="1"/>
              </p:cNvSpPr>
              <p:nvPr/>
            </p:nvSpPr>
            <p:spPr bwMode="auto">
              <a:xfrm>
                <a:off x="4698" y="2721"/>
                <a:ext cx="8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4" name="Rectangle 866"/>
              <p:cNvSpPr>
                <a:spLocks noChangeArrowheads="1"/>
              </p:cNvSpPr>
              <p:nvPr/>
            </p:nvSpPr>
            <p:spPr bwMode="auto">
              <a:xfrm>
                <a:off x="4661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5" name="Rectangle 867"/>
              <p:cNvSpPr>
                <a:spLocks noChangeArrowheads="1"/>
              </p:cNvSpPr>
              <p:nvPr/>
            </p:nvSpPr>
            <p:spPr bwMode="auto">
              <a:xfrm>
                <a:off x="4623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6" name="Rectangle 868"/>
              <p:cNvSpPr>
                <a:spLocks noChangeArrowheads="1"/>
              </p:cNvSpPr>
              <p:nvPr/>
            </p:nvSpPr>
            <p:spPr bwMode="auto">
              <a:xfrm>
                <a:off x="4587" y="2721"/>
                <a:ext cx="9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7" name="Rectangle 869"/>
              <p:cNvSpPr>
                <a:spLocks noChangeArrowheads="1"/>
              </p:cNvSpPr>
              <p:nvPr/>
            </p:nvSpPr>
            <p:spPr bwMode="auto">
              <a:xfrm>
                <a:off x="4550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8" name="Rectangle 870"/>
              <p:cNvSpPr>
                <a:spLocks noChangeArrowheads="1"/>
              </p:cNvSpPr>
              <p:nvPr/>
            </p:nvSpPr>
            <p:spPr bwMode="auto">
              <a:xfrm>
                <a:off x="4512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79" name="Rectangle 871"/>
              <p:cNvSpPr>
                <a:spLocks noChangeArrowheads="1"/>
              </p:cNvSpPr>
              <p:nvPr/>
            </p:nvSpPr>
            <p:spPr bwMode="auto">
              <a:xfrm>
                <a:off x="4476" y="2721"/>
                <a:ext cx="9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0" name="Rectangle 872"/>
              <p:cNvSpPr>
                <a:spLocks noChangeArrowheads="1"/>
              </p:cNvSpPr>
              <p:nvPr/>
            </p:nvSpPr>
            <p:spPr bwMode="auto">
              <a:xfrm>
                <a:off x="4439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1" name="Rectangle 873"/>
              <p:cNvSpPr>
                <a:spLocks noChangeArrowheads="1"/>
              </p:cNvSpPr>
              <p:nvPr/>
            </p:nvSpPr>
            <p:spPr bwMode="auto">
              <a:xfrm>
                <a:off x="4401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2" name="Rectangle 874"/>
              <p:cNvSpPr>
                <a:spLocks noChangeArrowheads="1"/>
              </p:cNvSpPr>
              <p:nvPr/>
            </p:nvSpPr>
            <p:spPr bwMode="auto">
              <a:xfrm>
                <a:off x="4366" y="2721"/>
                <a:ext cx="8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3" name="Rectangle 875"/>
              <p:cNvSpPr>
                <a:spLocks noChangeArrowheads="1"/>
              </p:cNvSpPr>
              <p:nvPr/>
            </p:nvSpPr>
            <p:spPr bwMode="auto">
              <a:xfrm>
                <a:off x="4328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4" name="Rectangle 876"/>
              <p:cNvSpPr>
                <a:spLocks noChangeArrowheads="1"/>
              </p:cNvSpPr>
              <p:nvPr/>
            </p:nvSpPr>
            <p:spPr bwMode="auto">
              <a:xfrm>
                <a:off x="4290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5" name="Rectangle 877"/>
              <p:cNvSpPr>
                <a:spLocks noChangeArrowheads="1"/>
              </p:cNvSpPr>
              <p:nvPr/>
            </p:nvSpPr>
            <p:spPr bwMode="auto">
              <a:xfrm>
                <a:off x="4253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6" name="Rectangle 878"/>
              <p:cNvSpPr>
                <a:spLocks noChangeArrowheads="1"/>
              </p:cNvSpPr>
              <p:nvPr/>
            </p:nvSpPr>
            <p:spPr bwMode="auto">
              <a:xfrm>
                <a:off x="4217" y="2721"/>
                <a:ext cx="8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7" name="Rectangle 879"/>
              <p:cNvSpPr>
                <a:spLocks noChangeArrowheads="1"/>
              </p:cNvSpPr>
              <p:nvPr/>
            </p:nvSpPr>
            <p:spPr bwMode="auto">
              <a:xfrm>
                <a:off x="4180" y="2721"/>
                <a:ext cx="9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8" name="Rectangle 880"/>
              <p:cNvSpPr>
                <a:spLocks noChangeArrowheads="1"/>
              </p:cNvSpPr>
              <p:nvPr/>
            </p:nvSpPr>
            <p:spPr bwMode="auto">
              <a:xfrm>
                <a:off x="4142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89" name="Rectangle 881"/>
              <p:cNvSpPr>
                <a:spLocks noChangeArrowheads="1"/>
              </p:cNvSpPr>
              <p:nvPr/>
            </p:nvSpPr>
            <p:spPr bwMode="auto">
              <a:xfrm>
                <a:off x="4106" y="2721"/>
                <a:ext cx="8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0" name="Rectangle 882"/>
              <p:cNvSpPr>
                <a:spLocks noChangeArrowheads="1"/>
              </p:cNvSpPr>
              <p:nvPr/>
            </p:nvSpPr>
            <p:spPr bwMode="auto">
              <a:xfrm>
                <a:off x="4069" y="2721"/>
                <a:ext cx="9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1" name="Rectangle 883"/>
              <p:cNvSpPr>
                <a:spLocks noChangeArrowheads="1"/>
              </p:cNvSpPr>
              <p:nvPr/>
            </p:nvSpPr>
            <p:spPr bwMode="auto">
              <a:xfrm>
                <a:off x="4031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2" name="Rectangle 884"/>
              <p:cNvSpPr>
                <a:spLocks noChangeArrowheads="1"/>
              </p:cNvSpPr>
              <p:nvPr/>
            </p:nvSpPr>
            <p:spPr bwMode="auto">
              <a:xfrm>
                <a:off x="3995" y="2721"/>
                <a:ext cx="8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3" name="Rectangle 885"/>
              <p:cNvSpPr>
                <a:spLocks noChangeArrowheads="1"/>
              </p:cNvSpPr>
              <p:nvPr/>
            </p:nvSpPr>
            <p:spPr bwMode="auto">
              <a:xfrm>
                <a:off x="3958" y="2721"/>
                <a:ext cx="9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4" name="Rectangle 886"/>
              <p:cNvSpPr>
                <a:spLocks noChangeArrowheads="1"/>
              </p:cNvSpPr>
              <p:nvPr/>
            </p:nvSpPr>
            <p:spPr bwMode="auto">
              <a:xfrm>
                <a:off x="3920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5" name="Rectangle 887"/>
              <p:cNvSpPr>
                <a:spLocks noChangeArrowheads="1"/>
              </p:cNvSpPr>
              <p:nvPr/>
            </p:nvSpPr>
            <p:spPr bwMode="auto">
              <a:xfrm>
                <a:off x="3884" y="2721"/>
                <a:ext cx="8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6" name="Rectangle 888"/>
              <p:cNvSpPr>
                <a:spLocks noChangeArrowheads="1"/>
              </p:cNvSpPr>
              <p:nvPr/>
            </p:nvSpPr>
            <p:spPr bwMode="auto">
              <a:xfrm>
                <a:off x="3847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7" name="Rectangle 889"/>
              <p:cNvSpPr>
                <a:spLocks noChangeArrowheads="1"/>
              </p:cNvSpPr>
              <p:nvPr/>
            </p:nvSpPr>
            <p:spPr bwMode="auto">
              <a:xfrm>
                <a:off x="3809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8" name="Rectangle 890"/>
              <p:cNvSpPr>
                <a:spLocks noChangeArrowheads="1"/>
              </p:cNvSpPr>
              <p:nvPr/>
            </p:nvSpPr>
            <p:spPr bwMode="auto">
              <a:xfrm>
                <a:off x="3773" y="2721"/>
                <a:ext cx="8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99" name="Rectangle 891"/>
              <p:cNvSpPr>
                <a:spLocks noChangeArrowheads="1"/>
              </p:cNvSpPr>
              <p:nvPr/>
            </p:nvSpPr>
            <p:spPr bwMode="auto">
              <a:xfrm>
                <a:off x="3736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0" name="Rectangle 892"/>
              <p:cNvSpPr>
                <a:spLocks noChangeArrowheads="1"/>
              </p:cNvSpPr>
              <p:nvPr/>
            </p:nvSpPr>
            <p:spPr bwMode="auto">
              <a:xfrm>
                <a:off x="3698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1" name="Rectangle 893"/>
              <p:cNvSpPr>
                <a:spLocks noChangeArrowheads="1"/>
              </p:cNvSpPr>
              <p:nvPr/>
            </p:nvSpPr>
            <p:spPr bwMode="auto">
              <a:xfrm>
                <a:off x="3662" y="2721"/>
                <a:ext cx="9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2" name="Rectangle 894"/>
              <p:cNvSpPr>
                <a:spLocks noChangeArrowheads="1"/>
              </p:cNvSpPr>
              <p:nvPr/>
            </p:nvSpPr>
            <p:spPr bwMode="auto">
              <a:xfrm>
                <a:off x="3625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3" name="Rectangle 895"/>
              <p:cNvSpPr>
                <a:spLocks noChangeArrowheads="1"/>
              </p:cNvSpPr>
              <p:nvPr/>
            </p:nvSpPr>
            <p:spPr bwMode="auto">
              <a:xfrm>
                <a:off x="3587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4" name="Rectangle 896"/>
              <p:cNvSpPr>
                <a:spLocks noChangeArrowheads="1"/>
              </p:cNvSpPr>
              <p:nvPr/>
            </p:nvSpPr>
            <p:spPr bwMode="auto">
              <a:xfrm>
                <a:off x="3551" y="2721"/>
                <a:ext cx="9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5" name="Rectangle 897"/>
              <p:cNvSpPr>
                <a:spLocks noChangeArrowheads="1"/>
              </p:cNvSpPr>
              <p:nvPr/>
            </p:nvSpPr>
            <p:spPr bwMode="auto">
              <a:xfrm>
                <a:off x="3514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6" name="Rectangle 898"/>
              <p:cNvSpPr>
                <a:spLocks noChangeArrowheads="1"/>
              </p:cNvSpPr>
              <p:nvPr/>
            </p:nvSpPr>
            <p:spPr bwMode="auto">
              <a:xfrm>
                <a:off x="3476" y="2721"/>
                <a:ext cx="10" cy="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7" name="Freeform 899"/>
              <p:cNvSpPr>
                <a:spLocks/>
              </p:cNvSpPr>
              <p:nvPr/>
            </p:nvSpPr>
            <p:spPr bwMode="auto">
              <a:xfrm>
                <a:off x="3439" y="2721"/>
                <a:ext cx="10" cy="7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7"/>
                  </a:cxn>
                  <a:cxn ang="0">
                    <a:pos x="10" y="7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2" y="0"/>
                  </a:cxn>
                  <a:cxn ang="0">
                    <a:pos x="0" y="7"/>
                  </a:cxn>
                </a:cxnLst>
                <a:rect l="0" t="0" r="r" b="b"/>
                <a:pathLst>
                  <a:path w="10" h="7">
                    <a:moveTo>
                      <a:pt x="0" y="7"/>
                    </a:moveTo>
                    <a:lnTo>
                      <a:pt x="0" y="7"/>
                    </a:lnTo>
                    <a:lnTo>
                      <a:pt x="10" y="7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2" y="0"/>
                    </a:lnTo>
                    <a:lnTo>
                      <a:pt x="0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8" name="Freeform 900"/>
              <p:cNvSpPr>
                <a:spLocks/>
              </p:cNvSpPr>
              <p:nvPr/>
            </p:nvSpPr>
            <p:spPr bwMode="auto">
              <a:xfrm>
                <a:off x="3403" y="2717"/>
                <a:ext cx="10" cy="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8" y="8"/>
                  </a:cxn>
                  <a:cxn ang="0">
                    <a:pos x="10" y="1"/>
                  </a:cxn>
                  <a:cxn ang="0">
                    <a:pos x="10" y="1"/>
                  </a:cxn>
                  <a:cxn ang="0">
                    <a:pos x="0" y="0"/>
                  </a:cxn>
                  <a:cxn ang="0">
                    <a:pos x="0" y="6"/>
                  </a:cxn>
                </a:cxnLst>
                <a:rect l="0" t="0" r="r" b="b"/>
                <a:pathLst>
                  <a:path w="10" h="8">
                    <a:moveTo>
                      <a:pt x="0" y="6"/>
                    </a:moveTo>
                    <a:lnTo>
                      <a:pt x="0" y="6"/>
                    </a:lnTo>
                    <a:lnTo>
                      <a:pt x="8" y="8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0" y="0"/>
                    </a:lnTo>
                    <a:lnTo>
                      <a:pt x="0" y="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09" name="Freeform 901"/>
              <p:cNvSpPr>
                <a:spLocks/>
              </p:cNvSpPr>
              <p:nvPr/>
            </p:nvSpPr>
            <p:spPr bwMode="auto">
              <a:xfrm>
                <a:off x="3365" y="2708"/>
                <a:ext cx="12" cy="1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7"/>
                  </a:cxn>
                  <a:cxn ang="0">
                    <a:pos x="10" y="10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2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12" h="10">
                    <a:moveTo>
                      <a:pt x="0" y="7"/>
                    </a:moveTo>
                    <a:lnTo>
                      <a:pt x="0" y="7"/>
                    </a:lnTo>
                    <a:lnTo>
                      <a:pt x="10" y="10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0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0" name="Freeform 902"/>
              <p:cNvSpPr>
                <a:spLocks/>
              </p:cNvSpPr>
              <p:nvPr/>
            </p:nvSpPr>
            <p:spPr bwMode="auto">
              <a:xfrm>
                <a:off x="3330" y="2699"/>
                <a:ext cx="11" cy="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9" y="8"/>
                  </a:cxn>
                  <a:cxn ang="0">
                    <a:pos x="11" y="3"/>
                  </a:cxn>
                  <a:cxn ang="0">
                    <a:pos x="11" y="3"/>
                  </a:cxn>
                  <a:cxn ang="0">
                    <a:pos x="3" y="0"/>
                  </a:cxn>
                  <a:cxn ang="0">
                    <a:pos x="0" y="6"/>
                  </a:cxn>
                </a:cxnLst>
                <a:rect l="0" t="0" r="r" b="b"/>
                <a:pathLst>
                  <a:path w="11" h="8">
                    <a:moveTo>
                      <a:pt x="0" y="6"/>
                    </a:moveTo>
                    <a:lnTo>
                      <a:pt x="0" y="6"/>
                    </a:lnTo>
                    <a:lnTo>
                      <a:pt x="9" y="8"/>
                    </a:lnTo>
                    <a:lnTo>
                      <a:pt x="11" y="3"/>
                    </a:lnTo>
                    <a:lnTo>
                      <a:pt x="11" y="3"/>
                    </a:lnTo>
                    <a:lnTo>
                      <a:pt x="3" y="0"/>
                    </a:lnTo>
                    <a:lnTo>
                      <a:pt x="0" y="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1" name="Freeform 903"/>
              <p:cNvSpPr>
                <a:spLocks/>
              </p:cNvSpPr>
              <p:nvPr/>
            </p:nvSpPr>
            <p:spPr bwMode="auto">
              <a:xfrm>
                <a:off x="3295" y="2684"/>
                <a:ext cx="12" cy="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10" y="1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4" y="0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2" h="10">
                    <a:moveTo>
                      <a:pt x="0" y="6"/>
                    </a:moveTo>
                    <a:lnTo>
                      <a:pt x="0" y="6"/>
                    </a:lnTo>
                    <a:lnTo>
                      <a:pt x="10" y="10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4" y="0"/>
                    </a:lnTo>
                    <a:lnTo>
                      <a:pt x="0" y="6"/>
                    </a:lnTo>
                    <a:lnTo>
                      <a:pt x="0" y="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2" name="Freeform 904"/>
              <p:cNvSpPr>
                <a:spLocks/>
              </p:cNvSpPr>
              <p:nvPr/>
            </p:nvSpPr>
            <p:spPr bwMode="auto">
              <a:xfrm>
                <a:off x="3263" y="2668"/>
                <a:ext cx="11" cy="11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8" y="11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3" y="0"/>
                  </a:cxn>
                  <a:cxn ang="0">
                    <a:pos x="0" y="6"/>
                  </a:cxn>
                </a:cxnLst>
                <a:rect l="0" t="0" r="r" b="b"/>
                <a:pathLst>
                  <a:path w="11" h="11">
                    <a:moveTo>
                      <a:pt x="0" y="6"/>
                    </a:moveTo>
                    <a:lnTo>
                      <a:pt x="0" y="6"/>
                    </a:lnTo>
                    <a:lnTo>
                      <a:pt x="8" y="11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3" y="0"/>
                    </a:lnTo>
                    <a:lnTo>
                      <a:pt x="0" y="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3" name="Freeform 905"/>
              <p:cNvSpPr>
                <a:spLocks/>
              </p:cNvSpPr>
              <p:nvPr/>
            </p:nvSpPr>
            <p:spPr bwMode="auto">
              <a:xfrm>
                <a:off x="3232" y="2648"/>
                <a:ext cx="11" cy="11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7"/>
                  </a:cxn>
                  <a:cxn ang="0">
                    <a:pos x="6" y="11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11" h="11">
                    <a:moveTo>
                      <a:pt x="0" y="7"/>
                    </a:moveTo>
                    <a:lnTo>
                      <a:pt x="0" y="7"/>
                    </a:lnTo>
                    <a:lnTo>
                      <a:pt x="6" y="11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0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4" name="Freeform 906"/>
              <p:cNvSpPr>
                <a:spLocks/>
              </p:cNvSpPr>
              <p:nvPr/>
            </p:nvSpPr>
            <p:spPr bwMode="auto">
              <a:xfrm>
                <a:off x="3201" y="2627"/>
                <a:ext cx="11" cy="11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" y="11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5" y="0"/>
                  </a:cxn>
                  <a:cxn ang="0">
                    <a:pos x="0" y="5"/>
                  </a:cxn>
                </a:cxnLst>
                <a:rect l="0" t="0" r="r" b="b"/>
                <a:pathLst>
                  <a:path w="11" h="11">
                    <a:moveTo>
                      <a:pt x="0" y="5"/>
                    </a:moveTo>
                    <a:lnTo>
                      <a:pt x="0" y="5"/>
                    </a:lnTo>
                    <a:lnTo>
                      <a:pt x="8" y="11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5" y="0"/>
                    </a:lnTo>
                    <a:lnTo>
                      <a:pt x="0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5" name="Freeform 907"/>
              <p:cNvSpPr>
                <a:spLocks/>
              </p:cNvSpPr>
              <p:nvPr/>
            </p:nvSpPr>
            <p:spPr bwMode="auto">
              <a:xfrm>
                <a:off x="3173" y="2602"/>
                <a:ext cx="11" cy="12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8" y="12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5" y="0"/>
                  </a:cxn>
                  <a:cxn ang="0">
                    <a:pos x="0" y="5"/>
                  </a:cxn>
                </a:cxnLst>
                <a:rect l="0" t="0" r="r" b="b"/>
                <a:pathLst>
                  <a:path w="11" h="12">
                    <a:moveTo>
                      <a:pt x="0" y="5"/>
                    </a:moveTo>
                    <a:lnTo>
                      <a:pt x="0" y="5"/>
                    </a:lnTo>
                    <a:lnTo>
                      <a:pt x="8" y="12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5" y="0"/>
                    </a:lnTo>
                    <a:lnTo>
                      <a:pt x="0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6" name="Freeform 908"/>
              <p:cNvSpPr>
                <a:spLocks/>
              </p:cNvSpPr>
              <p:nvPr/>
            </p:nvSpPr>
            <p:spPr bwMode="auto">
              <a:xfrm>
                <a:off x="3149" y="2575"/>
                <a:ext cx="11" cy="11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6" y="11"/>
                  </a:cxn>
                  <a:cxn ang="0">
                    <a:pos x="11" y="8"/>
                  </a:cxn>
                  <a:cxn ang="0">
                    <a:pos x="11" y="8"/>
                  </a:cxn>
                  <a:cxn ang="0">
                    <a:pos x="4" y="0"/>
                  </a:cxn>
                  <a:cxn ang="0">
                    <a:pos x="0" y="5"/>
                  </a:cxn>
                </a:cxnLst>
                <a:rect l="0" t="0" r="r" b="b"/>
                <a:pathLst>
                  <a:path w="11" h="11">
                    <a:moveTo>
                      <a:pt x="0" y="5"/>
                    </a:moveTo>
                    <a:lnTo>
                      <a:pt x="0" y="5"/>
                    </a:lnTo>
                    <a:lnTo>
                      <a:pt x="6" y="11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4" y="0"/>
                    </a:lnTo>
                    <a:lnTo>
                      <a:pt x="0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7" name="Freeform 909"/>
              <p:cNvSpPr>
                <a:spLocks/>
              </p:cNvSpPr>
              <p:nvPr/>
            </p:nvSpPr>
            <p:spPr bwMode="auto">
              <a:xfrm>
                <a:off x="3126" y="2545"/>
                <a:ext cx="11" cy="12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5" y="12"/>
                  </a:cxn>
                  <a:cxn ang="0">
                    <a:pos x="11" y="8"/>
                  </a:cxn>
                  <a:cxn ang="0">
                    <a:pos x="11" y="8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11" h="12">
                    <a:moveTo>
                      <a:pt x="0" y="5"/>
                    </a:moveTo>
                    <a:lnTo>
                      <a:pt x="0" y="5"/>
                    </a:lnTo>
                    <a:lnTo>
                      <a:pt x="5" y="12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0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8" name="Freeform 910"/>
              <p:cNvSpPr>
                <a:spLocks/>
              </p:cNvSpPr>
              <p:nvPr/>
            </p:nvSpPr>
            <p:spPr bwMode="auto">
              <a:xfrm>
                <a:off x="3106" y="2516"/>
                <a:ext cx="10" cy="10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5" y="10"/>
                  </a:cxn>
                  <a:cxn ang="0">
                    <a:pos x="10" y="6"/>
                  </a:cxn>
                  <a:cxn ang="0">
                    <a:pos x="10" y="6"/>
                  </a:cxn>
                  <a:cxn ang="0">
                    <a:pos x="5" y="0"/>
                  </a:cxn>
                  <a:cxn ang="0">
                    <a:pos x="0" y="3"/>
                  </a:cxn>
                </a:cxnLst>
                <a:rect l="0" t="0" r="r" b="b"/>
                <a:pathLst>
                  <a:path w="10" h="10">
                    <a:moveTo>
                      <a:pt x="0" y="3"/>
                    </a:moveTo>
                    <a:lnTo>
                      <a:pt x="0" y="3"/>
                    </a:lnTo>
                    <a:lnTo>
                      <a:pt x="5" y="10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5" y="0"/>
                    </a:lnTo>
                    <a:lnTo>
                      <a:pt x="0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19" name="Freeform 911"/>
              <p:cNvSpPr>
                <a:spLocks/>
              </p:cNvSpPr>
              <p:nvPr/>
            </p:nvSpPr>
            <p:spPr bwMode="auto">
              <a:xfrm>
                <a:off x="3088" y="2483"/>
                <a:ext cx="10" cy="1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3" y="10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7" y="0"/>
                  </a:cxn>
                  <a:cxn ang="0">
                    <a:pos x="0" y="2"/>
                  </a:cxn>
                </a:cxnLst>
                <a:rect l="0" t="0" r="r" b="b"/>
                <a:pathLst>
                  <a:path w="10" h="10">
                    <a:moveTo>
                      <a:pt x="0" y="2"/>
                    </a:moveTo>
                    <a:lnTo>
                      <a:pt x="0" y="2"/>
                    </a:lnTo>
                    <a:lnTo>
                      <a:pt x="3" y="10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7" y="0"/>
                    </a:lnTo>
                    <a:lnTo>
                      <a:pt x="0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0" name="Freeform 912"/>
              <p:cNvSpPr>
                <a:spLocks/>
              </p:cNvSpPr>
              <p:nvPr/>
            </p:nvSpPr>
            <p:spPr bwMode="auto">
              <a:xfrm>
                <a:off x="3073" y="2449"/>
                <a:ext cx="10" cy="11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4" y="11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7" y="0"/>
                  </a:cxn>
                  <a:cxn ang="0">
                    <a:pos x="0" y="2"/>
                  </a:cxn>
                </a:cxnLst>
                <a:rect l="0" t="0" r="r" b="b"/>
                <a:pathLst>
                  <a:path w="10" h="11">
                    <a:moveTo>
                      <a:pt x="0" y="2"/>
                    </a:moveTo>
                    <a:lnTo>
                      <a:pt x="0" y="2"/>
                    </a:lnTo>
                    <a:lnTo>
                      <a:pt x="4" y="11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7" y="0"/>
                    </a:lnTo>
                    <a:lnTo>
                      <a:pt x="0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1" name="Freeform 913"/>
              <p:cNvSpPr>
                <a:spLocks/>
              </p:cNvSpPr>
              <p:nvPr/>
            </p:nvSpPr>
            <p:spPr bwMode="auto">
              <a:xfrm>
                <a:off x="3062" y="2413"/>
                <a:ext cx="10" cy="1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3" y="1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7" y="0"/>
                  </a:cxn>
                  <a:cxn ang="0">
                    <a:pos x="0" y="2"/>
                  </a:cxn>
                </a:cxnLst>
                <a:rect l="0" t="0" r="r" b="b"/>
                <a:pathLst>
                  <a:path w="10" h="12">
                    <a:moveTo>
                      <a:pt x="0" y="2"/>
                    </a:moveTo>
                    <a:lnTo>
                      <a:pt x="0" y="2"/>
                    </a:lnTo>
                    <a:lnTo>
                      <a:pt x="3" y="12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7" y="0"/>
                    </a:lnTo>
                    <a:lnTo>
                      <a:pt x="0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2" name="Freeform 914"/>
              <p:cNvSpPr>
                <a:spLocks/>
              </p:cNvSpPr>
              <p:nvPr/>
            </p:nvSpPr>
            <p:spPr bwMode="auto">
              <a:xfrm>
                <a:off x="3054" y="2377"/>
                <a:ext cx="8" cy="1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2" y="12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6" y="0"/>
                  </a:cxn>
                  <a:cxn ang="0">
                    <a:pos x="0" y="2"/>
                  </a:cxn>
                </a:cxnLst>
                <a:rect l="0" t="0" r="r" b="b"/>
                <a:pathLst>
                  <a:path w="8" h="12">
                    <a:moveTo>
                      <a:pt x="0" y="2"/>
                    </a:moveTo>
                    <a:lnTo>
                      <a:pt x="0" y="2"/>
                    </a:lnTo>
                    <a:lnTo>
                      <a:pt x="2" y="12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6" y="0"/>
                    </a:lnTo>
                    <a:lnTo>
                      <a:pt x="0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3" name="Freeform 915"/>
              <p:cNvSpPr>
                <a:spLocks/>
              </p:cNvSpPr>
              <p:nvPr/>
            </p:nvSpPr>
            <p:spPr bwMode="auto">
              <a:xfrm>
                <a:off x="3049" y="2341"/>
                <a:ext cx="8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7" y="0"/>
                  </a:cxn>
                  <a:cxn ang="0">
                    <a:pos x="0" y="0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0" y="0"/>
                    </a:lnTo>
                    <a:lnTo>
                      <a:pt x="2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4" name="Freeform 916"/>
              <p:cNvSpPr>
                <a:spLocks/>
              </p:cNvSpPr>
              <p:nvPr/>
            </p:nvSpPr>
            <p:spPr bwMode="auto">
              <a:xfrm>
                <a:off x="3047" y="2305"/>
                <a:ext cx="9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0" y="0"/>
                  </a:cxn>
                </a:cxnLst>
                <a:rect l="0" t="0" r="r" b="b"/>
                <a:pathLst>
                  <a:path w="9" h="9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5" name="Freeform 917"/>
              <p:cNvSpPr>
                <a:spLocks/>
              </p:cNvSpPr>
              <p:nvPr/>
            </p:nvSpPr>
            <p:spPr bwMode="auto">
              <a:xfrm>
                <a:off x="3049" y="2268"/>
                <a:ext cx="8" cy="1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8" y="0"/>
                  </a:cxn>
                  <a:cxn ang="0">
                    <a:pos x="2" y="0"/>
                  </a:cxn>
                </a:cxnLst>
                <a:rect l="0" t="0" r="r" b="b"/>
                <a:pathLst>
                  <a:path w="8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0"/>
                    </a:lnTo>
                    <a:lnTo>
                      <a:pt x="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6" name="Freeform 918"/>
              <p:cNvSpPr>
                <a:spLocks/>
              </p:cNvSpPr>
              <p:nvPr/>
            </p:nvSpPr>
            <p:spPr bwMode="auto">
              <a:xfrm>
                <a:off x="3054" y="2230"/>
                <a:ext cx="8" cy="1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8" y="2"/>
                  </a:cxn>
                  <a:cxn ang="0">
                    <a:pos x="2" y="0"/>
                  </a:cxn>
                </a:cxnLst>
                <a:rect l="0" t="0" r="r" b="b"/>
                <a:pathLst>
                  <a:path w="8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7" name="Freeform 919"/>
              <p:cNvSpPr>
                <a:spLocks/>
              </p:cNvSpPr>
              <p:nvPr/>
            </p:nvSpPr>
            <p:spPr bwMode="auto">
              <a:xfrm>
                <a:off x="3060" y="2195"/>
                <a:ext cx="10" cy="9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0" y="8"/>
                  </a:cxn>
                  <a:cxn ang="0">
                    <a:pos x="7" y="9"/>
                  </a:cxn>
                  <a:cxn ang="0">
                    <a:pos x="7" y="9"/>
                  </a:cxn>
                  <a:cxn ang="0">
                    <a:pos x="10" y="1"/>
                  </a:cxn>
                  <a:cxn ang="0">
                    <a:pos x="4" y="0"/>
                  </a:cxn>
                  <a:cxn ang="0">
                    <a:pos x="4" y="0"/>
                  </a:cxn>
                </a:cxnLst>
                <a:rect l="0" t="0" r="r" b="b"/>
                <a:pathLst>
                  <a:path w="10" h="9">
                    <a:moveTo>
                      <a:pt x="4" y="0"/>
                    </a:moveTo>
                    <a:lnTo>
                      <a:pt x="4" y="0"/>
                    </a:lnTo>
                    <a:lnTo>
                      <a:pt x="0" y="8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10" y="1"/>
                    </a:lnTo>
                    <a:lnTo>
                      <a:pt x="4" y="0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8" name="Freeform 920"/>
              <p:cNvSpPr>
                <a:spLocks/>
              </p:cNvSpPr>
              <p:nvPr/>
            </p:nvSpPr>
            <p:spPr bwMode="auto">
              <a:xfrm>
                <a:off x="3072" y="2159"/>
                <a:ext cx="8" cy="1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9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8" y="3"/>
                  </a:cxn>
                  <a:cxn ang="0">
                    <a:pos x="3" y="0"/>
                  </a:cxn>
                </a:cxnLst>
                <a:rect l="0" t="0" r="r" b="b"/>
                <a:pathLst>
                  <a:path w="8" h="11">
                    <a:moveTo>
                      <a:pt x="3" y="0"/>
                    </a:moveTo>
                    <a:lnTo>
                      <a:pt x="3" y="0"/>
                    </a:lnTo>
                    <a:lnTo>
                      <a:pt x="0" y="9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8" y="3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29" name="Freeform 921"/>
              <p:cNvSpPr>
                <a:spLocks/>
              </p:cNvSpPr>
              <p:nvPr/>
            </p:nvSpPr>
            <p:spPr bwMode="auto">
              <a:xfrm>
                <a:off x="3085" y="2124"/>
                <a:ext cx="10" cy="1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10" y="4"/>
                  </a:cxn>
                  <a:cxn ang="0">
                    <a:pos x="5" y="0"/>
                  </a:cxn>
                </a:cxnLst>
                <a:rect l="0" t="0" r="r" b="b"/>
                <a:pathLst>
                  <a:path w="10" h="12">
                    <a:moveTo>
                      <a:pt x="5" y="0"/>
                    </a:moveTo>
                    <a:lnTo>
                      <a:pt x="5" y="0"/>
                    </a:lnTo>
                    <a:lnTo>
                      <a:pt x="0" y="9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10" y="4"/>
                    </a:lnTo>
                    <a:lnTo>
                      <a:pt x="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0" name="Freeform 922"/>
              <p:cNvSpPr>
                <a:spLocks/>
              </p:cNvSpPr>
              <p:nvPr/>
            </p:nvSpPr>
            <p:spPr bwMode="auto">
              <a:xfrm>
                <a:off x="3078" y="2092"/>
                <a:ext cx="10" cy="11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5" y="11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5" y="0"/>
                  </a:cxn>
                  <a:cxn ang="0">
                    <a:pos x="0" y="3"/>
                  </a:cxn>
                </a:cxnLst>
                <a:rect l="0" t="0" r="r" b="b"/>
                <a:pathLst>
                  <a:path w="10" h="11">
                    <a:moveTo>
                      <a:pt x="0" y="3"/>
                    </a:moveTo>
                    <a:lnTo>
                      <a:pt x="0" y="3"/>
                    </a:lnTo>
                    <a:lnTo>
                      <a:pt x="5" y="11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5" y="0"/>
                    </a:lnTo>
                    <a:lnTo>
                      <a:pt x="0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1" name="Freeform 923"/>
              <p:cNvSpPr>
                <a:spLocks/>
              </p:cNvSpPr>
              <p:nvPr/>
            </p:nvSpPr>
            <p:spPr bwMode="auto">
              <a:xfrm>
                <a:off x="3060" y="2059"/>
                <a:ext cx="10" cy="12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3"/>
                  </a:cxn>
                  <a:cxn ang="0">
                    <a:pos x="5" y="1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7" y="0"/>
                  </a:cxn>
                  <a:cxn ang="0">
                    <a:pos x="0" y="3"/>
                  </a:cxn>
                </a:cxnLst>
                <a:rect l="0" t="0" r="r" b="b"/>
                <a:pathLst>
                  <a:path w="10" h="12">
                    <a:moveTo>
                      <a:pt x="0" y="3"/>
                    </a:moveTo>
                    <a:lnTo>
                      <a:pt x="0" y="3"/>
                    </a:lnTo>
                    <a:lnTo>
                      <a:pt x="5" y="12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7" y="0"/>
                    </a:lnTo>
                    <a:lnTo>
                      <a:pt x="0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2" name="Freeform 924"/>
              <p:cNvSpPr>
                <a:spLocks/>
              </p:cNvSpPr>
              <p:nvPr/>
            </p:nvSpPr>
            <p:spPr bwMode="auto">
              <a:xfrm>
                <a:off x="3047" y="2027"/>
                <a:ext cx="9" cy="9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4" y="9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5" y="0"/>
                  </a:cxn>
                  <a:cxn ang="0">
                    <a:pos x="0" y="1"/>
                  </a:cxn>
                </a:cxnLst>
                <a:rect l="0" t="0" r="r" b="b"/>
                <a:pathLst>
                  <a:path w="9" h="9">
                    <a:moveTo>
                      <a:pt x="0" y="1"/>
                    </a:moveTo>
                    <a:lnTo>
                      <a:pt x="0" y="1"/>
                    </a:lnTo>
                    <a:lnTo>
                      <a:pt x="4" y="9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5" y="0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3" name="Freeform 925"/>
              <p:cNvSpPr>
                <a:spLocks/>
              </p:cNvSpPr>
              <p:nvPr/>
            </p:nvSpPr>
            <p:spPr bwMode="auto">
              <a:xfrm>
                <a:off x="3036" y="1991"/>
                <a:ext cx="8" cy="1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2" y="11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5" y="0"/>
                  </a:cxn>
                  <a:cxn ang="0">
                    <a:pos x="0" y="1"/>
                  </a:cxn>
                </a:cxnLst>
                <a:rect l="0" t="0" r="r" b="b"/>
                <a:pathLst>
                  <a:path w="8" h="11">
                    <a:moveTo>
                      <a:pt x="0" y="1"/>
                    </a:moveTo>
                    <a:lnTo>
                      <a:pt x="0" y="1"/>
                    </a:lnTo>
                    <a:lnTo>
                      <a:pt x="2" y="11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5" y="0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4" name="Freeform 926"/>
              <p:cNvSpPr>
                <a:spLocks/>
              </p:cNvSpPr>
              <p:nvPr/>
            </p:nvSpPr>
            <p:spPr bwMode="auto">
              <a:xfrm>
                <a:off x="3026" y="1955"/>
                <a:ext cx="8" cy="11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2" y="11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7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w="8" h="11">
                    <a:moveTo>
                      <a:pt x="0" y="1"/>
                    </a:moveTo>
                    <a:lnTo>
                      <a:pt x="0" y="1"/>
                    </a:lnTo>
                    <a:lnTo>
                      <a:pt x="2" y="11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0"/>
                    </a:lnTo>
                    <a:lnTo>
                      <a:pt x="0" y="1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5" name="Freeform 927"/>
              <p:cNvSpPr>
                <a:spLocks/>
              </p:cNvSpPr>
              <p:nvPr/>
            </p:nvSpPr>
            <p:spPr bwMode="auto">
              <a:xfrm>
                <a:off x="3021" y="1919"/>
                <a:ext cx="8" cy="1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2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7" y="0"/>
                  </a:cxn>
                  <a:cxn ang="0">
                    <a:pos x="0" y="1"/>
                  </a:cxn>
                </a:cxnLst>
                <a:rect l="0" t="0" r="r" b="b"/>
                <a:pathLst>
                  <a:path w="8" h="10">
                    <a:moveTo>
                      <a:pt x="0" y="1"/>
                    </a:moveTo>
                    <a:lnTo>
                      <a:pt x="0" y="1"/>
                    </a:lnTo>
                    <a:lnTo>
                      <a:pt x="2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7" y="0"/>
                    </a:lnTo>
                    <a:lnTo>
                      <a:pt x="0" y="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6" name="Freeform 928"/>
              <p:cNvSpPr>
                <a:spLocks/>
              </p:cNvSpPr>
              <p:nvPr/>
            </p:nvSpPr>
            <p:spPr bwMode="auto">
              <a:xfrm>
                <a:off x="3018" y="1883"/>
                <a:ext cx="8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2" y="8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7" y="0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0" y="0"/>
                    </a:lnTo>
                    <a:lnTo>
                      <a:pt x="2" y="8"/>
                    </a:lnTo>
                    <a:lnTo>
                      <a:pt x="8" y="8"/>
                    </a:lnTo>
                    <a:lnTo>
                      <a:pt x="8" y="8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7" name="Freeform 929"/>
              <p:cNvSpPr>
                <a:spLocks/>
              </p:cNvSpPr>
              <p:nvPr/>
            </p:nvSpPr>
            <p:spPr bwMode="auto">
              <a:xfrm>
                <a:off x="3020" y="1845"/>
                <a:ext cx="6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6" y="0"/>
                  </a:cxn>
                  <a:cxn ang="0">
                    <a:pos x="0" y="0"/>
                  </a:cxn>
                </a:cxnLst>
                <a:rect l="0" t="0" r="r" b="b"/>
                <a:pathLst>
                  <a:path w="6" h="10">
                    <a:moveTo>
                      <a:pt x="0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6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8" name="Freeform 930"/>
              <p:cNvSpPr>
                <a:spLocks/>
              </p:cNvSpPr>
              <p:nvPr/>
            </p:nvSpPr>
            <p:spPr bwMode="auto">
              <a:xfrm>
                <a:off x="3021" y="1808"/>
                <a:ext cx="8" cy="1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8" y="2"/>
                  </a:cxn>
                  <a:cxn ang="0">
                    <a:pos x="2" y="0"/>
                  </a:cxn>
                </a:cxnLst>
                <a:rect l="0" t="0" r="r" b="b"/>
                <a:pathLst>
                  <a:path w="8" h="10">
                    <a:moveTo>
                      <a:pt x="2" y="0"/>
                    </a:moveTo>
                    <a:lnTo>
                      <a:pt x="2" y="0"/>
                    </a:lnTo>
                    <a:lnTo>
                      <a:pt x="0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2"/>
                    </a:lnTo>
                    <a:lnTo>
                      <a:pt x="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39" name="Freeform 931"/>
              <p:cNvSpPr>
                <a:spLocks/>
              </p:cNvSpPr>
              <p:nvPr/>
            </p:nvSpPr>
            <p:spPr bwMode="auto">
              <a:xfrm>
                <a:off x="3028" y="1772"/>
                <a:ext cx="8" cy="1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0" y="8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8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0">
                    <a:moveTo>
                      <a:pt x="1" y="0"/>
                    </a:moveTo>
                    <a:lnTo>
                      <a:pt x="1" y="0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8" y="2"/>
                    </a:lnTo>
                    <a:lnTo>
                      <a:pt x="1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0" name="Freeform 932"/>
              <p:cNvSpPr>
                <a:spLocks/>
              </p:cNvSpPr>
              <p:nvPr/>
            </p:nvSpPr>
            <p:spPr bwMode="auto">
              <a:xfrm>
                <a:off x="3036" y="1736"/>
                <a:ext cx="10" cy="10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10" y="2"/>
                  </a:cxn>
                  <a:cxn ang="0">
                    <a:pos x="3" y="0"/>
                  </a:cxn>
                </a:cxnLst>
                <a:rect l="0" t="0" r="r" b="b"/>
                <a:pathLst>
                  <a:path w="10" h="10">
                    <a:moveTo>
                      <a:pt x="3" y="0"/>
                    </a:moveTo>
                    <a:lnTo>
                      <a:pt x="3" y="0"/>
                    </a:lnTo>
                    <a:lnTo>
                      <a:pt x="0" y="8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10" y="2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1" name="Freeform 933"/>
              <p:cNvSpPr>
                <a:spLocks/>
              </p:cNvSpPr>
              <p:nvPr/>
            </p:nvSpPr>
            <p:spPr bwMode="auto">
              <a:xfrm>
                <a:off x="3049" y="1700"/>
                <a:ext cx="8" cy="1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10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8" y="4"/>
                  </a:cxn>
                  <a:cxn ang="0">
                    <a:pos x="3" y="0"/>
                  </a:cxn>
                </a:cxnLst>
                <a:rect l="0" t="0" r="r" b="b"/>
                <a:pathLst>
                  <a:path w="8" h="12">
                    <a:moveTo>
                      <a:pt x="3" y="0"/>
                    </a:moveTo>
                    <a:lnTo>
                      <a:pt x="3" y="0"/>
                    </a:lnTo>
                    <a:lnTo>
                      <a:pt x="0" y="10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8" y="4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2" name="Freeform 934"/>
              <p:cNvSpPr>
                <a:spLocks/>
              </p:cNvSpPr>
              <p:nvPr/>
            </p:nvSpPr>
            <p:spPr bwMode="auto">
              <a:xfrm>
                <a:off x="3064" y="1666"/>
                <a:ext cx="9" cy="1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10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9" y="3"/>
                  </a:cxn>
                  <a:cxn ang="0">
                    <a:pos x="3" y="0"/>
                  </a:cxn>
                </a:cxnLst>
                <a:rect l="0" t="0" r="r" b="b"/>
                <a:pathLst>
                  <a:path w="9" h="11">
                    <a:moveTo>
                      <a:pt x="3" y="0"/>
                    </a:moveTo>
                    <a:lnTo>
                      <a:pt x="3" y="0"/>
                    </a:lnTo>
                    <a:lnTo>
                      <a:pt x="0" y="10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9" y="3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3" name="Freeform 935"/>
              <p:cNvSpPr>
                <a:spLocks/>
              </p:cNvSpPr>
              <p:nvPr/>
            </p:nvSpPr>
            <p:spPr bwMode="auto">
              <a:xfrm>
                <a:off x="3080" y="1635"/>
                <a:ext cx="11" cy="1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11" y="3"/>
                  </a:cxn>
                  <a:cxn ang="0">
                    <a:pos x="5" y="0"/>
                  </a:cxn>
                </a:cxnLst>
                <a:rect l="0" t="0" r="r" b="b"/>
                <a:pathLst>
                  <a:path w="11" h="11">
                    <a:moveTo>
                      <a:pt x="5" y="0"/>
                    </a:moveTo>
                    <a:lnTo>
                      <a:pt x="5" y="0"/>
                    </a:lnTo>
                    <a:lnTo>
                      <a:pt x="0" y="7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1" y="3"/>
                    </a:lnTo>
                    <a:lnTo>
                      <a:pt x="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4" name="Freeform 936"/>
              <p:cNvSpPr>
                <a:spLocks/>
              </p:cNvSpPr>
              <p:nvPr/>
            </p:nvSpPr>
            <p:spPr bwMode="auto">
              <a:xfrm>
                <a:off x="3101" y="1604"/>
                <a:ext cx="10" cy="1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0" y="7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10" y="3"/>
                  </a:cxn>
                  <a:cxn ang="0">
                    <a:pos x="5" y="0"/>
                  </a:cxn>
                </a:cxnLst>
                <a:rect l="0" t="0" r="r" b="b"/>
                <a:pathLst>
                  <a:path w="10" h="11">
                    <a:moveTo>
                      <a:pt x="5" y="0"/>
                    </a:moveTo>
                    <a:lnTo>
                      <a:pt x="5" y="0"/>
                    </a:lnTo>
                    <a:lnTo>
                      <a:pt x="0" y="7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10" y="3"/>
                    </a:lnTo>
                    <a:lnTo>
                      <a:pt x="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5" name="Freeform 937"/>
              <p:cNvSpPr>
                <a:spLocks/>
              </p:cNvSpPr>
              <p:nvPr/>
            </p:nvSpPr>
            <p:spPr bwMode="auto">
              <a:xfrm>
                <a:off x="3124" y="1575"/>
                <a:ext cx="10" cy="11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10" y="5"/>
                  </a:cxn>
                  <a:cxn ang="0">
                    <a:pos x="5" y="0"/>
                  </a:cxn>
                </a:cxnLst>
                <a:rect l="0" t="0" r="r" b="b"/>
                <a:pathLst>
                  <a:path w="10" h="11">
                    <a:moveTo>
                      <a:pt x="5" y="0"/>
                    </a:moveTo>
                    <a:lnTo>
                      <a:pt x="5" y="0"/>
                    </a:lnTo>
                    <a:lnTo>
                      <a:pt x="0" y="6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10" y="5"/>
                    </a:lnTo>
                    <a:lnTo>
                      <a:pt x="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6" name="Freeform 938"/>
              <p:cNvSpPr>
                <a:spLocks/>
              </p:cNvSpPr>
              <p:nvPr/>
            </p:nvSpPr>
            <p:spPr bwMode="auto">
              <a:xfrm>
                <a:off x="3149" y="1547"/>
                <a:ext cx="11" cy="1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11" y="5"/>
                  </a:cxn>
                  <a:cxn ang="0">
                    <a:pos x="6" y="0"/>
                  </a:cxn>
                  <a:cxn ang="0">
                    <a:pos x="6" y="0"/>
                  </a:cxn>
                </a:cxnLst>
                <a:rect l="0" t="0" r="r" b="b"/>
                <a:pathLst>
                  <a:path w="11" h="11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11" y="5"/>
                    </a:lnTo>
                    <a:lnTo>
                      <a:pt x="6" y="0"/>
                    </a:lnTo>
                    <a:lnTo>
                      <a:pt x="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7" name="Freeform 939"/>
              <p:cNvSpPr>
                <a:spLocks/>
              </p:cNvSpPr>
              <p:nvPr/>
            </p:nvSpPr>
            <p:spPr bwMode="auto">
              <a:xfrm>
                <a:off x="3176" y="1522"/>
                <a:ext cx="12" cy="1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0"/>
                  </a:cxn>
                  <a:cxn ang="0">
                    <a:pos x="0" y="7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12" y="5"/>
                  </a:cxn>
                  <a:cxn ang="0">
                    <a:pos x="7" y="0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lnTo>
                      <a:pt x="7" y="0"/>
                    </a:lnTo>
                    <a:lnTo>
                      <a:pt x="0" y="7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12" y="5"/>
                    </a:lnTo>
                    <a:lnTo>
                      <a:pt x="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8" name="Freeform 940"/>
              <p:cNvSpPr>
                <a:spLocks/>
              </p:cNvSpPr>
              <p:nvPr/>
            </p:nvSpPr>
            <p:spPr bwMode="auto">
              <a:xfrm>
                <a:off x="3206" y="1500"/>
                <a:ext cx="11" cy="11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3" y="11"/>
                  </a:cxn>
                  <a:cxn ang="0">
                    <a:pos x="3" y="11"/>
                  </a:cxn>
                  <a:cxn ang="0">
                    <a:pos x="11" y="6"/>
                  </a:cxn>
                  <a:cxn ang="0">
                    <a:pos x="6" y="0"/>
                  </a:cxn>
                </a:cxnLst>
                <a:rect l="0" t="0" r="r" b="b"/>
                <a:pathLst>
                  <a:path w="11" h="11">
                    <a:moveTo>
                      <a:pt x="6" y="0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3" y="11"/>
                    </a:lnTo>
                    <a:lnTo>
                      <a:pt x="3" y="11"/>
                    </a:lnTo>
                    <a:lnTo>
                      <a:pt x="11" y="6"/>
                    </a:lnTo>
                    <a:lnTo>
                      <a:pt x="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49" name="Freeform 941"/>
              <p:cNvSpPr>
                <a:spLocks/>
              </p:cNvSpPr>
              <p:nvPr/>
            </p:nvSpPr>
            <p:spPr bwMode="auto">
              <a:xfrm>
                <a:off x="3237" y="1480"/>
                <a:ext cx="11" cy="1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5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1" y="5"/>
                  </a:cxn>
                  <a:cxn ang="0">
                    <a:pos x="8" y="0"/>
                  </a:cxn>
                  <a:cxn ang="0">
                    <a:pos x="8" y="0"/>
                  </a:cxn>
                </a:cxnLst>
                <a:rect l="0" t="0" r="r" b="b"/>
                <a:pathLst>
                  <a:path w="11" h="10">
                    <a:moveTo>
                      <a:pt x="8" y="0"/>
                    </a:moveTo>
                    <a:lnTo>
                      <a:pt x="8" y="0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11" y="5"/>
                    </a:lnTo>
                    <a:lnTo>
                      <a:pt x="8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0" name="Freeform 942"/>
              <p:cNvSpPr>
                <a:spLocks/>
              </p:cNvSpPr>
              <p:nvPr/>
            </p:nvSpPr>
            <p:spPr bwMode="auto">
              <a:xfrm>
                <a:off x="3269" y="1462"/>
                <a:ext cx="12" cy="1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5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2" y="7"/>
                  </a:cxn>
                  <a:cxn ang="0">
                    <a:pos x="8" y="0"/>
                  </a:cxn>
                </a:cxnLst>
                <a:rect l="0" t="0" r="r" b="b"/>
                <a:pathLst>
                  <a:path w="12" h="10">
                    <a:moveTo>
                      <a:pt x="8" y="0"/>
                    </a:moveTo>
                    <a:lnTo>
                      <a:pt x="8" y="0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12" y="7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1" name="Freeform 943"/>
              <p:cNvSpPr>
                <a:spLocks/>
              </p:cNvSpPr>
              <p:nvPr/>
            </p:nvSpPr>
            <p:spPr bwMode="auto">
              <a:xfrm>
                <a:off x="3303" y="1447"/>
                <a:ext cx="10" cy="1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5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10" y="7"/>
                  </a:cxn>
                  <a:cxn ang="0">
                    <a:pos x="9" y="0"/>
                  </a:cxn>
                  <a:cxn ang="0">
                    <a:pos x="9" y="0"/>
                  </a:cxn>
                </a:cxnLst>
                <a:rect l="0" t="0" r="r" b="b"/>
                <a:pathLst>
                  <a:path w="10" h="10">
                    <a:moveTo>
                      <a:pt x="9" y="0"/>
                    </a:moveTo>
                    <a:lnTo>
                      <a:pt x="9" y="0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0" y="7"/>
                    </a:lnTo>
                    <a:lnTo>
                      <a:pt x="9" y="0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2" name="Freeform 944"/>
              <p:cNvSpPr>
                <a:spLocks/>
              </p:cNvSpPr>
              <p:nvPr/>
            </p:nvSpPr>
            <p:spPr bwMode="auto">
              <a:xfrm>
                <a:off x="3338" y="1436"/>
                <a:ext cx="11" cy="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0" y="3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11" y="7"/>
                  </a:cxn>
                  <a:cxn ang="0">
                    <a:pos x="10" y="0"/>
                  </a:cxn>
                </a:cxnLst>
                <a:rect l="0" t="0" r="r" b="b"/>
                <a:pathLst>
                  <a:path w="11" h="10">
                    <a:moveTo>
                      <a:pt x="10" y="0"/>
                    </a:moveTo>
                    <a:lnTo>
                      <a:pt x="10" y="0"/>
                    </a:lnTo>
                    <a:lnTo>
                      <a:pt x="0" y="3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11" y="7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3" name="Freeform 945"/>
              <p:cNvSpPr>
                <a:spLocks/>
              </p:cNvSpPr>
              <p:nvPr/>
            </p:nvSpPr>
            <p:spPr bwMode="auto">
              <a:xfrm>
                <a:off x="3374" y="1428"/>
                <a:ext cx="11" cy="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1"/>
                  </a:cxn>
                  <a:cxn ang="0">
                    <a:pos x="1" y="8"/>
                  </a:cxn>
                  <a:cxn ang="0">
                    <a:pos x="1" y="8"/>
                  </a:cxn>
                  <a:cxn ang="0">
                    <a:pos x="11" y="6"/>
                  </a:cxn>
                  <a:cxn ang="0">
                    <a:pos x="9" y="0"/>
                  </a:cxn>
                </a:cxnLst>
                <a:rect l="0" t="0" r="r" b="b"/>
                <a:pathLst>
                  <a:path w="11" h="8">
                    <a:moveTo>
                      <a:pt x="9" y="0"/>
                    </a:moveTo>
                    <a:lnTo>
                      <a:pt x="9" y="0"/>
                    </a:lnTo>
                    <a:lnTo>
                      <a:pt x="0" y="1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11" y="6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4" name="Freeform 946"/>
              <p:cNvSpPr>
                <a:spLocks/>
              </p:cNvSpPr>
              <p:nvPr/>
            </p:nvSpPr>
            <p:spPr bwMode="auto">
              <a:xfrm>
                <a:off x="3411" y="1420"/>
                <a:ext cx="7" cy="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3" y="6"/>
                  </a:cxn>
                  <a:cxn ang="0">
                    <a:pos x="3" y="3"/>
                  </a:cxn>
                  <a:cxn ang="0">
                    <a:pos x="3" y="3"/>
                  </a:cxn>
                  <a:cxn ang="0">
                    <a:pos x="0" y="3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3" y="9"/>
                  </a:cxn>
                  <a:cxn ang="0">
                    <a:pos x="7" y="9"/>
                  </a:cxn>
                  <a:cxn ang="0">
                    <a:pos x="7" y="6"/>
                  </a:cxn>
                  <a:cxn ang="0">
                    <a:pos x="7" y="6"/>
                  </a:cxn>
                  <a:cxn ang="0">
                    <a:pos x="7" y="0"/>
                  </a:cxn>
                  <a:cxn ang="0">
                    <a:pos x="0" y="0"/>
                  </a:cxn>
                </a:cxnLst>
                <a:rect l="0" t="0" r="r" b="b"/>
                <a:pathLst>
                  <a:path w="7" h="9">
                    <a:moveTo>
                      <a:pt x="0" y="0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3" y="6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3" y="9"/>
                    </a:lnTo>
                    <a:lnTo>
                      <a:pt x="7" y="9"/>
                    </a:lnTo>
                    <a:lnTo>
                      <a:pt x="7" y="6"/>
                    </a:lnTo>
                    <a:lnTo>
                      <a:pt x="7" y="6"/>
                    </a:lnTo>
                    <a:lnTo>
                      <a:pt x="7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5" name="Freeform 947"/>
              <p:cNvSpPr>
                <a:spLocks/>
              </p:cNvSpPr>
              <p:nvPr/>
            </p:nvSpPr>
            <p:spPr bwMode="auto">
              <a:xfrm>
                <a:off x="3416" y="1382"/>
                <a:ext cx="8" cy="1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10"/>
                  </a:cxn>
                  <a:cxn ang="0">
                    <a:pos x="7" y="12"/>
                  </a:cxn>
                  <a:cxn ang="0">
                    <a:pos x="7" y="12"/>
                  </a:cxn>
                  <a:cxn ang="0">
                    <a:pos x="8" y="2"/>
                  </a:cxn>
                  <a:cxn ang="0">
                    <a:pos x="2" y="0"/>
                  </a:cxn>
                </a:cxnLst>
                <a:rect l="0" t="0" r="r" b="b"/>
                <a:pathLst>
                  <a:path w="8" h="12">
                    <a:moveTo>
                      <a:pt x="2" y="0"/>
                    </a:moveTo>
                    <a:lnTo>
                      <a:pt x="2" y="0"/>
                    </a:lnTo>
                    <a:lnTo>
                      <a:pt x="0" y="10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8" y="2"/>
                    </a:lnTo>
                    <a:lnTo>
                      <a:pt x="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6" name="Freeform 948"/>
              <p:cNvSpPr>
                <a:spLocks/>
              </p:cNvSpPr>
              <p:nvPr/>
            </p:nvSpPr>
            <p:spPr bwMode="auto">
              <a:xfrm>
                <a:off x="3424" y="1346"/>
                <a:ext cx="10" cy="1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10"/>
                  </a:cxn>
                  <a:cxn ang="0">
                    <a:pos x="7" y="12"/>
                  </a:cxn>
                  <a:cxn ang="0">
                    <a:pos x="7" y="12"/>
                  </a:cxn>
                  <a:cxn ang="0">
                    <a:pos x="10" y="4"/>
                  </a:cxn>
                  <a:cxn ang="0">
                    <a:pos x="3" y="0"/>
                  </a:cxn>
                </a:cxnLst>
                <a:rect l="0" t="0" r="r" b="b"/>
                <a:pathLst>
                  <a:path w="10" h="12">
                    <a:moveTo>
                      <a:pt x="3" y="0"/>
                    </a:moveTo>
                    <a:lnTo>
                      <a:pt x="3" y="0"/>
                    </a:lnTo>
                    <a:lnTo>
                      <a:pt x="0" y="10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10" y="4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7" name="Freeform 949"/>
              <p:cNvSpPr>
                <a:spLocks/>
              </p:cNvSpPr>
              <p:nvPr/>
            </p:nvSpPr>
            <p:spPr bwMode="auto">
              <a:xfrm>
                <a:off x="3437" y="1312"/>
                <a:ext cx="10" cy="11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0" y="8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10" y="3"/>
                  </a:cxn>
                  <a:cxn ang="0">
                    <a:pos x="4" y="0"/>
                  </a:cxn>
                </a:cxnLst>
                <a:rect l="0" t="0" r="r" b="b"/>
                <a:pathLst>
                  <a:path w="10" h="11">
                    <a:moveTo>
                      <a:pt x="4" y="0"/>
                    </a:moveTo>
                    <a:lnTo>
                      <a:pt x="4" y="0"/>
                    </a:lnTo>
                    <a:lnTo>
                      <a:pt x="0" y="8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10" y="3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8" name="Freeform 950"/>
              <p:cNvSpPr>
                <a:spLocks/>
              </p:cNvSpPr>
              <p:nvPr/>
            </p:nvSpPr>
            <p:spPr bwMode="auto">
              <a:xfrm>
                <a:off x="3454" y="1279"/>
                <a:ext cx="9" cy="1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9" y="4"/>
                  </a:cxn>
                  <a:cxn ang="0">
                    <a:pos x="4" y="0"/>
                  </a:cxn>
                </a:cxnLst>
                <a:rect l="0" t="0" r="r" b="b"/>
                <a:pathLst>
                  <a:path w="9" h="12">
                    <a:moveTo>
                      <a:pt x="4" y="0"/>
                    </a:moveTo>
                    <a:lnTo>
                      <a:pt x="4" y="0"/>
                    </a:lnTo>
                    <a:lnTo>
                      <a:pt x="0" y="9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9" y="4"/>
                    </a:lnTo>
                    <a:lnTo>
                      <a:pt x="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59" name="Freeform 951"/>
              <p:cNvSpPr>
                <a:spLocks/>
              </p:cNvSpPr>
              <p:nvPr/>
            </p:nvSpPr>
            <p:spPr bwMode="auto">
              <a:xfrm>
                <a:off x="3473" y="1248"/>
                <a:ext cx="12" cy="1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0"/>
                  </a:cxn>
                  <a:cxn ang="0">
                    <a:pos x="0" y="9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12" y="4"/>
                  </a:cxn>
                  <a:cxn ang="0">
                    <a:pos x="7" y="0"/>
                  </a:cxn>
                  <a:cxn ang="0">
                    <a:pos x="7" y="0"/>
                  </a:cxn>
                </a:cxnLst>
                <a:rect l="0" t="0" r="r" b="b"/>
                <a:pathLst>
                  <a:path w="12" h="12">
                    <a:moveTo>
                      <a:pt x="7" y="0"/>
                    </a:moveTo>
                    <a:lnTo>
                      <a:pt x="7" y="0"/>
                    </a:lnTo>
                    <a:lnTo>
                      <a:pt x="0" y="9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12" y="4"/>
                    </a:lnTo>
                    <a:lnTo>
                      <a:pt x="7" y="0"/>
                    </a:lnTo>
                    <a:lnTo>
                      <a:pt x="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0" name="Freeform 952"/>
              <p:cNvSpPr>
                <a:spLocks/>
              </p:cNvSpPr>
              <p:nvPr/>
            </p:nvSpPr>
            <p:spPr bwMode="auto">
              <a:xfrm>
                <a:off x="3496" y="1219"/>
                <a:ext cx="11" cy="11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0"/>
                  </a:cxn>
                  <a:cxn ang="0">
                    <a:pos x="0" y="8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11" y="5"/>
                  </a:cxn>
                  <a:cxn ang="0">
                    <a:pos x="7" y="0"/>
                  </a:cxn>
                </a:cxnLst>
                <a:rect l="0" t="0" r="r" b="b"/>
                <a:pathLst>
                  <a:path w="11" h="11">
                    <a:moveTo>
                      <a:pt x="7" y="0"/>
                    </a:moveTo>
                    <a:lnTo>
                      <a:pt x="7" y="0"/>
                    </a:lnTo>
                    <a:lnTo>
                      <a:pt x="0" y="8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11" y="5"/>
                    </a:lnTo>
                    <a:lnTo>
                      <a:pt x="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1" name="Freeform 953"/>
              <p:cNvSpPr>
                <a:spLocks/>
              </p:cNvSpPr>
              <p:nvPr/>
            </p:nvSpPr>
            <p:spPr bwMode="auto">
              <a:xfrm>
                <a:off x="3524" y="1195"/>
                <a:ext cx="11" cy="9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3" y="9"/>
                  </a:cxn>
                  <a:cxn ang="0">
                    <a:pos x="3" y="9"/>
                  </a:cxn>
                  <a:cxn ang="0">
                    <a:pos x="11" y="4"/>
                  </a:cxn>
                  <a:cxn ang="0">
                    <a:pos x="6" y="0"/>
                  </a:cxn>
                </a:cxnLst>
                <a:rect l="0" t="0" r="r" b="b"/>
                <a:pathLst>
                  <a:path w="11" h="9">
                    <a:moveTo>
                      <a:pt x="6" y="0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1" y="4"/>
                    </a:lnTo>
                    <a:lnTo>
                      <a:pt x="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2" name="Freeform 954"/>
              <p:cNvSpPr>
                <a:spLocks/>
              </p:cNvSpPr>
              <p:nvPr/>
            </p:nvSpPr>
            <p:spPr bwMode="auto">
              <a:xfrm>
                <a:off x="3551" y="1172"/>
                <a:ext cx="12" cy="1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5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12" y="5"/>
                  </a:cxn>
                  <a:cxn ang="0">
                    <a:pos x="9" y="0"/>
                  </a:cxn>
                </a:cxnLst>
                <a:rect l="0" t="0" r="r" b="b"/>
                <a:pathLst>
                  <a:path w="12" h="10">
                    <a:moveTo>
                      <a:pt x="9" y="0"/>
                    </a:moveTo>
                    <a:lnTo>
                      <a:pt x="9" y="0"/>
                    </a:lnTo>
                    <a:lnTo>
                      <a:pt x="0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3" name="Freeform 955"/>
              <p:cNvSpPr>
                <a:spLocks/>
              </p:cNvSpPr>
              <p:nvPr/>
            </p:nvSpPr>
            <p:spPr bwMode="auto">
              <a:xfrm>
                <a:off x="3584" y="1152"/>
                <a:ext cx="12" cy="1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5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2" y="7"/>
                  </a:cxn>
                  <a:cxn ang="0">
                    <a:pos x="8" y="0"/>
                  </a:cxn>
                </a:cxnLst>
                <a:rect l="0" t="0" r="r" b="b"/>
                <a:pathLst>
                  <a:path w="12" h="10">
                    <a:moveTo>
                      <a:pt x="8" y="0"/>
                    </a:moveTo>
                    <a:lnTo>
                      <a:pt x="8" y="0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12" y="7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4" name="Freeform 956"/>
              <p:cNvSpPr>
                <a:spLocks/>
              </p:cNvSpPr>
              <p:nvPr/>
            </p:nvSpPr>
            <p:spPr bwMode="auto">
              <a:xfrm>
                <a:off x="3617" y="1137"/>
                <a:ext cx="11" cy="9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4"/>
                  </a:cxn>
                  <a:cxn ang="0">
                    <a:pos x="3" y="9"/>
                  </a:cxn>
                  <a:cxn ang="0">
                    <a:pos x="3" y="9"/>
                  </a:cxn>
                  <a:cxn ang="0">
                    <a:pos x="11" y="5"/>
                  </a:cxn>
                  <a:cxn ang="0">
                    <a:pos x="9" y="0"/>
                  </a:cxn>
                </a:cxnLst>
                <a:rect l="0" t="0" r="r" b="b"/>
                <a:pathLst>
                  <a:path w="11" h="9">
                    <a:moveTo>
                      <a:pt x="9" y="0"/>
                    </a:moveTo>
                    <a:lnTo>
                      <a:pt x="9" y="0"/>
                    </a:lnTo>
                    <a:lnTo>
                      <a:pt x="0" y="4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1" y="5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5" name="Freeform 957"/>
              <p:cNvSpPr>
                <a:spLocks/>
              </p:cNvSpPr>
              <p:nvPr/>
            </p:nvSpPr>
            <p:spPr bwMode="auto">
              <a:xfrm>
                <a:off x="3653" y="1124"/>
                <a:ext cx="9" cy="1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4"/>
                  </a:cxn>
                  <a:cxn ang="0">
                    <a:pos x="1" y="10"/>
                  </a:cxn>
                  <a:cxn ang="0">
                    <a:pos x="1" y="10"/>
                  </a:cxn>
                  <a:cxn ang="0">
                    <a:pos x="9" y="7"/>
                  </a:cxn>
                  <a:cxn ang="0">
                    <a:pos x="8" y="0"/>
                  </a:cxn>
                </a:cxnLst>
                <a:rect l="0" t="0" r="r" b="b"/>
                <a:pathLst>
                  <a:path w="9" h="10">
                    <a:moveTo>
                      <a:pt x="8" y="0"/>
                    </a:moveTo>
                    <a:lnTo>
                      <a:pt x="8" y="0"/>
                    </a:lnTo>
                    <a:lnTo>
                      <a:pt x="0" y="4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9" y="7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6" name="Freeform 958"/>
              <p:cNvSpPr>
                <a:spLocks/>
              </p:cNvSpPr>
              <p:nvPr/>
            </p:nvSpPr>
            <p:spPr bwMode="auto">
              <a:xfrm>
                <a:off x="3688" y="1118"/>
                <a:ext cx="10" cy="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0" y="2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10" y="6"/>
                  </a:cxn>
                  <a:cxn ang="0">
                    <a:pos x="10" y="0"/>
                  </a:cxn>
                </a:cxnLst>
                <a:rect l="0" t="0" r="r" b="b"/>
                <a:pathLst>
                  <a:path w="10" h="8">
                    <a:moveTo>
                      <a:pt x="10" y="0"/>
                    </a:moveTo>
                    <a:lnTo>
                      <a:pt x="10" y="0"/>
                    </a:lnTo>
                    <a:lnTo>
                      <a:pt x="0" y="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0" y="6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7" name="Freeform 959"/>
              <p:cNvSpPr>
                <a:spLocks/>
              </p:cNvSpPr>
              <p:nvPr/>
            </p:nvSpPr>
            <p:spPr bwMode="auto">
              <a:xfrm>
                <a:off x="3726" y="1113"/>
                <a:ext cx="10" cy="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0" y="2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10" y="7"/>
                  </a:cxn>
                  <a:cxn ang="0">
                    <a:pos x="10" y="0"/>
                  </a:cxn>
                </a:cxnLst>
                <a:rect l="0" t="0" r="r" b="b"/>
                <a:pathLst>
                  <a:path w="10" h="8">
                    <a:moveTo>
                      <a:pt x="10" y="0"/>
                    </a:moveTo>
                    <a:lnTo>
                      <a:pt x="10" y="0"/>
                    </a:lnTo>
                    <a:lnTo>
                      <a:pt x="0" y="2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10" y="7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8" name="Freeform 960"/>
              <p:cNvSpPr>
                <a:spLocks/>
              </p:cNvSpPr>
              <p:nvPr/>
            </p:nvSpPr>
            <p:spPr bwMode="auto">
              <a:xfrm>
                <a:off x="3764" y="1113"/>
                <a:ext cx="8" cy="8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8" y="2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8" y="8"/>
                  </a:cxn>
                  <a:cxn ang="0">
                    <a:pos x="8" y="2"/>
                  </a:cxn>
                </a:cxnLst>
                <a:rect l="0" t="0" r="r" b="b"/>
                <a:pathLst>
                  <a:path w="8" h="8">
                    <a:moveTo>
                      <a:pt x="8" y="2"/>
                    </a:moveTo>
                    <a:lnTo>
                      <a:pt x="8" y="2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8" y="8"/>
                    </a:lnTo>
                    <a:lnTo>
                      <a:pt x="8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69" name="Freeform 961"/>
              <p:cNvSpPr>
                <a:spLocks/>
              </p:cNvSpPr>
              <p:nvPr/>
            </p:nvSpPr>
            <p:spPr bwMode="auto">
              <a:xfrm>
                <a:off x="3799" y="1116"/>
                <a:ext cx="10" cy="8"/>
              </a:xfrm>
              <a:custGeom>
                <a:avLst/>
                <a:gdLst/>
                <a:ahLst/>
                <a:cxnLst>
                  <a:cxn ang="0">
                    <a:pos x="10" y="2"/>
                  </a:cxn>
                  <a:cxn ang="0">
                    <a:pos x="10" y="2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9" y="8"/>
                  </a:cxn>
                  <a:cxn ang="0">
                    <a:pos x="10" y="2"/>
                  </a:cxn>
                  <a:cxn ang="0">
                    <a:pos x="10" y="2"/>
                  </a:cxn>
                </a:cxnLst>
                <a:rect l="0" t="0" r="r" b="b"/>
                <a:pathLst>
                  <a:path w="10" h="8">
                    <a:moveTo>
                      <a:pt x="10" y="2"/>
                    </a:moveTo>
                    <a:lnTo>
                      <a:pt x="10" y="2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9" y="8"/>
                    </a:lnTo>
                    <a:lnTo>
                      <a:pt x="10" y="2"/>
                    </a:lnTo>
                    <a:lnTo>
                      <a:pt x="10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0" name="Freeform 962"/>
              <p:cNvSpPr>
                <a:spLocks/>
              </p:cNvSpPr>
              <p:nvPr/>
            </p:nvSpPr>
            <p:spPr bwMode="auto">
              <a:xfrm>
                <a:off x="3835" y="1124"/>
                <a:ext cx="10" cy="9"/>
              </a:xfrm>
              <a:custGeom>
                <a:avLst/>
                <a:gdLst/>
                <a:ahLst/>
                <a:cxnLst>
                  <a:cxn ang="0">
                    <a:pos x="10" y="2"/>
                  </a:cxn>
                  <a:cxn ang="0">
                    <a:pos x="10" y="2"/>
                  </a:cxn>
                  <a:cxn ang="0">
                    <a:pos x="2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8" y="9"/>
                  </a:cxn>
                  <a:cxn ang="0">
                    <a:pos x="10" y="2"/>
                  </a:cxn>
                  <a:cxn ang="0">
                    <a:pos x="10" y="2"/>
                  </a:cxn>
                </a:cxnLst>
                <a:rect l="0" t="0" r="r" b="b"/>
                <a:pathLst>
                  <a:path w="10" h="9">
                    <a:moveTo>
                      <a:pt x="10" y="2"/>
                    </a:moveTo>
                    <a:lnTo>
                      <a:pt x="10" y="2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8" y="9"/>
                    </a:lnTo>
                    <a:lnTo>
                      <a:pt x="10" y="2"/>
                    </a:lnTo>
                    <a:lnTo>
                      <a:pt x="10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1" name="Freeform 963"/>
              <p:cNvSpPr>
                <a:spLocks/>
              </p:cNvSpPr>
              <p:nvPr/>
            </p:nvSpPr>
            <p:spPr bwMode="auto">
              <a:xfrm>
                <a:off x="3870" y="1136"/>
                <a:ext cx="11" cy="10"/>
              </a:xfrm>
              <a:custGeom>
                <a:avLst/>
                <a:gdLst/>
                <a:ahLst/>
                <a:cxnLst>
                  <a:cxn ang="0">
                    <a:pos x="11" y="3"/>
                  </a:cxn>
                  <a:cxn ang="0">
                    <a:pos x="11" y="3"/>
                  </a:cxn>
                  <a:cxn ang="0">
                    <a:pos x="3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8" y="10"/>
                  </a:cxn>
                  <a:cxn ang="0">
                    <a:pos x="11" y="3"/>
                  </a:cxn>
                </a:cxnLst>
                <a:rect l="0" t="0" r="r" b="b"/>
                <a:pathLst>
                  <a:path w="11" h="10">
                    <a:moveTo>
                      <a:pt x="11" y="3"/>
                    </a:moveTo>
                    <a:lnTo>
                      <a:pt x="11" y="3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8" y="10"/>
                    </a:lnTo>
                    <a:lnTo>
                      <a:pt x="11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2" name="Freeform 964"/>
              <p:cNvSpPr>
                <a:spLocks/>
              </p:cNvSpPr>
              <p:nvPr/>
            </p:nvSpPr>
            <p:spPr bwMode="auto">
              <a:xfrm>
                <a:off x="3904" y="1151"/>
                <a:ext cx="11" cy="11"/>
              </a:xfrm>
              <a:custGeom>
                <a:avLst/>
                <a:gdLst/>
                <a:ahLst/>
                <a:cxnLst>
                  <a:cxn ang="0">
                    <a:pos x="11" y="4"/>
                  </a:cxn>
                  <a:cxn ang="0">
                    <a:pos x="11" y="4"/>
                  </a:cxn>
                  <a:cxn ang="0">
                    <a:pos x="3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8" y="11"/>
                  </a:cxn>
                  <a:cxn ang="0">
                    <a:pos x="11" y="4"/>
                  </a:cxn>
                  <a:cxn ang="0">
                    <a:pos x="11" y="4"/>
                  </a:cxn>
                </a:cxnLst>
                <a:rect l="0" t="0" r="r" b="b"/>
                <a:pathLst>
                  <a:path w="11" h="11">
                    <a:moveTo>
                      <a:pt x="11" y="4"/>
                    </a:moveTo>
                    <a:lnTo>
                      <a:pt x="11" y="4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8" y="11"/>
                    </a:lnTo>
                    <a:lnTo>
                      <a:pt x="11" y="4"/>
                    </a:lnTo>
                    <a:lnTo>
                      <a:pt x="11" y="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3" name="Freeform 965"/>
              <p:cNvSpPr>
                <a:spLocks/>
              </p:cNvSpPr>
              <p:nvPr/>
            </p:nvSpPr>
            <p:spPr bwMode="auto">
              <a:xfrm>
                <a:off x="3935" y="1170"/>
                <a:ext cx="11" cy="10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3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8" y="10"/>
                  </a:cxn>
                  <a:cxn ang="0">
                    <a:pos x="11" y="5"/>
                  </a:cxn>
                </a:cxnLst>
                <a:rect l="0" t="0" r="r" b="b"/>
                <a:pathLst>
                  <a:path w="11" h="10">
                    <a:moveTo>
                      <a:pt x="11" y="5"/>
                    </a:moveTo>
                    <a:lnTo>
                      <a:pt x="11" y="5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8" y="10"/>
                    </a:lnTo>
                    <a:lnTo>
                      <a:pt x="11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4" name="Freeform 966"/>
              <p:cNvSpPr>
                <a:spLocks/>
              </p:cNvSpPr>
              <p:nvPr/>
            </p:nvSpPr>
            <p:spPr bwMode="auto">
              <a:xfrm>
                <a:off x="3964" y="1185"/>
                <a:ext cx="12" cy="1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7" y="0"/>
                  </a:cxn>
                  <a:cxn ang="0">
                    <a:pos x="0" y="6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12" y="5"/>
                  </a:cxn>
                  <a:cxn ang="0">
                    <a:pos x="7" y="0"/>
                  </a:cxn>
                </a:cxnLst>
                <a:rect l="0" t="0" r="r" b="b"/>
                <a:pathLst>
                  <a:path w="12" h="10">
                    <a:moveTo>
                      <a:pt x="7" y="0"/>
                    </a:moveTo>
                    <a:lnTo>
                      <a:pt x="7" y="0"/>
                    </a:lnTo>
                    <a:lnTo>
                      <a:pt x="0" y="6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5" name="Freeform 967"/>
              <p:cNvSpPr>
                <a:spLocks/>
              </p:cNvSpPr>
              <p:nvPr/>
            </p:nvSpPr>
            <p:spPr bwMode="auto">
              <a:xfrm>
                <a:off x="3992" y="1160"/>
                <a:ext cx="11" cy="1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11" y="5"/>
                  </a:cxn>
                  <a:cxn ang="0">
                    <a:pos x="8" y="0"/>
                  </a:cxn>
                  <a:cxn ang="0">
                    <a:pos x="8" y="0"/>
                  </a:cxn>
                </a:cxnLst>
                <a:rect l="0" t="0" r="r" b="b"/>
                <a:pathLst>
                  <a:path w="11" h="12">
                    <a:moveTo>
                      <a:pt x="8" y="0"/>
                    </a:moveTo>
                    <a:lnTo>
                      <a:pt x="8" y="0"/>
                    </a:lnTo>
                    <a:lnTo>
                      <a:pt x="0" y="7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11" y="5"/>
                    </a:lnTo>
                    <a:lnTo>
                      <a:pt x="8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6" name="Freeform 968"/>
              <p:cNvSpPr>
                <a:spLocks/>
              </p:cNvSpPr>
              <p:nvPr/>
            </p:nvSpPr>
            <p:spPr bwMode="auto">
              <a:xfrm>
                <a:off x="4021" y="1139"/>
                <a:ext cx="12" cy="1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5"/>
                  </a:cxn>
                  <a:cxn ang="0">
                    <a:pos x="5" y="10"/>
                  </a:cxn>
                  <a:cxn ang="0">
                    <a:pos x="5" y="10"/>
                  </a:cxn>
                  <a:cxn ang="0">
                    <a:pos x="12" y="5"/>
                  </a:cxn>
                  <a:cxn ang="0">
                    <a:pos x="8" y="0"/>
                  </a:cxn>
                </a:cxnLst>
                <a:rect l="0" t="0" r="r" b="b"/>
                <a:pathLst>
                  <a:path w="12" h="10">
                    <a:moveTo>
                      <a:pt x="8" y="0"/>
                    </a:moveTo>
                    <a:lnTo>
                      <a:pt x="8" y="0"/>
                    </a:lnTo>
                    <a:lnTo>
                      <a:pt x="0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12" y="5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7" name="Freeform 969"/>
              <p:cNvSpPr>
                <a:spLocks/>
              </p:cNvSpPr>
              <p:nvPr/>
            </p:nvSpPr>
            <p:spPr bwMode="auto">
              <a:xfrm>
                <a:off x="4054" y="1120"/>
                <a:ext cx="10" cy="9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3" y="9"/>
                  </a:cxn>
                  <a:cxn ang="0">
                    <a:pos x="3" y="9"/>
                  </a:cxn>
                  <a:cxn ang="0">
                    <a:pos x="10" y="4"/>
                  </a:cxn>
                  <a:cxn ang="0">
                    <a:pos x="6" y="0"/>
                  </a:cxn>
                </a:cxnLst>
                <a:rect l="0" t="0" r="r" b="b"/>
                <a:pathLst>
                  <a:path w="10" h="9">
                    <a:moveTo>
                      <a:pt x="6" y="0"/>
                    </a:moveTo>
                    <a:lnTo>
                      <a:pt x="6" y="0"/>
                    </a:lnTo>
                    <a:lnTo>
                      <a:pt x="0" y="3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0" y="4"/>
                    </a:lnTo>
                    <a:lnTo>
                      <a:pt x="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8" name="Freeform 970"/>
              <p:cNvSpPr>
                <a:spLocks/>
              </p:cNvSpPr>
              <p:nvPr/>
            </p:nvSpPr>
            <p:spPr bwMode="auto">
              <a:xfrm>
                <a:off x="4085" y="1102"/>
                <a:ext cx="11" cy="9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0" y="3"/>
                  </a:cxn>
                  <a:cxn ang="0">
                    <a:pos x="3" y="9"/>
                  </a:cxn>
                  <a:cxn ang="0">
                    <a:pos x="3" y="9"/>
                  </a:cxn>
                  <a:cxn ang="0">
                    <a:pos x="11" y="4"/>
                  </a:cxn>
                  <a:cxn ang="0">
                    <a:pos x="10" y="0"/>
                  </a:cxn>
                </a:cxnLst>
                <a:rect l="0" t="0" r="r" b="b"/>
                <a:pathLst>
                  <a:path w="11" h="9">
                    <a:moveTo>
                      <a:pt x="10" y="0"/>
                    </a:moveTo>
                    <a:lnTo>
                      <a:pt x="10" y="0"/>
                    </a:lnTo>
                    <a:lnTo>
                      <a:pt x="0" y="3"/>
                    </a:lnTo>
                    <a:lnTo>
                      <a:pt x="3" y="9"/>
                    </a:lnTo>
                    <a:lnTo>
                      <a:pt x="3" y="9"/>
                    </a:lnTo>
                    <a:lnTo>
                      <a:pt x="11" y="4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79" name="Freeform 971"/>
              <p:cNvSpPr>
                <a:spLocks/>
              </p:cNvSpPr>
              <p:nvPr/>
            </p:nvSpPr>
            <p:spPr bwMode="auto">
              <a:xfrm>
                <a:off x="4119" y="1085"/>
                <a:ext cx="12" cy="1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5"/>
                  </a:cxn>
                  <a:cxn ang="0">
                    <a:pos x="3" y="10"/>
                  </a:cxn>
                  <a:cxn ang="0">
                    <a:pos x="3" y="10"/>
                  </a:cxn>
                  <a:cxn ang="0">
                    <a:pos x="12" y="7"/>
                  </a:cxn>
                  <a:cxn ang="0">
                    <a:pos x="8" y="0"/>
                  </a:cxn>
                </a:cxnLst>
                <a:rect l="0" t="0" r="r" b="b"/>
                <a:pathLst>
                  <a:path w="12" h="10">
                    <a:moveTo>
                      <a:pt x="8" y="0"/>
                    </a:moveTo>
                    <a:lnTo>
                      <a:pt x="8" y="0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3" y="10"/>
                    </a:lnTo>
                    <a:lnTo>
                      <a:pt x="12" y="7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0" name="Freeform 972"/>
              <p:cNvSpPr>
                <a:spLocks/>
              </p:cNvSpPr>
              <p:nvPr/>
            </p:nvSpPr>
            <p:spPr bwMode="auto">
              <a:xfrm>
                <a:off x="4153" y="1074"/>
                <a:ext cx="12" cy="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0" y="1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12" y="5"/>
                  </a:cxn>
                  <a:cxn ang="0">
                    <a:pos x="10" y="0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0" y="1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12" y="5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1" name="Freeform 973"/>
              <p:cNvSpPr>
                <a:spLocks/>
              </p:cNvSpPr>
              <p:nvPr/>
            </p:nvSpPr>
            <p:spPr bwMode="auto">
              <a:xfrm>
                <a:off x="4189" y="1062"/>
                <a:ext cx="12" cy="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0" y="4"/>
                  </a:cxn>
                  <a:cxn ang="0">
                    <a:pos x="2" y="10"/>
                  </a:cxn>
                  <a:cxn ang="0">
                    <a:pos x="2" y="10"/>
                  </a:cxn>
                  <a:cxn ang="0">
                    <a:pos x="12" y="7"/>
                  </a:cxn>
                  <a:cxn ang="0">
                    <a:pos x="10" y="0"/>
                  </a:cxn>
                </a:cxnLst>
                <a:rect l="0" t="0" r="r" b="b"/>
                <a:pathLst>
                  <a:path w="12" h="10">
                    <a:moveTo>
                      <a:pt x="10" y="0"/>
                    </a:moveTo>
                    <a:lnTo>
                      <a:pt x="10" y="0"/>
                    </a:lnTo>
                    <a:lnTo>
                      <a:pt x="0" y="4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2" y="7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2" name="Freeform 974"/>
              <p:cNvSpPr>
                <a:spLocks/>
              </p:cNvSpPr>
              <p:nvPr/>
            </p:nvSpPr>
            <p:spPr bwMode="auto">
              <a:xfrm>
                <a:off x="4225" y="1056"/>
                <a:ext cx="12" cy="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0" y="2"/>
                  </a:cxn>
                  <a:cxn ang="0">
                    <a:pos x="2" y="8"/>
                  </a:cxn>
                  <a:cxn ang="0">
                    <a:pos x="2" y="8"/>
                  </a:cxn>
                  <a:cxn ang="0">
                    <a:pos x="12" y="5"/>
                  </a:cxn>
                  <a:cxn ang="0">
                    <a:pos x="10" y="0"/>
                  </a:cxn>
                </a:cxnLst>
                <a:rect l="0" t="0" r="r" b="b"/>
                <a:pathLst>
                  <a:path w="12" h="8">
                    <a:moveTo>
                      <a:pt x="10" y="0"/>
                    </a:moveTo>
                    <a:lnTo>
                      <a:pt x="10" y="0"/>
                    </a:lnTo>
                    <a:lnTo>
                      <a:pt x="0" y="2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12" y="5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3" name="Freeform 975"/>
              <p:cNvSpPr>
                <a:spLocks/>
              </p:cNvSpPr>
              <p:nvPr/>
            </p:nvSpPr>
            <p:spPr bwMode="auto">
              <a:xfrm>
                <a:off x="4263" y="1049"/>
                <a:ext cx="10" cy="9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0"/>
                  </a:cxn>
                  <a:cxn ang="0">
                    <a:pos x="0" y="2"/>
                  </a:cxn>
                  <a:cxn ang="0">
                    <a:pos x="1" y="9"/>
                  </a:cxn>
                  <a:cxn ang="0">
                    <a:pos x="1" y="9"/>
                  </a:cxn>
                  <a:cxn ang="0">
                    <a:pos x="10" y="7"/>
                  </a:cxn>
                  <a:cxn ang="0">
                    <a:pos x="10" y="0"/>
                  </a:cxn>
                  <a:cxn ang="0">
                    <a:pos x="10" y="0"/>
                  </a:cxn>
                </a:cxnLst>
                <a:rect l="0" t="0" r="r" b="b"/>
                <a:pathLst>
                  <a:path w="10" h="9">
                    <a:moveTo>
                      <a:pt x="10" y="0"/>
                    </a:moveTo>
                    <a:lnTo>
                      <a:pt x="10" y="0"/>
                    </a:lnTo>
                    <a:lnTo>
                      <a:pt x="0" y="2"/>
                    </a:lnTo>
                    <a:lnTo>
                      <a:pt x="1" y="9"/>
                    </a:lnTo>
                    <a:lnTo>
                      <a:pt x="1" y="9"/>
                    </a:lnTo>
                    <a:lnTo>
                      <a:pt x="10" y="7"/>
                    </a:lnTo>
                    <a:lnTo>
                      <a:pt x="10" y="0"/>
                    </a:lnTo>
                    <a:lnTo>
                      <a:pt x="1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4" name="Freeform 976"/>
              <p:cNvSpPr>
                <a:spLocks/>
              </p:cNvSpPr>
              <p:nvPr/>
            </p:nvSpPr>
            <p:spPr bwMode="auto">
              <a:xfrm>
                <a:off x="4300" y="1048"/>
                <a:ext cx="10" cy="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10" y="6"/>
                  </a:cxn>
                  <a:cxn ang="0">
                    <a:pos x="8" y="0"/>
                  </a:cxn>
                </a:cxnLst>
                <a:rect l="0" t="0" r="r" b="b"/>
                <a:pathLst>
                  <a:path w="10" h="6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0" y="6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5" name="Freeform 977"/>
              <p:cNvSpPr>
                <a:spLocks/>
              </p:cNvSpPr>
              <p:nvPr/>
            </p:nvSpPr>
            <p:spPr bwMode="auto">
              <a:xfrm>
                <a:off x="4338" y="1046"/>
                <a:ext cx="8" cy="8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8" y="2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8" y="8"/>
                  </a:cxn>
                  <a:cxn ang="0">
                    <a:pos x="8" y="2"/>
                  </a:cxn>
                </a:cxnLst>
                <a:rect l="0" t="0" r="r" b="b"/>
                <a:pathLst>
                  <a:path w="8" h="8">
                    <a:moveTo>
                      <a:pt x="8" y="2"/>
                    </a:moveTo>
                    <a:lnTo>
                      <a:pt x="8" y="2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8" y="8"/>
                    </a:lnTo>
                    <a:lnTo>
                      <a:pt x="8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6" name="Freeform 978"/>
              <p:cNvSpPr>
                <a:spLocks/>
              </p:cNvSpPr>
              <p:nvPr/>
            </p:nvSpPr>
            <p:spPr bwMode="auto">
              <a:xfrm>
                <a:off x="4374" y="1049"/>
                <a:ext cx="9" cy="7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9" y="7"/>
                  </a:cxn>
                  <a:cxn ang="0">
                    <a:pos x="9" y="0"/>
                  </a:cxn>
                  <a:cxn ang="0">
                    <a:pos x="9" y="0"/>
                  </a:cxn>
                </a:cxnLst>
                <a:rect l="0" t="0" r="r" b="b"/>
                <a:pathLst>
                  <a:path w="9" h="7">
                    <a:moveTo>
                      <a:pt x="9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9" y="7"/>
                    </a:lnTo>
                    <a:lnTo>
                      <a:pt x="9" y="0"/>
                    </a:lnTo>
                    <a:lnTo>
                      <a:pt x="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7" name="Freeform 979"/>
              <p:cNvSpPr>
                <a:spLocks/>
              </p:cNvSpPr>
              <p:nvPr/>
            </p:nvSpPr>
            <p:spPr bwMode="auto">
              <a:xfrm>
                <a:off x="4410" y="1053"/>
                <a:ext cx="11" cy="8"/>
              </a:xfrm>
              <a:custGeom>
                <a:avLst/>
                <a:gdLst/>
                <a:ahLst/>
                <a:cxnLst>
                  <a:cxn ang="0">
                    <a:pos x="11" y="1"/>
                  </a:cxn>
                  <a:cxn ang="0">
                    <a:pos x="11" y="1"/>
                  </a:cxn>
                  <a:cxn ang="0">
                    <a:pos x="1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9" y="8"/>
                  </a:cxn>
                  <a:cxn ang="0">
                    <a:pos x="11" y="1"/>
                  </a:cxn>
                </a:cxnLst>
                <a:rect l="0" t="0" r="r" b="b"/>
                <a:pathLst>
                  <a:path w="11" h="8">
                    <a:moveTo>
                      <a:pt x="11" y="1"/>
                    </a:moveTo>
                    <a:lnTo>
                      <a:pt x="11" y="1"/>
                    </a:lnTo>
                    <a:lnTo>
                      <a:pt x="1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9" y="8"/>
                    </a:lnTo>
                    <a:lnTo>
                      <a:pt x="11" y="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8" name="Freeform 980"/>
              <p:cNvSpPr>
                <a:spLocks/>
              </p:cNvSpPr>
              <p:nvPr/>
            </p:nvSpPr>
            <p:spPr bwMode="auto">
              <a:xfrm>
                <a:off x="4447" y="1059"/>
                <a:ext cx="10" cy="10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8" y="10"/>
                  </a:cxn>
                  <a:cxn ang="0">
                    <a:pos x="10" y="3"/>
                  </a:cxn>
                </a:cxnLst>
                <a:rect l="0" t="0" r="r" b="b"/>
                <a:pathLst>
                  <a:path w="10" h="10">
                    <a:moveTo>
                      <a:pt x="10" y="3"/>
                    </a:moveTo>
                    <a:lnTo>
                      <a:pt x="10" y="3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8" y="10"/>
                    </a:lnTo>
                    <a:lnTo>
                      <a:pt x="10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89" name="Freeform 981"/>
              <p:cNvSpPr>
                <a:spLocks/>
              </p:cNvSpPr>
              <p:nvPr/>
            </p:nvSpPr>
            <p:spPr bwMode="auto">
              <a:xfrm>
                <a:off x="4481" y="1069"/>
                <a:ext cx="12" cy="10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2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10" y="10"/>
                  </a:cxn>
                  <a:cxn ang="0">
                    <a:pos x="12" y="3"/>
                  </a:cxn>
                </a:cxnLst>
                <a:rect l="0" t="0" r="r" b="b"/>
                <a:pathLst>
                  <a:path w="12" h="10">
                    <a:moveTo>
                      <a:pt x="12" y="3"/>
                    </a:moveTo>
                    <a:lnTo>
                      <a:pt x="12" y="3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0" y="10"/>
                    </a:lnTo>
                    <a:lnTo>
                      <a:pt x="12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0" name="Freeform 982"/>
              <p:cNvSpPr>
                <a:spLocks/>
              </p:cNvSpPr>
              <p:nvPr/>
            </p:nvSpPr>
            <p:spPr bwMode="auto">
              <a:xfrm>
                <a:off x="4517" y="1082"/>
                <a:ext cx="10" cy="8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2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8" y="8"/>
                  </a:cxn>
                  <a:cxn ang="0">
                    <a:pos x="10" y="3"/>
                  </a:cxn>
                  <a:cxn ang="0">
                    <a:pos x="10" y="3"/>
                  </a:cxn>
                </a:cxnLst>
                <a:rect l="0" t="0" r="r" b="b"/>
                <a:pathLst>
                  <a:path w="10" h="8">
                    <a:moveTo>
                      <a:pt x="10" y="3"/>
                    </a:moveTo>
                    <a:lnTo>
                      <a:pt x="10" y="3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8" y="8"/>
                    </a:lnTo>
                    <a:lnTo>
                      <a:pt x="10" y="3"/>
                    </a:lnTo>
                    <a:lnTo>
                      <a:pt x="10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1" name="Freeform 983"/>
              <p:cNvSpPr>
                <a:spLocks/>
              </p:cNvSpPr>
              <p:nvPr/>
            </p:nvSpPr>
            <p:spPr bwMode="auto">
              <a:xfrm>
                <a:off x="4550" y="1095"/>
                <a:ext cx="11" cy="10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10" y="10"/>
                  </a:cxn>
                  <a:cxn ang="0">
                    <a:pos x="11" y="5"/>
                  </a:cxn>
                </a:cxnLst>
                <a:rect l="0" t="0" r="r" b="b"/>
                <a:pathLst>
                  <a:path w="11" h="10">
                    <a:moveTo>
                      <a:pt x="11" y="5"/>
                    </a:moveTo>
                    <a:lnTo>
                      <a:pt x="11" y="5"/>
                    </a:lnTo>
                    <a:lnTo>
                      <a:pt x="3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0" y="10"/>
                    </a:lnTo>
                    <a:lnTo>
                      <a:pt x="11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2" name="Freeform 984"/>
              <p:cNvSpPr>
                <a:spLocks/>
              </p:cNvSpPr>
              <p:nvPr/>
            </p:nvSpPr>
            <p:spPr bwMode="auto">
              <a:xfrm>
                <a:off x="4584" y="1113"/>
                <a:ext cx="10" cy="10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2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7" y="10"/>
                  </a:cxn>
                  <a:cxn ang="0">
                    <a:pos x="10" y="3"/>
                  </a:cxn>
                </a:cxnLst>
                <a:rect l="0" t="0" r="r" b="b"/>
                <a:pathLst>
                  <a:path w="10" h="10">
                    <a:moveTo>
                      <a:pt x="10" y="3"/>
                    </a:moveTo>
                    <a:lnTo>
                      <a:pt x="10" y="3"/>
                    </a:lnTo>
                    <a:lnTo>
                      <a:pt x="2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7" y="10"/>
                    </a:lnTo>
                    <a:lnTo>
                      <a:pt x="10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3" name="Freeform 985"/>
              <p:cNvSpPr>
                <a:spLocks/>
              </p:cNvSpPr>
              <p:nvPr/>
            </p:nvSpPr>
            <p:spPr bwMode="auto">
              <a:xfrm>
                <a:off x="4615" y="1131"/>
                <a:ext cx="12" cy="11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12" y="5"/>
                  </a:cxn>
                  <a:cxn ang="0">
                    <a:pos x="3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8" y="11"/>
                  </a:cxn>
                  <a:cxn ang="0">
                    <a:pos x="12" y="5"/>
                  </a:cxn>
                </a:cxnLst>
                <a:rect l="0" t="0" r="r" b="b"/>
                <a:pathLst>
                  <a:path w="12" h="11">
                    <a:moveTo>
                      <a:pt x="12" y="5"/>
                    </a:moveTo>
                    <a:lnTo>
                      <a:pt x="12" y="5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8" y="11"/>
                    </a:lnTo>
                    <a:lnTo>
                      <a:pt x="12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4" name="Freeform 986"/>
              <p:cNvSpPr>
                <a:spLocks/>
              </p:cNvSpPr>
              <p:nvPr/>
            </p:nvSpPr>
            <p:spPr bwMode="auto">
              <a:xfrm>
                <a:off x="4644" y="1152"/>
                <a:ext cx="12" cy="12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12" y="7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9" y="12"/>
                  </a:cxn>
                  <a:cxn ang="0">
                    <a:pos x="12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2">
                    <a:moveTo>
                      <a:pt x="12" y="7"/>
                    </a:moveTo>
                    <a:lnTo>
                      <a:pt x="12" y="7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9" y="12"/>
                    </a:lnTo>
                    <a:lnTo>
                      <a:pt x="12" y="7"/>
                    </a:lnTo>
                    <a:lnTo>
                      <a:pt x="12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5" name="Freeform 987"/>
              <p:cNvSpPr>
                <a:spLocks/>
              </p:cNvSpPr>
              <p:nvPr/>
            </p:nvSpPr>
            <p:spPr bwMode="auto">
              <a:xfrm>
                <a:off x="4674" y="1175"/>
                <a:ext cx="11" cy="11"/>
              </a:xfrm>
              <a:custGeom>
                <a:avLst/>
                <a:gdLst/>
                <a:ahLst/>
                <a:cxnLst>
                  <a:cxn ang="0">
                    <a:pos x="11" y="7"/>
                  </a:cxn>
                  <a:cxn ang="0">
                    <a:pos x="11" y="7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6" y="11"/>
                  </a:cxn>
                  <a:cxn ang="0">
                    <a:pos x="11" y="7"/>
                  </a:cxn>
                </a:cxnLst>
                <a:rect l="0" t="0" r="r" b="b"/>
                <a:pathLst>
                  <a:path w="11" h="11">
                    <a:moveTo>
                      <a:pt x="11" y="7"/>
                    </a:moveTo>
                    <a:lnTo>
                      <a:pt x="11" y="7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6" y="11"/>
                    </a:lnTo>
                    <a:lnTo>
                      <a:pt x="11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6" name="Freeform 988"/>
              <p:cNvSpPr>
                <a:spLocks/>
              </p:cNvSpPr>
              <p:nvPr/>
            </p:nvSpPr>
            <p:spPr bwMode="auto">
              <a:xfrm>
                <a:off x="4702" y="1201"/>
                <a:ext cx="9" cy="11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9" y="7"/>
                  </a:cxn>
                  <a:cxn ang="0">
                    <a:pos x="3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6" y="11"/>
                  </a:cxn>
                  <a:cxn ang="0">
                    <a:pos x="9" y="7"/>
                  </a:cxn>
                  <a:cxn ang="0">
                    <a:pos x="9" y="7"/>
                  </a:cxn>
                </a:cxnLst>
                <a:rect l="0" t="0" r="r" b="b"/>
                <a:pathLst>
                  <a:path w="9" h="11">
                    <a:moveTo>
                      <a:pt x="9" y="7"/>
                    </a:moveTo>
                    <a:lnTo>
                      <a:pt x="9" y="7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6" y="11"/>
                    </a:lnTo>
                    <a:lnTo>
                      <a:pt x="9" y="7"/>
                    </a:lnTo>
                    <a:lnTo>
                      <a:pt x="9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7" name="Freeform 989"/>
              <p:cNvSpPr>
                <a:spLocks/>
              </p:cNvSpPr>
              <p:nvPr/>
            </p:nvSpPr>
            <p:spPr bwMode="auto">
              <a:xfrm>
                <a:off x="4726" y="1227"/>
                <a:ext cx="11" cy="12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11" y="8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7" y="12"/>
                  </a:cxn>
                  <a:cxn ang="0">
                    <a:pos x="11" y="8"/>
                  </a:cxn>
                </a:cxnLst>
                <a:rect l="0" t="0" r="r" b="b"/>
                <a:pathLst>
                  <a:path w="11" h="12">
                    <a:moveTo>
                      <a:pt x="11" y="8"/>
                    </a:moveTo>
                    <a:lnTo>
                      <a:pt x="11" y="8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7" y="12"/>
                    </a:lnTo>
                    <a:lnTo>
                      <a:pt x="11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8" name="Freeform 990"/>
              <p:cNvSpPr>
                <a:spLocks/>
              </p:cNvSpPr>
              <p:nvPr/>
            </p:nvSpPr>
            <p:spPr bwMode="auto">
              <a:xfrm>
                <a:off x="4749" y="1257"/>
                <a:ext cx="11" cy="11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11" y="6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6" y="11"/>
                  </a:cxn>
                  <a:cxn ang="0">
                    <a:pos x="11" y="6"/>
                  </a:cxn>
                </a:cxnLst>
                <a:rect l="0" t="0" r="r" b="b"/>
                <a:pathLst>
                  <a:path w="11" h="11">
                    <a:moveTo>
                      <a:pt x="11" y="6"/>
                    </a:moveTo>
                    <a:lnTo>
                      <a:pt x="11" y="6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6" y="11"/>
                    </a:lnTo>
                    <a:lnTo>
                      <a:pt x="11" y="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699" name="Freeform 991"/>
              <p:cNvSpPr>
                <a:spLocks/>
              </p:cNvSpPr>
              <p:nvPr/>
            </p:nvSpPr>
            <p:spPr bwMode="auto">
              <a:xfrm>
                <a:off x="4772" y="1286"/>
                <a:ext cx="9" cy="11"/>
              </a:xfrm>
              <a:custGeom>
                <a:avLst/>
                <a:gdLst/>
                <a:ahLst/>
                <a:cxnLst>
                  <a:cxn ang="0">
                    <a:pos x="9" y="8"/>
                  </a:cxn>
                  <a:cxn ang="0">
                    <a:pos x="9" y="8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5" y="11"/>
                  </a:cxn>
                  <a:cxn ang="0">
                    <a:pos x="9" y="8"/>
                  </a:cxn>
                </a:cxnLst>
                <a:rect l="0" t="0" r="r" b="b"/>
                <a:pathLst>
                  <a:path w="9" h="11">
                    <a:moveTo>
                      <a:pt x="9" y="8"/>
                    </a:moveTo>
                    <a:lnTo>
                      <a:pt x="9" y="8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5" y="11"/>
                    </a:lnTo>
                    <a:lnTo>
                      <a:pt x="9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0" name="Freeform 992"/>
              <p:cNvSpPr>
                <a:spLocks/>
              </p:cNvSpPr>
              <p:nvPr/>
            </p:nvSpPr>
            <p:spPr bwMode="auto">
              <a:xfrm>
                <a:off x="4790" y="1319"/>
                <a:ext cx="11" cy="11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11" y="8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5" y="11"/>
                  </a:cxn>
                  <a:cxn ang="0">
                    <a:pos x="11" y="8"/>
                  </a:cxn>
                  <a:cxn ang="0">
                    <a:pos x="11" y="8"/>
                  </a:cxn>
                </a:cxnLst>
                <a:rect l="0" t="0" r="r" b="b"/>
                <a:pathLst>
                  <a:path w="11" h="11">
                    <a:moveTo>
                      <a:pt x="11" y="8"/>
                    </a:moveTo>
                    <a:lnTo>
                      <a:pt x="11" y="8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5" y="11"/>
                    </a:lnTo>
                    <a:lnTo>
                      <a:pt x="11" y="8"/>
                    </a:lnTo>
                    <a:lnTo>
                      <a:pt x="11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1" name="Freeform 993"/>
              <p:cNvSpPr>
                <a:spLocks/>
              </p:cNvSpPr>
              <p:nvPr/>
            </p:nvSpPr>
            <p:spPr bwMode="auto">
              <a:xfrm>
                <a:off x="4808" y="1351"/>
                <a:ext cx="9" cy="12"/>
              </a:xfrm>
              <a:custGeom>
                <a:avLst/>
                <a:gdLst/>
                <a:ahLst/>
                <a:cxnLst>
                  <a:cxn ang="0">
                    <a:pos x="9" y="8"/>
                  </a:cxn>
                  <a:cxn ang="0">
                    <a:pos x="9" y="8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3" y="12"/>
                  </a:cxn>
                  <a:cxn ang="0">
                    <a:pos x="9" y="8"/>
                  </a:cxn>
                </a:cxnLst>
                <a:rect l="0" t="0" r="r" b="b"/>
                <a:pathLst>
                  <a:path w="9" h="12">
                    <a:moveTo>
                      <a:pt x="9" y="8"/>
                    </a:moveTo>
                    <a:lnTo>
                      <a:pt x="9" y="8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3" y="12"/>
                    </a:lnTo>
                    <a:lnTo>
                      <a:pt x="9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2" name="Freeform 994"/>
              <p:cNvSpPr>
                <a:spLocks/>
              </p:cNvSpPr>
              <p:nvPr/>
            </p:nvSpPr>
            <p:spPr bwMode="auto">
              <a:xfrm>
                <a:off x="4822" y="1385"/>
                <a:ext cx="10" cy="12"/>
              </a:xfrm>
              <a:custGeom>
                <a:avLst/>
                <a:gdLst/>
                <a:ahLst/>
                <a:cxnLst>
                  <a:cxn ang="0">
                    <a:pos x="10" y="9"/>
                  </a:cxn>
                  <a:cxn ang="0">
                    <a:pos x="10" y="9"/>
                  </a:cxn>
                  <a:cxn ang="0">
                    <a:pos x="7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4" y="12"/>
                  </a:cxn>
                  <a:cxn ang="0">
                    <a:pos x="10" y="9"/>
                  </a:cxn>
                  <a:cxn ang="0">
                    <a:pos x="10" y="9"/>
                  </a:cxn>
                </a:cxnLst>
                <a:rect l="0" t="0" r="r" b="b"/>
                <a:pathLst>
                  <a:path w="10" h="12">
                    <a:moveTo>
                      <a:pt x="10" y="9"/>
                    </a:moveTo>
                    <a:lnTo>
                      <a:pt x="10" y="9"/>
                    </a:lnTo>
                    <a:lnTo>
                      <a:pt x="7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4" y="12"/>
                    </a:lnTo>
                    <a:lnTo>
                      <a:pt x="10" y="9"/>
                    </a:lnTo>
                    <a:lnTo>
                      <a:pt x="10" y="9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3" name="Freeform 995"/>
              <p:cNvSpPr>
                <a:spLocks/>
              </p:cNvSpPr>
              <p:nvPr/>
            </p:nvSpPr>
            <p:spPr bwMode="auto">
              <a:xfrm>
                <a:off x="4835" y="1421"/>
                <a:ext cx="8" cy="10"/>
              </a:xfrm>
              <a:custGeom>
                <a:avLst/>
                <a:gdLst/>
                <a:ahLst/>
                <a:cxnLst>
                  <a:cxn ang="0">
                    <a:pos x="8" y="8"/>
                  </a:cxn>
                  <a:cxn ang="0">
                    <a:pos x="8" y="8"/>
                  </a:cxn>
                  <a:cxn ang="0">
                    <a:pos x="5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2" y="10"/>
                  </a:cxn>
                  <a:cxn ang="0">
                    <a:pos x="8" y="8"/>
                  </a:cxn>
                  <a:cxn ang="0">
                    <a:pos x="8" y="8"/>
                  </a:cxn>
                </a:cxnLst>
                <a:rect l="0" t="0" r="r" b="b"/>
                <a:pathLst>
                  <a:path w="8" h="10">
                    <a:moveTo>
                      <a:pt x="8" y="8"/>
                    </a:moveTo>
                    <a:lnTo>
                      <a:pt x="8" y="8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10"/>
                    </a:lnTo>
                    <a:lnTo>
                      <a:pt x="8" y="8"/>
                    </a:lnTo>
                    <a:lnTo>
                      <a:pt x="8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4" name="Freeform 996"/>
              <p:cNvSpPr>
                <a:spLocks/>
              </p:cNvSpPr>
              <p:nvPr/>
            </p:nvSpPr>
            <p:spPr bwMode="auto">
              <a:xfrm>
                <a:off x="4845" y="1457"/>
                <a:ext cx="8" cy="10"/>
              </a:xfrm>
              <a:custGeom>
                <a:avLst/>
                <a:gdLst/>
                <a:ahLst/>
                <a:cxnLst>
                  <a:cxn ang="0">
                    <a:pos x="8" y="8"/>
                  </a:cxn>
                  <a:cxn ang="0">
                    <a:pos x="8" y="8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10"/>
                  </a:cxn>
                  <a:cxn ang="0">
                    <a:pos x="8" y="8"/>
                  </a:cxn>
                </a:cxnLst>
                <a:rect l="0" t="0" r="r" b="b"/>
                <a:pathLst>
                  <a:path w="8" h="10">
                    <a:moveTo>
                      <a:pt x="8" y="8"/>
                    </a:moveTo>
                    <a:lnTo>
                      <a:pt x="8" y="8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10"/>
                    </a:lnTo>
                    <a:lnTo>
                      <a:pt x="8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5" name="Freeform 997"/>
              <p:cNvSpPr>
                <a:spLocks/>
              </p:cNvSpPr>
              <p:nvPr/>
            </p:nvSpPr>
            <p:spPr bwMode="auto">
              <a:xfrm>
                <a:off x="4852" y="1493"/>
                <a:ext cx="8" cy="10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8" y="10"/>
                  </a:cxn>
                  <a:cxn ang="0">
                    <a:pos x="6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1" y="10"/>
                  </a:cxn>
                  <a:cxn ang="0">
                    <a:pos x="8" y="10"/>
                  </a:cxn>
                </a:cxnLst>
                <a:rect l="0" t="0" r="r" b="b"/>
                <a:pathLst>
                  <a:path w="8" h="10">
                    <a:moveTo>
                      <a:pt x="8" y="10"/>
                    </a:moveTo>
                    <a:lnTo>
                      <a:pt x="8" y="1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0"/>
                    </a:lnTo>
                    <a:lnTo>
                      <a:pt x="8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6" name="Freeform 998"/>
              <p:cNvSpPr>
                <a:spLocks/>
              </p:cNvSpPr>
              <p:nvPr/>
            </p:nvSpPr>
            <p:spPr bwMode="auto">
              <a:xfrm>
                <a:off x="4857" y="1529"/>
                <a:ext cx="8" cy="10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8" y="10"/>
                  </a:cxn>
                  <a:cxn ang="0">
                    <a:pos x="6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1" y="10"/>
                  </a:cxn>
                  <a:cxn ang="0">
                    <a:pos x="8" y="10"/>
                  </a:cxn>
                  <a:cxn ang="0">
                    <a:pos x="8" y="10"/>
                  </a:cxn>
                </a:cxnLst>
                <a:rect l="0" t="0" r="r" b="b"/>
                <a:pathLst>
                  <a:path w="8" h="10">
                    <a:moveTo>
                      <a:pt x="8" y="10"/>
                    </a:moveTo>
                    <a:lnTo>
                      <a:pt x="8" y="1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0"/>
                    </a:lnTo>
                    <a:lnTo>
                      <a:pt x="8" y="10"/>
                    </a:lnTo>
                    <a:lnTo>
                      <a:pt x="8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7" name="Freeform 999"/>
              <p:cNvSpPr>
                <a:spLocks/>
              </p:cNvSpPr>
              <p:nvPr/>
            </p:nvSpPr>
            <p:spPr bwMode="auto">
              <a:xfrm>
                <a:off x="4860" y="1566"/>
                <a:ext cx="6" cy="1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0"/>
                  </a:cxn>
                  <a:cxn ang="0">
                    <a:pos x="6" y="10"/>
                  </a:cxn>
                </a:cxnLst>
                <a:rect l="0" t="0" r="r" b="b"/>
                <a:pathLst>
                  <a:path w="6" h="10">
                    <a:moveTo>
                      <a:pt x="6" y="10"/>
                    </a:moveTo>
                    <a:lnTo>
                      <a:pt x="6" y="1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6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8" name="Freeform 1000"/>
              <p:cNvSpPr>
                <a:spLocks/>
              </p:cNvSpPr>
              <p:nvPr/>
            </p:nvSpPr>
            <p:spPr bwMode="auto">
              <a:xfrm>
                <a:off x="4858" y="1604"/>
                <a:ext cx="8" cy="10"/>
              </a:xfrm>
              <a:custGeom>
                <a:avLst/>
                <a:gdLst/>
                <a:ahLst/>
                <a:cxnLst>
                  <a:cxn ang="0">
                    <a:pos x="7" y="10"/>
                  </a:cxn>
                  <a:cxn ang="0">
                    <a:pos x="7" y="10"/>
                  </a:cxn>
                  <a:cxn ang="0">
                    <a:pos x="8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10"/>
                  </a:cxn>
                  <a:cxn ang="0">
                    <a:pos x="7" y="10"/>
                  </a:cxn>
                </a:cxnLst>
                <a:rect l="0" t="0" r="r" b="b"/>
                <a:pathLst>
                  <a:path w="8" h="10">
                    <a:moveTo>
                      <a:pt x="7" y="10"/>
                    </a:moveTo>
                    <a:lnTo>
                      <a:pt x="7" y="1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0"/>
                    </a:lnTo>
                    <a:lnTo>
                      <a:pt x="7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09" name="Freeform 1001"/>
              <p:cNvSpPr>
                <a:spLocks/>
              </p:cNvSpPr>
              <p:nvPr/>
            </p:nvSpPr>
            <p:spPr bwMode="auto">
              <a:xfrm>
                <a:off x="4855" y="1640"/>
                <a:ext cx="8" cy="10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6" y="10"/>
                  </a:cxn>
                  <a:cxn ang="0">
                    <a:pos x="8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10"/>
                  </a:cxn>
                  <a:cxn ang="0">
                    <a:pos x="6" y="10"/>
                  </a:cxn>
                </a:cxnLst>
                <a:rect l="0" t="0" r="r" b="b"/>
                <a:pathLst>
                  <a:path w="8" h="10">
                    <a:moveTo>
                      <a:pt x="6" y="10"/>
                    </a:moveTo>
                    <a:lnTo>
                      <a:pt x="6" y="10"/>
                    </a:lnTo>
                    <a:lnTo>
                      <a:pt x="8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0"/>
                    </a:lnTo>
                    <a:lnTo>
                      <a:pt x="6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0" name="Freeform 1002"/>
              <p:cNvSpPr>
                <a:spLocks/>
              </p:cNvSpPr>
              <p:nvPr/>
            </p:nvSpPr>
            <p:spPr bwMode="auto">
              <a:xfrm>
                <a:off x="4850" y="1677"/>
                <a:ext cx="8" cy="10"/>
              </a:xfrm>
              <a:custGeom>
                <a:avLst/>
                <a:gdLst/>
                <a:ahLst/>
                <a:cxnLst>
                  <a:cxn ang="0">
                    <a:pos x="7" y="10"/>
                  </a:cxn>
                  <a:cxn ang="0">
                    <a:pos x="7" y="10"/>
                  </a:cxn>
                  <a:cxn ang="0">
                    <a:pos x="8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9"/>
                  </a:cxn>
                  <a:cxn ang="0">
                    <a:pos x="7" y="10"/>
                  </a:cxn>
                </a:cxnLst>
                <a:rect l="0" t="0" r="r" b="b"/>
                <a:pathLst>
                  <a:path w="8" h="10">
                    <a:moveTo>
                      <a:pt x="7" y="10"/>
                    </a:moveTo>
                    <a:lnTo>
                      <a:pt x="7" y="10"/>
                    </a:lnTo>
                    <a:lnTo>
                      <a:pt x="8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9"/>
                    </a:lnTo>
                    <a:lnTo>
                      <a:pt x="7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1" name="Freeform 1003"/>
              <p:cNvSpPr>
                <a:spLocks/>
              </p:cNvSpPr>
              <p:nvPr/>
            </p:nvSpPr>
            <p:spPr bwMode="auto">
              <a:xfrm>
                <a:off x="4863" y="1699"/>
                <a:ext cx="10" cy="8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10" y="1"/>
                  </a:cxn>
                  <a:cxn ang="0">
                    <a:pos x="2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10" y="8"/>
                  </a:cxn>
                  <a:cxn ang="0">
                    <a:pos x="10" y="1"/>
                  </a:cxn>
                </a:cxnLst>
                <a:rect l="0" t="0" r="r" b="b"/>
                <a:pathLst>
                  <a:path w="10" h="8">
                    <a:moveTo>
                      <a:pt x="10" y="1"/>
                    </a:moveTo>
                    <a:lnTo>
                      <a:pt x="10" y="1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0" y="8"/>
                    </a:lnTo>
                    <a:lnTo>
                      <a:pt x="10" y="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2" name="Freeform 1004"/>
              <p:cNvSpPr>
                <a:spLocks/>
              </p:cNvSpPr>
              <p:nvPr/>
            </p:nvSpPr>
            <p:spPr bwMode="auto">
              <a:xfrm>
                <a:off x="4899" y="1705"/>
                <a:ext cx="11" cy="8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11" y="2"/>
                  </a:cxn>
                  <a:cxn ang="0">
                    <a:pos x="2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10" y="8"/>
                  </a:cxn>
                  <a:cxn ang="0">
                    <a:pos x="11" y="2"/>
                  </a:cxn>
                </a:cxnLst>
                <a:rect l="0" t="0" r="r" b="b"/>
                <a:pathLst>
                  <a:path w="11" h="8">
                    <a:moveTo>
                      <a:pt x="11" y="2"/>
                    </a:moveTo>
                    <a:lnTo>
                      <a:pt x="11" y="2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10" y="8"/>
                    </a:lnTo>
                    <a:lnTo>
                      <a:pt x="11" y="2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3" name="Freeform 1005"/>
              <p:cNvSpPr>
                <a:spLocks/>
              </p:cNvSpPr>
              <p:nvPr/>
            </p:nvSpPr>
            <p:spPr bwMode="auto">
              <a:xfrm>
                <a:off x="4935" y="1715"/>
                <a:ext cx="10" cy="10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0" y="3"/>
                  </a:cxn>
                  <a:cxn ang="0">
                    <a:pos x="1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8" y="10"/>
                  </a:cxn>
                  <a:cxn ang="0">
                    <a:pos x="10" y="3"/>
                  </a:cxn>
                </a:cxnLst>
                <a:rect l="0" t="0" r="r" b="b"/>
                <a:pathLst>
                  <a:path w="10" h="10">
                    <a:moveTo>
                      <a:pt x="10" y="3"/>
                    </a:moveTo>
                    <a:lnTo>
                      <a:pt x="10" y="3"/>
                    </a:lnTo>
                    <a:lnTo>
                      <a:pt x="1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8" y="10"/>
                    </a:lnTo>
                    <a:lnTo>
                      <a:pt x="10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4" name="Freeform 1006"/>
              <p:cNvSpPr>
                <a:spLocks/>
              </p:cNvSpPr>
              <p:nvPr/>
            </p:nvSpPr>
            <p:spPr bwMode="auto">
              <a:xfrm>
                <a:off x="4969" y="1728"/>
                <a:ext cx="12" cy="10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2" y="3"/>
                  </a:cxn>
                  <a:cxn ang="0">
                    <a:pos x="2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8" y="10"/>
                  </a:cxn>
                  <a:cxn ang="0">
                    <a:pos x="12" y="3"/>
                  </a:cxn>
                  <a:cxn ang="0">
                    <a:pos x="12" y="3"/>
                  </a:cxn>
                </a:cxnLst>
                <a:rect l="0" t="0" r="r" b="b"/>
                <a:pathLst>
                  <a:path w="12" h="10">
                    <a:moveTo>
                      <a:pt x="12" y="3"/>
                    </a:moveTo>
                    <a:lnTo>
                      <a:pt x="12" y="3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8" y="10"/>
                    </a:lnTo>
                    <a:lnTo>
                      <a:pt x="12" y="3"/>
                    </a:lnTo>
                    <a:lnTo>
                      <a:pt x="12" y="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5" name="Freeform 1007"/>
              <p:cNvSpPr>
                <a:spLocks/>
              </p:cNvSpPr>
              <p:nvPr/>
            </p:nvSpPr>
            <p:spPr bwMode="auto">
              <a:xfrm>
                <a:off x="5002" y="1744"/>
                <a:ext cx="11" cy="10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3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8" y="10"/>
                  </a:cxn>
                  <a:cxn ang="0">
                    <a:pos x="11" y="5"/>
                  </a:cxn>
                </a:cxnLst>
                <a:rect l="0" t="0" r="r" b="b"/>
                <a:pathLst>
                  <a:path w="11" h="10">
                    <a:moveTo>
                      <a:pt x="11" y="5"/>
                    </a:moveTo>
                    <a:lnTo>
                      <a:pt x="11" y="5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8" y="10"/>
                    </a:lnTo>
                    <a:lnTo>
                      <a:pt x="11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6" name="Freeform 1008"/>
              <p:cNvSpPr>
                <a:spLocks/>
              </p:cNvSpPr>
              <p:nvPr/>
            </p:nvSpPr>
            <p:spPr bwMode="auto">
              <a:xfrm>
                <a:off x="5033" y="1764"/>
                <a:ext cx="11" cy="10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8" y="10"/>
                  </a:cxn>
                  <a:cxn ang="0">
                    <a:pos x="11" y="5"/>
                  </a:cxn>
                </a:cxnLst>
                <a:rect l="0" t="0" r="r" b="b"/>
                <a:pathLst>
                  <a:path w="11" h="10">
                    <a:moveTo>
                      <a:pt x="11" y="5"/>
                    </a:moveTo>
                    <a:lnTo>
                      <a:pt x="11" y="5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8" y="10"/>
                    </a:lnTo>
                    <a:lnTo>
                      <a:pt x="11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7" name="Freeform 1009"/>
              <p:cNvSpPr>
                <a:spLocks/>
              </p:cNvSpPr>
              <p:nvPr/>
            </p:nvSpPr>
            <p:spPr bwMode="auto">
              <a:xfrm>
                <a:off x="5064" y="1785"/>
                <a:ext cx="11" cy="12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11" y="5"/>
                  </a:cxn>
                  <a:cxn ang="0">
                    <a:pos x="3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6" y="12"/>
                  </a:cxn>
                  <a:cxn ang="0">
                    <a:pos x="11" y="5"/>
                  </a:cxn>
                </a:cxnLst>
                <a:rect l="0" t="0" r="r" b="b"/>
                <a:pathLst>
                  <a:path w="11" h="12">
                    <a:moveTo>
                      <a:pt x="11" y="5"/>
                    </a:moveTo>
                    <a:lnTo>
                      <a:pt x="11" y="5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6" y="12"/>
                    </a:lnTo>
                    <a:lnTo>
                      <a:pt x="11" y="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8" name="Freeform 1010"/>
              <p:cNvSpPr>
                <a:spLocks/>
              </p:cNvSpPr>
              <p:nvPr/>
            </p:nvSpPr>
            <p:spPr bwMode="auto">
              <a:xfrm>
                <a:off x="5091" y="1810"/>
                <a:ext cx="12" cy="11"/>
              </a:xfrm>
              <a:custGeom>
                <a:avLst/>
                <a:gdLst/>
                <a:ahLst/>
                <a:cxnLst>
                  <a:cxn ang="0">
                    <a:pos x="12" y="6"/>
                  </a:cxn>
                  <a:cxn ang="0">
                    <a:pos x="12" y="6"/>
                  </a:cxn>
                  <a:cxn ang="0">
                    <a:pos x="5" y="0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7" y="11"/>
                  </a:cxn>
                  <a:cxn ang="0">
                    <a:pos x="12" y="6"/>
                  </a:cxn>
                </a:cxnLst>
                <a:rect l="0" t="0" r="r" b="b"/>
                <a:pathLst>
                  <a:path w="12" h="11">
                    <a:moveTo>
                      <a:pt x="12" y="6"/>
                    </a:moveTo>
                    <a:lnTo>
                      <a:pt x="12" y="6"/>
                    </a:lnTo>
                    <a:lnTo>
                      <a:pt x="5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7" y="11"/>
                    </a:lnTo>
                    <a:lnTo>
                      <a:pt x="12" y="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19" name="Freeform 1011"/>
              <p:cNvSpPr>
                <a:spLocks/>
              </p:cNvSpPr>
              <p:nvPr/>
            </p:nvSpPr>
            <p:spPr bwMode="auto">
              <a:xfrm>
                <a:off x="5116" y="1836"/>
                <a:ext cx="11" cy="11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11" y="6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6" y="11"/>
                  </a:cxn>
                  <a:cxn ang="0">
                    <a:pos x="11" y="6"/>
                  </a:cxn>
                </a:cxnLst>
                <a:rect l="0" t="0" r="r" b="b"/>
                <a:pathLst>
                  <a:path w="11" h="11">
                    <a:moveTo>
                      <a:pt x="11" y="6"/>
                    </a:moveTo>
                    <a:lnTo>
                      <a:pt x="11" y="6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6" y="11"/>
                    </a:lnTo>
                    <a:lnTo>
                      <a:pt x="11" y="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0" name="Freeform 1012"/>
              <p:cNvSpPr>
                <a:spLocks/>
              </p:cNvSpPr>
              <p:nvPr/>
            </p:nvSpPr>
            <p:spPr bwMode="auto">
              <a:xfrm>
                <a:off x="5140" y="1865"/>
                <a:ext cx="10" cy="11"/>
              </a:xfrm>
              <a:custGeom>
                <a:avLst/>
                <a:gdLst/>
                <a:ahLst/>
                <a:cxnLst>
                  <a:cxn ang="0">
                    <a:pos x="10" y="7"/>
                  </a:cxn>
                  <a:cxn ang="0">
                    <a:pos x="10" y="7"/>
                  </a:cxn>
                  <a:cxn ang="0">
                    <a:pos x="5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5" y="11"/>
                  </a:cxn>
                  <a:cxn ang="0">
                    <a:pos x="10" y="7"/>
                  </a:cxn>
                  <a:cxn ang="0">
                    <a:pos x="10" y="7"/>
                  </a:cxn>
                </a:cxnLst>
                <a:rect l="0" t="0" r="r" b="b"/>
                <a:pathLst>
                  <a:path w="10" h="11">
                    <a:moveTo>
                      <a:pt x="10" y="7"/>
                    </a:moveTo>
                    <a:lnTo>
                      <a:pt x="10" y="7"/>
                    </a:lnTo>
                    <a:lnTo>
                      <a:pt x="5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5" y="11"/>
                    </a:lnTo>
                    <a:lnTo>
                      <a:pt x="10" y="7"/>
                    </a:lnTo>
                    <a:lnTo>
                      <a:pt x="10" y="7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1" name="Freeform 1013"/>
              <p:cNvSpPr>
                <a:spLocks/>
              </p:cNvSpPr>
              <p:nvPr/>
            </p:nvSpPr>
            <p:spPr bwMode="auto">
              <a:xfrm>
                <a:off x="5160" y="1896"/>
                <a:ext cx="11" cy="11"/>
              </a:xfrm>
              <a:custGeom>
                <a:avLst/>
                <a:gdLst/>
                <a:ahLst/>
                <a:cxnLst>
                  <a:cxn ang="0">
                    <a:pos x="11" y="8"/>
                  </a:cxn>
                  <a:cxn ang="0">
                    <a:pos x="11" y="8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5" y="11"/>
                  </a:cxn>
                  <a:cxn ang="0">
                    <a:pos x="11" y="8"/>
                  </a:cxn>
                  <a:cxn ang="0">
                    <a:pos x="11" y="8"/>
                  </a:cxn>
                </a:cxnLst>
                <a:rect l="0" t="0" r="r" b="b"/>
                <a:pathLst>
                  <a:path w="11" h="11">
                    <a:moveTo>
                      <a:pt x="11" y="8"/>
                    </a:moveTo>
                    <a:lnTo>
                      <a:pt x="11" y="8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5" y="11"/>
                    </a:lnTo>
                    <a:lnTo>
                      <a:pt x="11" y="8"/>
                    </a:lnTo>
                    <a:lnTo>
                      <a:pt x="11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2" name="Freeform 1014"/>
              <p:cNvSpPr>
                <a:spLocks/>
              </p:cNvSpPr>
              <p:nvPr/>
            </p:nvSpPr>
            <p:spPr bwMode="auto">
              <a:xfrm>
                <a:off x="5178" y="1929"/>
                <a:ext cx="10" cy="11"/>
              </a:xfrm>
              <a:custGeom>
                <a:avLst/>
                <a:gdLst/>
                <a:ahLst/>
                <a:cxnLst>
                  <a:cxn ang="0">
                    <a:pos x="10" y="8"/>
                  </a:cxn>
                  <a:cxn ang="0">
                    <a:pos x="10" y="8"/>
                  </a:cxn>
                  <a:cxn ang="0">
                    <a:pos x="6" y="0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5" y="11"/>
                  </a:cxn>
                  <a:cxn ang="0">
                    <a:pos x="10" y="8"/>
                  </a:cxn>
                </a:cxnLst>
                <a:rect l="0" t="0" r="r" b="b"/>
                <a:pathLst>
                  <a:path w="10" h="11">
                    <a:moveTo>
                      <a:pt x="10" y="8"/>
                    </a:moveTo>
                    <a:lnTo>
                      <a:pt x="10" y="8"/>
                    </a:lnTo>
                    <a:lnTo>
                      <a:pt x="6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5" y="11"/>
                    </a:lnTo>
                    <a:lnTo>
                      <a:pt x="10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3" name="Freeform 1015"/>
              <p:cNvSpPr>
                <a:spLocks/>
              </p:cNvSpPr>
              <p:nvPr/>
            </p:nvSpPr>
            <p:spPr bwMode="auto">
              <a:xfrm>
                <a:off x="5194" y="1963"/>
                <a:ext cx="8" cy="10"/>
              </a:xfrm>
              <a:custGeom>
                <a:avLst/>
                <a:gdLst/>
                <a:ahLst/>
                <a:cxnLst>
                  <a:cxn ang="0">
                    <a:pos x="8" y="8"/>
                  </a:cxn>
                  <a:cxn ang="0">
                    <a:pos x="8" y="8"/>
                  </a:cxn>
                  <a:cxn ang="0">
                    <a:pos x="5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3" y="10"/>
                  </a:cxn>
                  <a:cxn ang="0">
                    <a:pos x="8" y="8"/>
                  </a:cxn>
                  <a:cxn ang="0">
                    <a:pos x="8" y="8"/>
                  </a:cxn>
                </a:cxnLst>
                <a:rect l="0" t="0" r="r" b="b"/>
                <a:pathLst>
                  <a:path w="8" h="10">
                    <a:moveTo>
                      <a:pt x="8" y="8"/>
                    </a:moveTo>
                    <a:lnTo>
                      <a:pt x="8" y="8"/>
                    </a:lnTo>
                    <a:lnTo>
                      <a:pt x="5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3" y="10"/>
                    </a:lnTo>
                    <a:lnTo>
                      <a:pt x="8" y="8"/>
                    </a:lnTo>
                    <a:lnTo>
                      <a:pt x="8" y="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4" name="Freeform 1016"/>
              <p:cNvSpPr>
                <a:spLocks/>
              </p:cNvSpPr>
              <p:nvPr/>
            </p:nvSpPr>
            <p:spPr bwMode="auto">
              <a:xfrm>
                <a:off x="5206" y="1997"/>
                <a:ext cx="8" cy="12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8" y="10"/>
                  </a:cxn>
                  <a:cxn ang="0">
                    <a:pos x="6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1" y="12"/>
                  </a:cxn>
                  <a:cxn ang="0">
                    <a:pos x="8" y="10"/>
                  </a:cxn>
                </a:cxnLst>
                <a:rect l="0" t="0" r="r" b="b"/>
                <a:pathLst>
                  <a:path w="8" h="12">
                    <a:moveTo>
                      <a:pt x="8" y="10"/>
                    </a:moveTo>
                    <a:lnTo>
                      <a:pt x="8" y="1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2"/>
                    </a:lnTo>
                    <a:lnTo>
                      <a:pt x="8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5" name="Freeform 1017"/>
              <p:cNvSpPr>
                <a:spLocks/>
              </p:cNvSpPr>
              <p:nvPr/>
            </p:nvSpPr>
            <p:spPr bwMode="auto">
              <a:xfrm>
                <a:off x="5214" y="2033"/>
                <a:ext cx="8" cy="11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8" y="10"/>
                  </a:cxn>
                  <a:cxn ang="0">
                    <a:pos x="6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1" y="11"/>
                  </a:cxn>
                  <a:cxn ang="0">
                    <a:pos x="8" y="10"/>
                  </a:cxn>
                </a:cxnLst>
                <a:rect l="0" t="0" r="r" b="b"/>
                <a:pathLst>
                  <a:path w="8" h="11">
                    <a:moveTo>
                      <a:pt x="8" y="10"/>
                    </a:moveTo>
                    <a:lnTo>
                      <a:pt x="8" y="1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1" y="11"/>
                    </a:lnTo>
                    <a:lnTo>
                      <a:pt x="8" y="1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6" name="Freeform 1018"/>
              <p:cNvSpPr>
                <a:spLocks/>
              </p:cNvSpPr>
              <p:nvPr/>
            </p:nvSpPr>
            <p:spPr bwMode="auto">
              <a:xfrm>
                <a:off x="5220" y="2071"/>
                <a:ext cx="7" cy="9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7" y="9"/>
                  </a:cxn>
                  <a:cxn ang="0">
                    <a:pos x="7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7" y="9"/>
                  </a:cxn>
                </a:cxnLst>
                <a:rect l="0" t="0" r="r" b="b"/>
                <a:pathLst>
                  <a:path w="7" h="9">
                    <a:moveTo>
                      <a:pt x="7" y="9"/>
                    </a:moveTo>
                    <a:lnTo>
                      <a:pt x="7" y="9"/>
                    </a:lnTo>
                    <a:lnTo>
                      <a:pt x="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7" y="9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7" name="Rectangle 1019"/>
              <p:cNvSpPr>
                <a:spLocks noChangeArrowheads="1"/>
              </p:cNvSpPr>
              <p:nvPr/>
            </p:nvSpPr>
            <p:spPr bwMode="auto">
              <a:xfrm>
                <a:off x="4654" y="2271"/>
                <a:ext cx="35" cy="96"/>
              </a:xfrm>
              <a:prstGeom prst="rect">
                <a:avLst/>
              </a:prstGeom>
              <a:solidFill>
                <a:srgbClr val="57575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8" name="Freeform 1020"/>
              <p:cNvSpPr>
                <a:spLocks/>
              </p:cNvSpPr>
              <p:nvPr/>
            </p:nvSpPr>
            <p:spPr bwMode="auto">
              <a:xfrm>
                <a:off x="4631" y="2198"/>
                <a:ext cx="84" cy="85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0" y="42"/>
                  </a:cxn>
                  <a:cxn ang="0">
                    <a:pos x="2" y="50"/>
                  </a:cxn>
                  <a:cxn ang="0">
                    <a:pos x="4" y="59"/>
                  </a:cxn>
                  <a:cxn ang="0">
                    <a:pos x="7" y="67"/>
                  </a:cxn>
                  <a:cxn ang="0">
                    <a:pos x="13" y="72"/>
                  </a:cxn>
                  <a:cxn ang="0">
                    <a:pos x="18" y="78"/>
                  </a:cxn>
                  <a:cxn ang="0">
                    <a:pos x="27" y="81"/>
                  </a:cxn>
                  <a:cxn ang="0">
                    <a:pos x="33" y="85"/>
                  </a:cxn>
                  <a:cxn ang="0">
                    <a:pos x="41" y="85"/>
                  </a:cxn>
                  <a:cxn ang="0">
                    <a:pos x="41" y="85"/>
                  </a:cxn>
                  <a:cxn ang="0">
                    <a:pos x="51" y="85"/>
                  </a:cxn>
                  <a:cxn ang="0">
                    <a:pos x="58" y="81"/>
                  </a:cxn>
                  <a:cxn ang="0">
                    <a:pos x="66" y="78"/>
                  </a:cxn>
                  <a:cxn ang="0">
                    <a:pos x="71" y="72"/>
                  </a:cxn>
                  <a:cxn ang="0">
                    <a:pos x="75" y="67"/>
                  </a:cxn>
                  <a:cxn ang="0">
                    <a:pos x="80" y="59"/>
                  </a:cxn>
                  <a:cxn ang="0">
                    <a:pos x="82" y="50"/>
                  </a:cxn>
                  <a:cxn ang="0">
                    <a:pos x="84" y="42"/>
                  </a:cxn>
                  <a:cxn ang="0">
                    <a:pos x="84" y="42"/>
                  </a:cxn>
                  <a:cxn ang="0">
                    <a:pos x="82" y="34"/>
                  </a:cxn>
                  <a:cxn ang="0">
                    <a:pos x="80" y="26"/>
                  </a:cxn>
                  <a:cxn ang="0">
                    <a:pos x="75" y="18"/>
                  </a:cxn>
                  <a:cxn ang="0">
                    <a:pos x="71" y="11"/>
                  </a:cxn>
                  <a:cxn ang="0">
                    <a:pos x="66" y="6"/>
                  </a:cxn>
                  <a:cxn ang="0">
                    <a:pos x="58" y="3"/>
                  </a:cxn>
                  <a:cxn ang="0">
                    <a:pos x="51" y="0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33" y="0"/>
                  </a:cxn>
                  <a:cxn ang="0">
                    <a:pos x="27" y="3"/>
                  </a:cxn>
                  <a:cxn ang="0">
                    <a:pos x="18" y="6"/>
                  </a:cxn>
                  <a:cxn ang="0">
                    <a:pos x="13" y="11"/>
                  </a:cxn>
                  <a:cxn ang="0">
                    <a:pos x="7" y="18"/>
                  </a:cxn>
                  <a:cxn ang="0">
                    <a:pos x="4" y="26"/>
                  </a:cxn>
                  <a:cxn ang="0">
                    <a:pos x="2" y="34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84" h="85">
                    <a:moveTo>
                      <a:pt x="0" y="42"/>
                    </a:moveTo>
                    <a:lnTo>
                      <a:pt x="0" y="42"/>
                    </a:lnTo>
                    <a:lnTo>
                      <a:pt x="2" y="50"/>
                    </a:lnTo>
                    <a:lnTo>
                      <a:pt x="4" y="59"/>
                    </a:lnTo>
                    <a:lnTo>
                      <a:pt x="7" y="67"/>
                    </a:lnTo>
                    <a:lnTo>
                      <a:pt x="13" y="72"/>
                    </a:lnTo>
                    <a:lnTo>
                      <a:pt x="18" y="78"/>
                    </a:lnTo>
                    <a:lnTo>
                      <a:pt x="27" y="81"/>
                    </a:lnTo>
                    <a:lnTo>
                      <a:pt x="33" y="85"/>
                    </a:lnTo>
                    <a:lnTo>
                      <a:pt x="41" y="85"/>
                    </a:lnTo>
                    <a:lnTo>
                      <a:pt x="41" y="85"/>
                    </a:lnTo>
                    <a:lnTo>
                      <a:pt x="51" y="85"/>
                    </a:lnTo>
                    <a:lnTo>
                      <a:pt x="58" y="81"/>
                    </a:lnTo>
                    <a:lnTo>
                      <a:pt x="66" y="78"/>
                    </a:lnTo>
                    <a:lnTo>
                      <a:pt x="71" y="72"/>
                    </a:lnTo>
                    <a:lnTo>
                      <a:pt x="75" y="67"/>
                    </a:lnTo>
                    <a:lnTo>
                      <a:pt x="80" y="59"/>
                    </a:lnTo>
                    <a:lnTo>
                      <a:pt x="82" y="50"/>
                    </a:lnTo>
                    <a:lnTo>
                      <a:pt x="84" y="42"/>
                    </a:lnTo>
                    <a:lnTo>
                      <a:pt x="84" y="42"/>
                    </a:lnTo>
                    <a:lnTo>
                      <a:pt x="82" y="34"/>
                    </a:lnTo>
                    <a:lnTo>
                      <a:pt x="80" y="26"/>
                    </a:lnTo>
                    <a:lnTo>
                      <a:pt x="75" y="18"/>
                    </a:lnTo>
                    <a:lnTo>
                      <a:pt x="71" y="11"/>
                    </a:lnTo>
                    <a:lnTo>
                      <a:pt x="66" y="6"/>
                    </a:lnTo>
                    <a:lnTo>
                      <a:pt x="58" y="3"/>
                    </a:lnTo>
                    <a:lnTo>
                      <a:pt x="51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33" y="0"/>
                    </a:lnTo>
                    <a:lnTo>
                      <a:pt x="27" y="3"/>
                    </a:lnTo>
                    <a:lnTo>
                      <a:pt x="18" y="6"/>
                    </a:lnTo>
                    <a:lnTo>
                      <a:pt x="13" y="11"/>
                    </a:lnTo>
                    <a:lnTo>
                      <a:pt x="7" y="18"/>
                    </a:lnTo>
                    <a:lnTo>
                      <a:pt x="4" y="26"/>
                    </a:lnTo>
                    <a:lnTo>
                      <a:pt x="2" y="34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29" name="Freeform 1021"/>
              <p:cNvSpPr>
                <a:spLocks/>
              </p:cNvSpPr>
              <p:nvPr/>
            </p:nvSpPr>
            <p:spPr bwMode="auto">
              <a:xfrm>
                <a:off x="4576" y="1885"/>
                <a:ext cx="403" cy="456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0" y="1"/>
                  </a:cxn>
                  <a:cxn ang="0">
                    <a:pos x="6" y="16"/>
                  </a:cxn>
                  <a:cxn ang="0">
                    <a:pos x="3" y="32"/>
                  </a:cxn>
                  <a:cxn ang="0">
                    <a:pos x="2" y="60"/>
                  </a:cxn>
                  <a:cxn ang="0">
                    <a:pos x="0" y="62"/>
                  </a:cxn>
                  <a:cxn ang="0">
                    <a:pos x="0" y="93"/>
                  </a:cxn>
                  <a:cxn ang="0">
                    <a:pos x="2" y="106"/>
                  </a:cxn>
                  <a:cxn ang="0">
                    <a:pos x="2" y="106"/>
                  </a:cxn>
                  <a:cxn ang="0">
                    <a:pos x="3" y="120"/>
                  </a:cxn>
                  <a:cxn ang="0">
                    <a:pos x="6" y="133"/>
                  </a:cxn>
                  <a:cxn ang="0">
                    <a:pos x="15" y="171"/>
                  </a:cxn>
                  <a:cxn ang="0">
                    <a:pos x="28" y="210"/>
                  </a:cxn>
                  <a:cxn ang="0">
                    <a:pos x="44" y="249"/>
                  </a:cxn>
                  <a:cxn ang="0">
                    <a:pos x="62" y="279"/>
                  </a:cxn>
                  <a:cxn ang="0">
                    <a:pos x="82" y="306"/>
                  </a:cxn>
                  <a:cxn ang="0">
                    <a:pos x="127" y="357"/>
                  </a:cxn>
                  <a:cxn ang="0">
                    <a:pos x="144" y="372"/>
                  </a:cxn>
                  <a:cxn ang="0">
                    <a:pos x="179" y="396"/>
                  </a:cxn>
                  <a:cxn ang="0">
                    <a:pos x="199" y="407"/>
                  </a:cxn>
                  <a:cxn ang="0">
                    <a:pos x="263" y="435"/>
                  </a:cxn>
                  <a:cxn ang="0">
                    <a:pos x="295" y="443"/>
                  </a:cxn>
                  <a:cxn ang="0">
                    <a:pos x="326" y="451"/>
                  </a:cxn>
                  <a:cxn ang="0">
                    <a:pos x="364" y="455"/>
                  </a:cxn>
                  <a:cxn ang="0">
                    <a:pos x="396" y="456"/>
                  </a:cxn>
                  <a:cxn ang="0">
                    <a:pos x="400" y="456"/>
                  </a:cxn>
                  <a:cxn ang="0">
                    <a:pos x="403" y="455"/>
                  </a:cxn>
                  <a:cxn ang="0">
                    <a:pos x="400" y="453"/>
                  </a:cxn>
                  <a:cxn ang="0">
                    <a:pos x="370" y="432"/>
                  </a:cxn>
                  <a:cxn ang="0">
                    <a:pos x="343" y="409"/>
                  </a:cxn>
                  <a:cxn ang="0">
                    <a:pos x="312" y="381"/>
                  </a:cxn>
                  <a:cxn ang="0">
                    <a:pos x="277" y="349"/>
                  </a:cxn>
                  <a:cxn ang="0">
                    <a:pos x="267" y="339"/>
                  </a:cxn>
                  <a:cxn ang="0">
                    <a:pos x="205" y="275"/>
                  </a:cxn>
                  <a:cxn ang="0">
                    <a:pos x="191" y="261"/>
                  </a:cxn>
                  <a:cxn ang="0">
                    <a:pos x="165" y="233"/>
                  </a:cxn>
                  <a:cxn ang="0">
                    <a:pos x="150" y="215"/>
                  </a:cxn>
                  <a:cxn ang="0">
                    <a:pos x="132" y="195"/>
                  </a:cxn>
                  <a:cxn ang="0">
                    <a:pos x="124" y="184"/>
                  </a:cxn>
                  <a:cxn ang="0">
                    <a:pos x="95" y="150"/>
                  </a:cxn>
                  <a:cxn ang="0">
                    <a:pos x="60" y="102"/>
                  </a:cxn>
                  <a:cxn ang="0">
                    <a:pos x="42" y="76"/>
                  </a:cxn>
                  <a:cxn ang="0">
                    <a:pos x="26" y="50"/>
                  </a:cxn>
                  <a:cxn ang="0">
                    <a:pos x="13" y="21"/>
                  </a:cxn>
                  <a:cxn ang="0">
                    <a:pos x="10" y="9"/>
                  </a:cxn>
                  <a:cxn ang="0">
                    <a:pos x="10" y="3"/>
                  </a:cxn>
                  <a:cxn ang="0">
                    <a:pos x="10" y="0"/>
                  </a:cxn>
                </a:cxnLst>
                <a:rect l="0" t="0" r="r" b="b"/>
                <a:pathLst>
                  <a:path w="403" h="456">
                    <a:moveTo>
                      <a:pt x="10" y="0"/>
                    </a:moveTo>
                    <a:lnTo>
                      <a:pt x="10" y="0"/>
                    </a:lnTo>
                    <a:lnTo>
                      <a:pt x="10" y="0"/>
                    </a:lnTo>
                    <a:lnTo>
                      <a:pt x="10" y="1"/>
                    </a:lnTo>
                    <a:lnTo>
                      <a:pt x="10" y="1"/>
                    </a:lnTo>
                    <a:lnTo>
                      <a:pt x="6" y="16"/>
                    </a:lnTo>
                    <a:lnTo>
                      <a:pt x="3" y="32"/>
                    </a:lnTo>
                    <a:lnTo>
                      <a:pt x="3" y="32"/>
                    </a:lnTo>
                    <a:lnTo>
                      <a:pt x="2" y="45"/>
                    </a:lnTo>
                    <a:lnTo>
                      <a:pt x="2" y="60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93"/>
                    </a:lnTo>
                    <a:lnTo>
                      <a:pt x="0" y="93"/>
                    </a:lnTo>
                    <a:lnTo>
                      <a:pt x="0" y="99"/>
                    </a:lnTo>
                    <a:lnTo>
                      <a:pt x="2" y="106"/>
                    </a:lnTo>
                    <a:lnTo>
                      <a:pt x="2" y="106"/>
                    </a:lnTo>
                    <a:lnTo>
                      <a:pt x="2" y="106"/>
                    </a:lnTo>
                    <a:lnTo>
                      <a:pt x="2" y="106"/>
                    </a:lnTo>
                    <a:lnTo>
                      <a:pt x="3" y="120"/>
                    </a:lnTo>
                    <a:lnTo>
                      <a:pt x="6" y="133"/>
                    </a:lnTo>
                    <a:lnTo>
                      <a:pt x="6" y="133"/>
                    </a:lnTo>
                    <a:lnTo>
                      <a:pt x="10" y="153"/>
                    </a:lnTo>
                    <a:lnTo>
                      <a:pt x="15" y="171"/>
                    </a:lnTo>
                    <a:lnTo>
                      <a:pt x="15" y="171"/>
                    </a:lnTo>
                    <a:lnTo>
                      <a:pt x="28" y="210"/>
                    </a:lnTo>
                    <a:lnTo>
                      <a:pt x="36" y="230"/>
                    </a:lnTo>
                    <a:lnTo>
                      <a:pt x="44" y="249"/>
                    </a:lnTo>
                    <a:lnTo>
                      <a:pt x="44" y="249"/>
                    </a:lnTo>
                    <a:lnTo>
                      <a:pt x="62" y="279"/>
                    </a:lnTo>
                    <a:lnTo>
                      <a:pt x="82" y="306"/>
                    </a:lnTo>
                    <a:lnTo>
                      <a:pt x="82" y="306"/>
                    </a:lnTo>
                    <a:lnTo>
                      <a:pt x="103" y="332"/>
                    </a:lnTo>
                    <a:lnTo>
                      <a:pt x="127" y="357"/>
                    </a:lnTo>
                    <a:lnTo>
                      <a:pt x="127" y="357"/>
                    </a:lnTo>
                    <a:lnTo>
                      <a:pt x="144" y="372"/>
                    </a:lnTo>
                    <a:lnTo>
                      <a:pt x="161" y="385"/>
                    </a:lnTo>
                    <a:lnTo>
                      <a:pt x="179" y="396"/>
                    </a:lnTo>
                    <a:lnTo>
                      <a:pt x="199" y="407"/>
                    </a:lnTo>
                    <a:lnTo>
                      <a:pt x="199" y="407"/>
                    </a:lnTo>
                    <a:lnTo>
                      <a:pt x="230" y="422"/>
                    </a:lnTo>
                    <a:lnTo>
                      <a:pt x="263" y="435"/>
                    </a:lnTo>
                    <a:lnTo>
                      <a:pt x="263" y="435"/>
                    </a:lnTo>
                    <a:lnTo>
                      <a:pt x="295" y="443"/>
                    </a:lnTo>
                    <a:lnTo>
                      <a:pt x="326" y="451"/>
                    </a:lnTo>
                    <a:lnTo>
                      <a:pt x="326" y="451"/>
                    </a:lnTo>
                    <a:lnTo>
                      <a:pt x="346" y="453"/>
                    </a:lnTo>
                    <a:lnTo>
                      <a:pt x="364" y="455"/>
                    </a:lnTo>
                    <a:lnTo>
                      <a:pt x="364" y="455"/>
                    </a:lnTo>
                    <a:lnTo>
                      <a:pt x="396" y="456"/>
                    </a:lnTo>
                    <a:lnTo>
                      <a:pt x="396" y="456"/>
                    </a:lnTo>
                    <a:lnTo>
                      <a:pt x="400" y="456"/>
                    </a:lnTo>
                    <a:lnTo>
                      <a:pt x="403" y="455"/>
                    </a:lnTo>
                    <a:lnTo>
                      <a:pt x="403" y="455"/>
                    </a:lnTo>
                    <a:lnTo>
                      <a:pt x="401" y="453"/>
                    </a:lnTo>
                    <a:lnTo>
                      <a:pt x="400" y="453"/>
                    </a:lnTo>
                    <a:lnTo>
                      <a:pt x="400" y="453"/>
                    </a:lnTo>
                    <a:lnTo>
                      <a:pt x="370" y="432"/>
                    </a:lnTo>
                    <a:lnTo>
                      <a:pt x="343" y="409"/>
                    </a:lnTo>
                    <a:lnTo>
                      <a:pt x="343" y="409"/>
                    </a:lnTo>
                    <a:lnTo>
                      <a:pt x="312" y="381"/>
                    </a:lnTo>
                    <a:lnTo>
                      <a:pt x="312" y="381"/>
                    </a:lnTo>
                    <a:lnTo>
                      <a:pt x="277" y="349"/>
                    </a:lnTo>
                    <a:lnTo>
                      <a:pt x="277" y="349"/>
                    </a:lnTo>
                    <a:lnTo>
                      <a:pt x="267" y="339"/>
                    </a:lnTo>
                    <a:lnTo>
                      <a:pt x="267" y="339"/>
                    </a:lnTo>
                    <a:lnTo>
                      <a:pt x="235" y="308"/>
                    </a:lnTo>
                    <a:lnTo>
                      <a:pt x="205" y="275"/>
                    </a:lnTo>
                    <a:lnTo>
                      <a:pt x="205" y="275"/>
                    </a:lnTo>
                    <a:lnTo>
                      <a:pt x="191" y="261"/>
                    </a:lnTo>
                    <a:lnTo>
                      <a:pt x="191" y="261"/>
                    </a:lnTo>
                    <a:lnTo>
                      <a:pt x="165" y="233"/>
                    </a:lnTo>
                    <a:lnTo>
                      <a:pt x="165" y="233"/>
                    </a:lnTo>
                    <a:lnTo>
                      <a:pt x="150" y="215"/>
                    </a:lnTo>
                    <a:lnTo>
                      <a:pt x="150" y="215"/>
                    </a:lnTo>
                    <a:lnTo>
                      <a:pt x="132" y="195"/>
                    </a:lnTo>
                    <a:lnTo>
                      <a:pt x="132" y="195"/>
                    </a:lnTo>
                    <a:lnTo>
                      <a:pt x="124" y="184"/>
                    </a:lnTo>
                    <a:lnTo>
                      <a:pt x="124" y="184"/>
                    </a:lnTo>
                    <a:lnTo>
                      <a:pt x="95" y="150"/>
                    </a:lnTo>
                    <a:lnTo>
                      <a:pt x="95" y="150"/>
                    </a:lnTo>
                    <a:lnTo>
                      <a:pt x="60" y="102"/>
                    </a:lnTo>
                    <a:lnTo>
                      <a:pt x="60" y="102"/>
                    </a:lnTo>
                    <a:lnTo>
                      <a:pt x="42" y="76"/>
                    </a:lnTo>
                    <a:lnTo>
                      <a:pt x="26" y="50"/>
                    </a:lnTo>
                    <a:lnTo>
                      <a:pt x="26" y="50"/>
                    </a:lnTo>
                    <a:lnTo>
                      <a:pt x="16" y="31"/>
                    </a:lnTo>
                    <a:lnTo>
                      <a:pt x="13" y="21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4BC1C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0" name="Freeform 1022"/>
              <p:cNvSpPr>
                <a:spLocks/>
              </p:cNvSpPr>
              <p:nvPr/>
            </p:nvSpPr>
            <p:spPr bwMode="auto">
              <a:xfrm>
                <a:off x="4852" y="2129"/>
                <a:ext cx="181" cy="229"/>
              </a:xfrm>
              <a:custGeom>
                <a:avLst/>
                <a:gdLst/>
                <a:ahLst/>
                <a:cxnLst>
                  <a:cxn ang="0">
                    <a:pos x="0" y="105"/>
                  </a:cxn>
                  <a:cxn ang="0">
                    <a:pos x="0" y="105"/>
                  </a:cxn>
                  <a:cxn ang="0">
                    <a:pos x="26" y="129"/>
                  </a:cxn>
                  <a:cxn ang="0">
                    <a:pos x="26" y="129"/>
                  </a:cxn>
                  <a:cxn ang="0">
                    <a:pos x="57" y="157"/>
                  </a:cxn>
                  <a:cxn ang="0">
                    <a:pos x="57" y="157"/>
                  </a:cxn>
                  <a:cxn ang="0">
                    <a:pos x="98" y="190"/>
                  </a:cxn>
                  <a:cxn ang="0">
                    <a:pos x="98" y="190"/>
                  </a:cxn>
                  <a:cxn ang="0">
                    <a:pos x="125" y="211"/>
                  </a:cxn>
                  <a:cxn ang="0">
                    <a:pos x="125" y="211"/>
                  </a:cxn>
                  <a:cxn ang="0">
                    <a:pos x="129" y="212"/>
                  </a:cxn>
                  <a:cxn ang="0">
                    <a:pos x="129" y="212"/>
                  </a:cxn>
                  <a:cxn ang="0">
                    <a:pos x="142" y="221"/>
                  </a:cxn>
                  <a:cxn ang="0">
                    <a:pos x="155" y="227"/>
                  </a:cxn>
                  <a:cxn ang="0">
                    <a:pos x="155" y="227"/>
                  </a:cxn>
                  <a:cxn ang="0">
                    <a:pos x="164" y="229"/>
                  </a:cxn>
                  <a:cxn ang="0">
                    <a:pos x="174" y="229"/>
                  </a:cxn>
                  <a:cxn ang="0">
                    <a:pos x="174" y="229"/>
                  </a:cxn>
                  <a:cxn ang="0">
                    <a:pos x="176" y="229"/>
                  </a:cxn>
                  <a:cxn ang="0">
                    <a:pos x="176" y="229"/>
                  </a:cxn>
                  <a:cxn ang="0">
                    <a:pos x="179" y="225"/>
                  </a:cxn>
                  <a:cxn ang="0">
                    <a:pos x="181" y="224"/>
                  </a:cxn>
                  <a:cxn ang="0">
                    <a:pos x="181" y="221"/>
                  </a:cxn>
                  <a:cxn ang="0">
                    <a:pos x="181" y="217"/>
                  </a:cxn>
                  <a:cxn ang="0">
                    <a:pos x="181" y="217"/>
                  </a:cxn>
                  <a:cxn ang="0">
                    <a:pos x="176" y="206"/>
                  </a:cxn>
                  <a:cxn ang="0">
                    <a:pos x="169" y="194"/>
                  </a:cxn>
                  <a:cxn ang="0">
                    <a:pos x="169" y="194"/>
                  </a:cxn>
                  <a:cxn ang="0">
                    <a:pos x="148" y="162"/>
                  </a:cxn>
                  <a:cxn ang="0">
                    <a:pos x="127" y="131"/>
                  </a:cxn>
                  <a:cxn ang="0">
                    <a:pos x="127" y="131"/>
                  </a:cxn>
                  <a:cxn ang="0">
                    <a:pos x="91" y="88"/>
                  </a:cxn>
                  <a:cxn ang="0">
                    <a:pos x="91" y="88"/>
                  </a:cxn>
                  <a:cxn ang="0">
                    <a:pos x="63" y="54"/>
                  </a:cxn>
                  <a:cxn ang="0">
                    <a:pos x="63" y="54"/>
                  </a:cxn>
                  <a:cxn ang="0">
                    <a:pos x="16" y="2"/>
                  </a:cxn>
                  <a:cxn ang="0">
                    <a:pos x="16" y="2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13" y="2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5" y="69"/>
                  </a:cxn>
                  <a:cxn ang="0">
                    <a:pos x="5" y="69"/>
                  </a:cxn>
                  <a:cxn ang="0">
                    <a:pos x="0" y="100"/>
                  </a:cxn>
                  <a:cxn ang="0">
                    <a:pos x="0" y="100"/>
                  </a:cxn>
                  <a:cxn ang="0">
                    <a:pos x="0" y="105"/>
                  </a:cxn>
                  <a:cxn ang="0">
                    <a:pos x="0" y="105"/>
                  </a:cxn>
                </a:cxnLst>
                <a:rect l="0" t="0" r="r" b="b"/>
                <a:pathLst>
                  <a:path w="181" h="229">
                    <a:moveTo>
                      <a:pt x="0" y="105"/>
                    </a:moveTo>
                    <a:lnTo>
                      <a:pt x="0" y="105"/>
                    </a:lnTo>
                    <a:lnTo>
                      <a:pt x="26" y="129"/>
                    </a:lnTo>
                    <a:lnTo>
                      <a:pt x="26" y="129"/>
                    </a:lnTo>
                    <a:lnTo>
                      <a:pt x="57" y="157"/>
                    </a:lnTo>
                    <a:lnTo>
                      <a:pt x="57" y="157"/>
                    </a:lnTo>
                    <a:lnTo>
                      <a:pt x="98" y="190"/>
                    </a:lnTo>
                    <a:lnTo>
                      <a:pt x="98" y="190"/>
                    </a:lnTo>
                    <a:lnTo>
                      <a:pt x="125" y="211"/>
                    </a:lnTo>
                    <a:lnTo>
                      <a:pt x="125" y="211"/>
                    </a:lnTo>
                    <a:lnTo>
                      <a:pt x="129" y="212"/>
                    </a:lnTo>
                    <a:lnTo>
                      <a:pt x="129" y="212"/>
                    </a:lnTo>
                    <a:lnTo>
                      <a:pt x="142" y="221"/>
                    </a:lnTo>
                    <a:lnTo>
                      <a:pt x="155" y="227"/>
                    </a:lnTo>
                    <a:lnTo>
                      <a:pt x="155" y="227"/>
                    </a:lnTo>
                    <a:lnTo>
                      <a:pt x="164" y="229"/>
                    </a:lnTo>
                    <a:lnTo>
                      <a:pt x="174" y="229"/>
                    </a:lnTo>
                    <a:lnTo>
                      <a:pt x="174" y="229"/>
                    </a:lnTo>
                    <a:lnTo>
                      <a:pt x="176" y="229"/>
                    </a:lnTo>
                    <a:lnTo>
                      <a:pt x="176" y="229"/>
                    </a:lnTo>
                    <a:lnTo>
                      <a:pt x="179" y="225"/>
                    </a:lnTo>
                    <a:lnTo>
                      <a:pt x="181" y="224"/>
                    </a:lnTo>
                    <a:lnTo>
                      <a:pt x="181" y="221"/>
                    </a:lnTo>
                    <a:lnTo>
                      <a:pt x="181" y="217"/>
                    </a:lnTo>
                    <a:lnTo>
                      <a:pt x="181" y="217"/>
                    </a:lnTo>
                    <a:lnTo>
                      <a:pt x="176" y="206"/>
                    </a:lnTo>
                    <a:lnTo>
                      <a:pt x="169" y="194"/>
                    </a:lnTo>
                    <a:lnTo>
                      <a:pt x="169" y="194"/>
                    </a:lnTo>
                    <a:lnTo>
                      <a:pt x="148" y="162"/>
                    </a:lnTo>
                    <a:lnTo>
                      <a:pt x="127" y="131"/>
                    </a:lnTo>
                    <a:lnTo>
                      <a:pt x="127" y="131"/>
                    </a:lnTo>
                    <a:lnTo>
                      <a:pt x="91" y="88"/>
                    </a:lnTo>
                    <a:lnTo>
                      <a:pt x="91" y="88"/>
                    </a:lnTo>
                    <a:lnTo>
                      <a:pt x="63" y="54"/>
                    </a:lnTo>
                    <a:lnTo>
                      <a:pt x="63" y="54"/>
                    </a:lnTo>
                    <a:lnTo>
                      <a:pt x="16" y="2"/>
                    </a:lnTo>
                    <a:lnTo>
                      <a:pt x="16" y="2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3" y="2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5" y="69"/>
                    </a:lnTo>
                    <a:lnTo>
                      <a:pt x="5" y="69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0" y="105"/>
                    </a:lnTo>
                    <a:lnTo>
                      <a:pt x="0" y="105"/>
                    </a:lnTo>
                    <a:close/>
                  </a:path>
                </a:pathLst>
              </a:custGeom>
              <a:solidFill>
                <a:srgbClr val="D0D2D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1" name="Freeform 1023"/>
              <p:cNvSpPr>
                <a:spLocks/>
              </p:cNvSpPr>
              <p:nvPr/>
            </p:nvSpPr>
            <p:spPr bwMode="auto">
              <a:xfrm>
                <a:off x="4586" y="1878"/>
                <a:ext cx="215" cy="193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7"/>
                  </a:cxn>
                  <a:cxn ang="0">
                    <a:pos x="0" y="13"/>
                  </a:cxn>
                  <a:cxn ang="0">
                    <a:pos x="0" y="20"/>
                  </a:cxn>
                  <a:cxn ang="0">
                    <a:pos x="3" y="33"/>
                  </a:cxn>
                  <a:cxn ang="0">
                    <a:pos x="3" y="33"/>
                  </a:cxn>
                  <a:cxn ang="0">
                    <a:pos x="11" y="47"/>
                  </a:cxn>
                  <a:cxn ang="0">
                    <a:pos x="19" y="64"/>
                  </a:cxn>
                  <a:cxn ang="0">
                    <a:pos x="37" y="93"/>
                  </a:cxn>
                  <a:cxn ang="0">
                    <a:pos x="37" y="93"/>
                  </a:cxn>
                  <a:cxn ang="0">
                    <a:pos x="60" y="126"/>
                  </a:cxn>
                  <a:cxn ang="0">
                    <a:pos x="60" y="126"/>
                  </a:cxn>
                  <a:cxn ang="0">
                    <a:pos x="89" y="165"/>
                  </a:cxn>
                  <a:cxn ang="0">
                    <a:pos x="89" y="165"/>
                  </a:cxn>
                  <a:cxn ang="0">
                    <a:pos x="114" y="193"/>
                  </a:cxn>
                  <a:cxn ang="0">
                    <a:pos x="114" y="193"/>
                  </a:cxn>
                  <a:cxn ang="0">
                    <a:pos x="119" y="193"/>
                  </a:cxn>
                  <a:cxn ang="0">
                    <a:pos x="124" y="191"/>
                  </a:cxn>
                  <a:cxn ang="0">
                    <a:pos x="124" y="191"/>
                  </a:cxn>
                  <a:cxn ang="0">
                    <a:pos x="176" y="186"/>
                  </a:cxn>
                  <a:cxn ang="0">
                    <a:pos x="176" y="186"/>
                  </a:cxn>
                  <a:cxn ang="0">
                    <a:pos x="210" y="183"/>
                  </a:cxn>
                  <a:cxn ang="0">
                    <a:pos x="210" y="183"/>
                  </a:cxn>
                  <a:cxn ang="0">
                    <a:pos x="213" y="183"/>
                  </a:cxn>
                  <a:cxn ang="0">
                    <a:pos x="215" y="181"/>
                  </a:cxn>
                  <a:cxn ang="0">
                    <a:pos x="215" y="181"/>
                  </a:cxn>
                  <a:cxn ang="0">
                    <a:pos x="187" y="152"/>
                  </a:cxn>
                  <a:cxn ang="0">
                    <a:pos x="187" y="152"/>
                  </a:cxn>
                  <a:cxn ang="0">
                    <a:pos x="142" y="106"/>
                  </a:cxn>
                  <a:cxn ang="0">
                    <a:pos x="142" y="106"/>
                  </a:cxn>
                  <a:cxn ang="0">
                    <a:pos x="116" y="83"/>
                  </a:cxn>
                  <a:cxn ang="0">
                    <a:pos x="89" y="59"/>
                  </a:cxn>
                  <a:cxn ang="0">
                    <a:pos x="89" y="59"/>
                  </a:cxn>
                  <a:cxn ang="0">
                    <a:pos x="60" y="34"/>
                  </a:cxn>
                  <a:cxn ang="0">
                    <a:pos x="45" y="21"/>
                  </a:cxn>
                  <a:cxn ang="0">
                    <a:pos x="29" y="10"/>
                  </a:cxn>
                  <a:cxn ang="0">
                    <a:pos x="29" y="10"/>
                  </a:cxn>
                  <a:cxn ang="0">
                    <a:pos x="21" y="5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3" y="2"/>
                  </a:cxn>
                  <a:cxn ang="0">
                    <a:pos x="0" y="7"/>
                  </a:cxn>
                  <a:cxn ang="0">
                    <a:pos x="0" y="7"/>
                  </a:cxn>
                </a:cxnLst>
                <a:rect l="0" t="0" r="r" b="b"/>
                <a:pathLst>
                  <a:path w="215" h="193">
                    <a:moveTo>
                      <a:pt x="0" y="7"/>
                    </a:moveTo>
                    <a:lnTo>
                      <a:pt x="0" y="7"/>
                    </a:lnTo>
                    <a:lnTo>
                      <a:pt x="0" y="13"/>
                    </a:lnTo>
                    <a:lnTo>
                      <a:pt x="0" y="20"/>
                    </a:lnTo>
                    <a:lnTo>
                      <a:pt x="3" y="33"/>
                    </a:lnTo>
                    <a:lnTo>
                      <a:pt x="3" y="33"/>
                    </a:lnTo>
                    <a:lnTo>
                      <a:pt x="11" y="47"/>
                    </a:lnTo>
                    <a:lnTo>
                      <a:pt x="19" y="64"/>
                    </a:lnTo>
                    <a:lnTo>
                      <a:pt x="37" y="93"/>
                    </a:lnTo>
                    <a:lnTo>
                      <a:pt x="37" y="93"/>
                    </a:lnTo>
                    <a:lnTo>
                      <a:pt x="60" y="126"/>
                    </a:lnTo>
                    <a:lnTo>
                      <a:pt x="60" y="126"/>
                    </a:lnTo>
                    <a:lnTo>
                      <a:pt x="89" y="165"/>
                    </a:lnTo>
                    <a:lnTo>
                      <a:pt x="89" y="165"/>
                    </a:lnTo>
                    <a:lnTo>
                      <a:pt x="114" y="193"/>
                    </a:lnTo>
                    <a:lnTo>
                      <a:pt x="114" y="193"/>
                    </a:lnTo>
                    <a:lnTo>
                      <a:pt x="119" y="193"/>
                    </a:lnTo>
                    <a:lnTo>
                      <a:pt x="124" y="191"/>
                    </a:lnTo>
                    <a:lnTo>
                      <a:pt x="124" y="191"/>
                    </a:lnTo>
                    <a:lnTo>
                      <a:pt x="176" y="186"/>
                    </a:lnTo>
                    <a:lnTo>
                      <a:pt x="176" y="186"/>
                    </a:lnTo>
                    <a:lnTo>
                      <a:pt x="210" y="183"/>
                    </a:lnTo>
                    <a:lnTo>
                      <a:pt x="210" y="183"/>
                    </a:lnTo>
                    <a:lnTo>
                      <a:pt x="213" y="183"/>
                    </a:lnTo>
                    <a:lnTo>
                      <a:pt x="215" y="181"/>
                    </a:lnTo>
                    <a:lnTo>
                      <a:pt x="215" y="181"/>
                    </a:lnTo>
                    <a:lnTo>
                      <a:pt x="187" y="152"/>
                    </a:lnTo>
                    <a:lnTo>
                      <a:pt x="187" y="152"/>
                    </a:lnTo>
                    <a:lnTo>
                      <a:pt x="142" y="106"/>
                    </a:lnTo>
                    <a:lnTo>
                      <a:pt x="142" y="106"/>
                    </a:lnTo>
                    <a:lnTo>
                      <a:pt x="116" y="83"/>
                    </a:lnTo>
                    <a:lnTo>
                      <a:pt x="89" y="59"/>
                    </a:lnTo>
                    <a:lnTo>
                      <a:pt x="89" y="59"/>
                    </a:lnTo>
                    <a:lnTo>
                      <a:pt x="60" y="34"/>
                    </a:lnTo>
                    <a:lnTo>
                      <a:pt x="45" y="21"/>
                    </a:lnTo>
                    <a:lnTo>
                      <a:pt x="29" y="10"/>
                    </a:lnTo>
                    <a:lnTo>
                      <a:pt x="29" y="10"/>
                    </a:lnTo>
                    <a:lnTo>
                      <a:pt x="21" y="5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0" y="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D0D2D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2" name="Freeform 1024"/>
              <p:cNvSpPr>
                <a:spLocks/>
              </p:cNvSpPr>
              <p:nvPr/>
            </p:nvSpPr>
            <p:spPr bwMode="auto">
              <a:xfrm>
                <a:off x="4578" y="1991"/>
                <a:ext cx="450" cy="373"/>
              </a:xfrm>
              <a:custGeom>
                <a:avLst/>
                <a:gdLst/>
                <a:ahLst/>
                <a:cxnLst>
                  <a:cxn ang="0">
                    <a:pos x="450" y="367"/>
                  </a:cxn>
                  <a:cxn ang="0">
                    <a:pos x="438" y="367"/>
                  </a:cxn>
                  <a:cxn ang="0">
                    <a:pos x="427" y="363"/>
                  </a:cxn>
                  <a:cxn ang="0">
                    <a:pos x="399" y="349"/>
                  </a:cxn>
                  <a:cxn ang="0">
                    <a:pos x="398" y="349"/>
                  </a:cxn>
                  <a:cxn ang="0">
                    <a:pos x="394" y="349"/>
                  </a:cxn>
                  <a:cxn ang="0">
                    <a:pos x="368" y="349"/>
                  </a:cxn>
                  <a:cxn ang="0">
                    <a:pos x="329" y="345"/>
                  </a:cxn>
                  <a:cxn ang="0">
                    <a:pos x="293" y="337"/>
                  </a:cxn>
                  <a:cxn ang="0">
                    <a:pos x="259" y="326"/>
                  </a:cxn>
                  <a:cxn ang="0">
                    <a:pos x="233" y="318"/>
                  </a:cxn>
                  <a:cxn ang="0">
                    <a:pos x="207" y="306"/>
                  </a:cxn>
                  <a:cxn ang="0">
                    <a:pos x="182" y="292"/>
                  </a:cxn>
                  <a:cxn ang="0">
                    <a:pos x="145" y="266"/>
                  </a:cxn>
                  <a:cxn ang="0">
                    <a:pos x="127" y="252"/>
                  </a:cxn>
                  <a:cxn ang="0">
                    <a:pos x="112" y="236"/>
                  </a:cxn>
                  <a:cxn ang="0">
                    <a:pos x="84" y="205"/>
                  </a:cxn>
                  <a:cxn ang="0">
                    <a:pos x="63" y="177"/>
                  </a:cxn>
                  <a:cxn ang="0">
                    <a:pos x="49" y="151"/>
                  </a:cxn>
                  <a:cxn ang="0">
                    <a:pos x="37" y="129"/>
                  </a:cxn>
                  <a:cxn ang="0">
                    <a:pos x="29" y="111"/>
                  </a:cxn>
                  <a:cxn ang="0">
                    <a:pos x="22" y="93"/>
                  </a:cxn>
                  <a:cxn ang="0">
                    <a:pos x="9" y="45"/>
                  </a:cxn>
                  <a:cxn ang="0">
                    <a:pos x="1" y="8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3"/>
                  </a:cxn>
                  <a:cxn ang="0">
                    <a:pos x="3" y="26"/>
                  </a:cxn>
                  <a:cxn ang="0">
                    <a:pos x="9" y="63"/>
                  </a:cxn>
                  <a:cxn ang="0">
                    <a:pos x="19" y="96"/>
                  </a:cxn>
                  <a:cxn ang="0">
                    <a:pos x="27" y="122"/>
                  </a:cxn>
                  <a:cxn ang="0">
                    <a:pos x="35" y="146"/>
                  </a:cxn>
                  <a:cxn ang="0">
                    <a:pos x="58" y="191"/>
                  </a:cxn>
                  <a:cxn ang="0">
                    <a:pos x="80" y="220"/>
                  </a:cxn>
                  <a:cxn ang="0">
                    <a:pos x="96" y="243"/>
                  </a:cxn>
                  <a:cxn ang="0">
                    <a:pos x="115" y="266"/>
                  </a:cxn>
                  <a:cxn ang="0">
                    <a:pos x="142" y="287"/>
                  </a:cxn>
                  <a:cxn ang="0">
                    <a:pos x="164" y="305"/>
                  </a:cxn>
                  <a:cxn ang="0">
                    <a:pos x="189" y="319"/>
                  </a:cxn>
                  <a:cxn ang="0">
                    <a:pos x="252" y="347"/>
                  </a:cxn>
                  <a:cxn ang="0">
                    <a:pos x="285" y="359"/>
                  </a:cxn>
                  <a:cxn ang="0">
                    <a:pos x="319" y="367"/>
                  </a:cxn>
                  <a:cxn ang="0">
                    <a:pos x="350" y="372"/>
                  </a:cxn>
                  <a:cxn ang="0">
                    <a:pos x="391" y="373"/>
                  </a:cxn>
                  <a:cxn ang="0">
                    <a:pos x="411" y="373"/>
                  </a:cxn>
                  <a:cxn ang="0">
                    <a:pos x="429" y="370"/>
                  </a:cxn>
                  <a:cxn ang="0">
                    <a:pos x="448" y="367"/>
                  </a:cxn>
                  <a:cxn ang="0">
                    <a:pos x="450" y="367"/>
                  </a:cxn>
                </a:cxnLst>
                <a:rect l="0" t="0" r="r" b="b"/>
                <a:pathLst>
                  <a:path w="450" h="373">
                    <a:moveTo>
                      <a:pt x="450" y="367"/>
                    </a:moveTo>
                    <a:lnTo>
                      <a:pt x="450" y="367"/>
                    </a:lnTo>
                    <a:lnTo>
                      <a:pt x="445" y="367"/>
                    </a:lnTo>
                    <a:lnTo>
                      <a:pt x="438" y="367"/>
                    </a:lnTo>
                    <a:lnTo>
                      <a:pt x="427" y="363"/>
                    </a:lnTo>
                    <a:lnTo>
                      <a:pt x="427" y="363"/>
                    </a:lnTo>
                    <a:lnTo>
                      <a:pt x="414" y="357"/>
                    </a:lnTo>
                    <a:lnTo>
                      <a:pt x="399" y="349"/>
                    </a:lnTo>
                    <a:lnTo>
                      <a:pt x="399" y="349"/>
                    </a:lnTo>
                    <a:lnTo>
                      <a:pt x="398" y="349"/>
                    </a:lnTo>
                    <a:lnTo>
                      <a:pt x="394" y="349"/>
                    </a:lnTo>
                    <a:lnTo>
                      <a:pt x="394" y="349"/>
                    </a:lnTo>
                    <a:lnTo>
                      <a:pt x="368" y="349"/>
                    </a:lnTo>
                    <a:lnTo>
                      <a:pt x="368" y="349"/>
                    </a:lnTo>
                    <a:lnTo>
                      <a:pt x="349" y="347"/>
                    </a:lnTo>
                    <a:lnTo>
                      <a:pt x="329" y="345"/>
                    </a:lnTo>
                    <a:lnTo>
                      <a:pt x="329" y="345"/>
                    </a:lnTo>
                    <a:lnTo>
                      <a:pt x="293" y="337"/>
                    </a:lnTo>
                    <a:lnTo>
                      <a:pt x="293" y="337"/>
                    </a:lnTo>
                    <a:lnTo>
                      <a:pt x="259" y="326"/>
                    </a:lnTo>
                    <a:lnTo>
                      <a:pt x="259" y="326"/>
                    </a:lnTo>
                    <a:lnTo>
                      <a:pt x="233" y="318"/>
                    </a:lnTo>
                    <a:lnTo>
                      <a:pt x="233" y="318"/>
                    </a:lnTo>
                    <a:lnTo>
                      <a:pt x="207" y="306"/>
                    </a:lnTo>
                    <a:lnTo>
                      <a:pt x="182" y="292"/>
                    </a:lnTo>
                    <a:lnTo>
                      <a:pt x="182" y="292"/>
                    </a:lnTo>
                    <a:lnTo>
                      <a:pt x="163" y="280"/>
                    </a:lnTo>
                    <a:lnTo>
                      <a:pt x="145" y="266"/>
                    </a:lnTo>
                    <a:lnTo>
                      <a:pt x="145" y="266"/>
                    </a:lnTo>
                    <a:lnTo>
                      <a:pt x="127" y="252"/>
                    </a:lnTo>
                    <a:lnTo>
                      <a:pt x="112" y="236"/>
                    </a:lnTo>
                    <a:lnTo>
                      <a:pt x="112" y="236"/>
                    </a:lnTo>
                    <a:lnTo>
                      <a:pt x="97" y="222"/>
                    </a:lnTo>
                    <a:lnTo>
                      <a:pt x="84" y="205"/>
                    </a:lnTo>
                    <a:lnTo>
                      <a:pt x="84" y="205"/>
                    </a:lnTo>
                    <a:lnTo>
                      <a:pt x="63" y="177"/>
                    </a:lnTo>
                    <a:lnTo>
                      <a:pt x="63" y="177"/>
                    </a:lnTo>
                    <a:lnTo>
                      <a:pt x="49" y="151"/>
                    </a:lnTo>
                    <a:lnTo>
                      <a:pt x="49" y="151"/>
                    </a:lnTo>
                    <a:lnTo>
                      <a:pt x="37" y="129"/>
                    </a:lnTo>
                    <a:lnTo>
                      <a:pt x="37" y="129"/>
                    </a:lnTo>
                    <a:lnTo>
                      <a:pt x="29" y="111"/>
                    </a:lnTo>
                    <a:lnTo>
                      <a:pt x="22" y="93"/>
                    </a:lnTo>
                    <a:lnTo>
                      <a:pt x="22" y="93"/>
                    </a:lnTo>
                    <a:lnTo>
                      <a:pt x="16" y="70"/>
                    </a:lnTo>
                    <a:lnTo>
                      <a:pt x="9" y="45"/>
                    </a:lnTo>
                    <a:lnTo>
                      <a:pt x="9" y="45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13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6" y="45"/>
                    </a:lnTo>
                    <a:lnTo>
                      <a:pt x="9" y="63"/>
                    </a:lnTo>
                    <a:lnTo>
                      <a:pt x="9" y="63"/>
                    </a:lnTo>
                    <a:lnTo>
                      <a:pt x="19" y="96"/>
                    </a:lnTo>
                    <a:lnTo>
                      <a:pt x="19" y="96"/>
                    </a:lnTo>
                    <a:lnTo>
                      <a:pt x="27" y="122"/>
                    </a:lnTo>
                    <a:lnTo>
                      <a:pt x="35" y="146"/>
                    </a:lnTo>
                    <a:lnTo>
                      <a:pt x="35" y="146"/>
                    </a:lnTo>
                    <a:lnTo>
                      <a:pt x="47" y="169"/>
                    </a:lnTo>
                    <a:lnTo>
                      <a:pt x="58" y="191"/>
                    </a:lnTo>
                    <a:lnTo>
                      <a:pt x="58" y="191"/>
                    </a:lnTo>
                    <a:lnTo>
                      <a:pt x="80" y="220"/>
                    </a:lnTo>
                    <a:lnTo>
                      <a:pt x="96" y="243"/>
                    </a:lnTo>
                    <a:lnTo>
                      <a:pt x="96" y="243"/>
                    </a:lnTo>
                    <a:lnTo>
                      <a:pt x="115" y="266"/>
                    </a:lnTo>
                    <a:lnTo>
                      <a:pt x="115" y="266"/>
                    </a:lnTo>
                    <a:lnTo>
                      <a:pt x="132" y="279"/>
                    </a:lnTo>
                    <a:lnTo>
                      <a:pt x="142" y="287"/>
                    </a:lnTo>
                    <a:lnTo>
                      <a:pt x="142" y="287"/>
                    </a:lnTo>
                    <a:lnTo>
                      <a:pt x="164" y="305"/>
                    </a:lnTo>
                    <a:lnTo>
                      <a:pt x="189" y="319"/>
                    </a:lnTo>
                    <a:lnTo>
                      <a:pt x="189" y="319"/>
                    </a:lnTo>
                    <a:lnTo>
                      <a:pt x="220" y="336"/>
                    </a:lnTo>
                    <a:lnTo>
                      <a:pt x="252" y="347"/>
                    </a:lnTo>
                    <a:lnTo>
                      <a:pt x="252" y="347"/>
                    </a:lnTo>
                    <a:lnTo>
                      <a:pt x="285" y="359"/>
                    </a:lnTo>
                    <a:lnTo>
                      <a:pt x="319" y="367"/>
                    </a:lnTo>
                    <a:lnTo>
                      <a:pt x="319" y="367"/>
                    </a:lnTo>
                    <a:lnTo>
                      <a:pt x="350" y="372"/>
                    </a:lnTo>
                    <a:lnTo>
                      <a:pt x="350" y="372"/>
                    </a:lnTo>
                    <a:lnTo>
                      <a:pt x="372" y="373"/>
                    </a:lnTo>
                    <a:lnTo>
                      <a:pt x="391" y="373"/>
                    </a:lnTo>
                    <a:lnTo>
                      <a:pt x="391" y="373"/>
                    </a:lnTo>
                    <a:lnTo>
                      <a:pt x="411" y="373"/>
                    </a:lnTo>
                    <a:lnTo>
                      <a:pt x="429" y="370"/>
                    </a:lnTo>
                    <a:lnTo>
                      <a:pt x="429" y="370"/>
                    </a:lnTo>
                    <a:lnTo>
                      <a:pt x="448" y="367"/>
                    </a:lnTo>
                    <a:lnTo>
                      <a:pt x="448" y="367"/>
                    </a:lnTo>
                    <a:lnTo>
                      <a:pt x="450" y="367"/>
                    </a:lnTo>
                    <a:lnTo>
                      <a:pt x="450" y="367"/>
                    </a:lnTo>
                    <a:lnTo>
                      <a:pt x="450" y="367"/>
                    </a:lnTo>
                    <a:close/>
                  </a:path>
                </a:pathLst>
              </a:custGeom>
              <a:solidFill>
                <a:srgbClr val="23A2A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3" name="Freeform 1025"/>
              <p:cNvSpPr>
                <a:spLocks/>
              </p:cNvSpPr>
              <p:nvPr/>
            </p:nvSpPr>
            <p:spPr bwMode="auto">
              <a:xfrm>
                <a:off x="4578" y="2491"/>
                <a:ext cx="189" cy="3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0"/>
                  </a:cxn>
                  <a:cxn ang="0">
                    <a:pos x="14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0" y="4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38"/>
                  </a:cxn>
                  <a:cxn ang="0">
                    <a:pos x="0" y="38"/>
                  </a:cxn>
                  <a:cxn ang="0">
                    <a:pos x="1" y="38"/>
                  </a:cxn>
                  <a:cxn ang="0">
                    <a:pos x="1" y="38"/>
                  </a:cxn>
                  <a:cxn ang="0">
                    <a:pos x="187" y="38"/>
                  </a:cxn>
                  <a:cxn ang="0">
                    <a:pos x="187" y="38"/>
                  </a:cxn>
                  <a:cxn ang="0">
                    <a:pos x="189" y="38"/>
                  </a:cxn>
                  <a:cxn ang="0">
                    <a:pos x="189" y="38"/>
                  </a:cxn>
                  <a:cxn ang="0">
                    <a:pos x="189" y="7"/>
                  </a:cxn>
                  <a:cxn ang="0">
                    <a:pos x="189" y="7"/>
                  </a:cxn>
                  <a:cxn ang="0">
                    <a:pos x="189" y="4"/>
                  </a:cxn>
                  <a:cxn ang="0">
                    <a:pos x="186" y="2"/>
                  </a:cxn>
                  <a:cxn ang="0">
                    <a:pos x="186" y="2"/>
                  </a:cxn>
                  <a:cxn ang="0">
                    <a:pos x="173" y="2"/>
                  </a:cxn>
                  <a:cxn ang="0">
                    <a:pos x="173" y="2"/>
                  </a:cxn>
                  <a:cxn ang="0">
                    <a:pos x="169" y="2"/>
                  </a:cxn>
                  <a:cxn ang="0">
                    <a:pos x="169" y="2"/>
                  </a:cxn>
                  <a:cxn ang="0">
                    <a:pos x="153" y="2"/>
                  </a:cxn>
                  <a:cxn ang="0">
                    <a:pos x="153" y="2"/>
                  </a:cxn>
                  <a:cxn ang="0">
                    <a:pos x="22" y="2"/>
                  </a:cxn>
                  <a:cxn ang="0">
                    <a:pos x="22" y="2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189" h="38">
                    <a:moveTo>
                      <a:pt x="16" y="0"/>
                    </a:moveTo>
                    <a:lnTo>
                      <a:pt x="16" y="0"/>
                    </a:lnTo>
                    <a:lnTo>
                      <a:pt x="14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8"/>
                    </a:lnTo>
                    <a:lnTo>
                      <a:pt x="0" y="38"/>
                    </a:lnTo>
                    <a:lnTo>
                      <a:pt x="1" y="38"/>
                    </a:lnTo>
                    <a:lnTo>
                      <a:pt x="1" y="38"/>
                    </a:lnTo>
                    <a:lnTo>
                      <a:pt x="187" y="38"/>
                    </a:lnTo>
                    <a:lnTo>
                      <a:pt x="187" y="38"/>
                    </a:lnTo>
                    <a:lnTo>
                      <a:pt x="189" y="38"/>
                    </a:lnTo>
                    <a:lnTo>
                      <a:pt x="189" y="38"/>
                    </a:lnTo>
                    <a:lnTo>
                      <a:pt x="189" y="7"/>
                    </a:lnTo>
                    <a:lnTo>
                      <a:pt x="189" y="7"/>
                    </a:lnTo>
                    <a:lnTo>
                      <a:pt x="189" y="4"/>
                    </a:lnTo>
                    <a:lnTo>
                      <a:pt x="186" y="2"/>
                    </a:lnTo>
                    <a:lnTo>
                      <a:pt x="186" y="2"/>
                    </a:lnTo>
                    <a:lnTo>
                      <a:pt x="173" y="2"/>
                    </a:lnTo>
                    <a:lnTo>
                      <a:pt x="173" y="2"/>
                    </a:lnTo>
                    <a:lnTo>
                      <a:pt x="169" y="2"/>
                    </a:lnTo>
                    <a:lnTo>
                      <a:pt x="169" y="2"/>
                    </a:lnTo>
                    <a:lnTo>
                      <a:pt x="153" y="2"/>
                    </a:lnTo>
                    <a:lnTo>
                      <a:pt x="153" y="2"/>
                    </a:lnTo>
                    <a:lnTo>
                      <a:pt x="22" y="2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DEDE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4" name="Freeform 1026"/>
              <p:cNvSpPr>
                <a:spLocks/>
              </p:cNvSpPr>
              <p:nvPr/>
            </p:nvSpPr>
            <p:spPr bwMode="auto">
              <a:xfrm>
                <a:off x="4613" y="2333"/>
                <a:ext cx="116" cy="51"/>
              </a:xfrm>
              <a:custGeom>
                <a:avLst/>
                <a:gdLst/>
                <a:ahLst/>
                <a:cxnLst>
                  <a:cxn ang="0">
                    <a:pos x="28" y="2"/>
                  </a:cxn>
                  <a:cxn ang="0">
                    <a:pos x="28" y="2"/>
                  </a:cxn>
                  <a:cxn ang="0">
                    <a:pos x="28" y="44"/>
                  </a:cxn>
                  <a:cxn ang="0">
                    <a:pos x="28" y="44"/>
                  </a:cxn>
                  <a:cxn ang="0">
                    <a:pos x="27" y="48"/>
                  </a:cxn>
                  <a:cxn ang="0">
                    <a:pos x="25" y="48"/>
                  </a:cxn>
                  <a:cxn ang="0">
                    <a:pos x="25" y="48"/>
                  </a:cxn>
                  <a:cxn ang="0">
                    <a:pos x="4" y="48"/>
                  </a:cxn>
                  <a:cxn ang="0">
                    <a:pos x="4" y="48"/>
                  </a:cxn>
                  <a:cxn ang="0">
                    <a:pos x="2" y="49"/>
                  </a:cxn>
                  <a:cxn ang="0">
                    <a:pos x="0" y="51"/>
                  </a:cxn>
                  <a:cxn ang="0">
                    <a:pos x="0" y="51"/>
                  </a:cxn>
                  <a:cxn ang="0">
                    <a:pos x="5" y="49"/>
                  </a:cxn>
                  <a:cxn ang="0">
                    <a:pos x="10" y="49"/>
                  </a:cxn>
                  <a:cxn ang="0">
                    <a:pos x="10" y="49"/>
                  </a:cxn>
                  <a:cxn ang="0">
                    <a:pos x="97" y="49"/>
                  </a:cxn>
                  <a:cxn ang="0">
                    <a:pos x="97" y="49"/>
                  </a:cxn>
                  <a:cxn ang="0">
                    <a:pos x="111" y="49"/>
                  </a:cxn>
                  <a:cxn ang="0">
                    <a:pos x="111" y="49"/>
                  </a:cxn>
                  <a:cxn ang="0">
                    <a:pos x="115" y="49"/>
                  </a:cxn>
                  <a:cxn ang="0">
                    <a:pos x="116" y="49"/>
                  </a:cxn>
                  <a:cxn ang="0">
                    <a:pos x="116" y="49"/>
                  </a:cxn>
                  <a:cxn ang="0">
                    <a:pos x="115" y="48"/>
                  </a:cxn>
                  <a:cxn ang="0">
                    <a:pos x="113" y="48"/>
                  </a:cxn>
                  <a:cxn ang="0">
                    <a:pos x="113" y="48"/>
                  </a:cxn>
                  <a:cxn ang="0">
                    <a:pos x="93" y="48"/>
                  </a:cxn>
                  <a:cxn ang="0">
                    <a:pos x="93" y="48"/>
                  </a:cxn>
                  <a:cxn ang="0">
                    <a:pos x="90" y="48"/>
                  </a:cxn>
                  <a:cxn ang="0">
                    <a:pos x="90" y="44"/>
                  </a:cxn>
                  <a:cxn ang="0">
                    <a:pos x="90" y="44"/>
                  </a:cxn>
                  <a:cxn ang="0">
                    <a:pos x="90" y="2"/>
                  </a:cxn>
                  <a:cxn ang="0">
                    <a:pos x="90" y="2"/>
                  </a:cxn>
                  <a:cxn ang="0">
                    <a:pos x="89" y="0"/>
                  </a:cxn>
                  <a:cxn ang="0">
                    <a:pos x="85" y="0"/>
                  </a:cxn>
                  <a:cxn ang="0">
                    <a:pos x="85" y="0"/>
                  </a:cxn>
                  <a:cxn ang="0">
                    <a:pos x="31" y="0"/>
                  </a:cxn>
                  <a:cxn ang="0">
                    <a:pos x="31" y="0"/>
                  </a:cxn>
                  <a:cxn ang="0">
                    <a:pos x="30" y="0"/>
                  </a:cxn>
                  <a:cxn ang="0">
                    <a:pos x="28" y="2"/>
                  </a:cxn>
                  <a:cxn ang="0">
                    <a:pos x="28" y="2"/>
                  </a:cxn>
                </a:cxnLst>
                <a:rect l="0" t="0" r="r" b="b"/>
                <a:pathLst>
                  <a:path w="116" h="51">
                    <a:moveTo>
                      <a:pt x="28" y="2"/>
                    </a:moveTo>
                    <a:lnTo>
                      <a:pt x="28" y="2"/>
                    </a:lnTo>
                    <a:lnTo>
                      <a:pt x="28" y="44"/>
                    </a:lnTo>
                    <a:lnTo>
                      <a:pt x="28" y="44"/>
                    </a:lnTo>
                    <a:lnTo>
                      <a:pt x="27" y="48"/>
                    </a:lnTo>
                    <a:lnTo>
                      <a:pt x="25" y="48"/>
                    </a:lnTo>
                    <a:lnTo>
                      <a:pt x="25" y="48"/>
                    </a:lnTo>
                    <a:lnTo>
                      <a:pt x="4" y="48"/>
                    </a:lnTo>
                    <a:lnTo>
                      <a:pt x="4" y="48"/>
                    </a:lnTo>
                    <a:lnTo>
                      <a:pt x="2" y="49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5" y="49"/>
                    </a:lnTo>
                    <a:lnTo>
                      <a:pt x="10" y="49"/>
                    </a:lnTo>
                    <a:lnTo>
                      <a:pt x="10" y="49"/>
                    </a:lnTo>
                    <a:lnTo>
                      <a:pt x="97" y="49"/>
                    </a:lnTo>
                    <a:lnTo>
                      <a:pt x="97" y="49"/>
                    </a:lnTo>
                    <a:lnTo>
                      <a:pt x="111" y="49"/>
                    </a:lnTo>
                    <a:lnTo>
                      <a:pt x="111" y="49"/>
                    </a:lnTo>
                    <a:lnTo>
                      <a:pt x="115" y="49"/>
                    </a:lnTo>
                    <a:lnTo>
                      <a:pt x="116" y="49"/>
                    </a:lnTo>
                    <a:lnTo>
                      <a:pt x="116" y="49"/>
                    </a:lnTo>
                    <a:lnTo>
                      <a:pt x="115" y="48"/>
                    </a:lnTo>
                    <a:lnTo>
                      <a:pt x="113" y="48"/>
                    </a:lnTo>
                    <a:lnTo>
                      <a:pt x="113" y="48"/>
                    </a:lnTo>
                    <a:lnTo>
                      <a:pt x="93" y="48"/>
                    </a:lnTo>
                    <a:lnTo>
                      <a:pt x="93" y="48"/>
                    </a:lnTo>
                    <a:lnTo>
                      <a:pt x="90" y="48"/>
                    </a:lnTo>
                    <a:lnTo>
                      <a:pt x="90" y="44"/>
                    </a:lnTo>
                    <a:lnTo>
                      <a:pt x="90" y="44"/>
                    </a:lnTo>
                    <a:lnTo>
                      <a:pt x="90" y="2"/>
                    </a:lnTo>
                    <a:lnTo>
                      <a:pt x="90" y="2"/>
                    </a:lnTo>
                    <a:lnTo>
                      <a:pt x="89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31" y="0"/>
                    </a:lnTo>
                    <a:lnTo>
                      <a:pt x="31" y="0"/>
                    </a:lnTo>
                    <a:lnTo>
                      <a:pt x="30" y="0"/>
                    </a:lnTo>
                    <a:lnTo>
                      <a:pt x="28" y="2"/>
                    </a:lnTo>
                    <a:lnTo>
                      <a:pt x="28" y="2"/>
                    </a:lnTo>
                    <a:close/>
                  </a:path>
                </a:pathLst>
              </a:custGeom>
              <a:solidFill>
                <a:srgbClr val="EDEDE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5" name="Freeform 1027"/>
              <p:cNvSpPr>
                <a:spLocks/>
              </p:cNvSpPr>
              <p:nvPr/>
            </p:nvSpPr>
            <p:spPr bwMode="auto">
              <a:xfrm>
                <a:off x="4767" y="2053"/>
                <a:ext cx="107" cy="109"/>
              </a:xfrm>
              <a:custGeom>
                <a:avLst/>
                <a:gdLst/>
                <a:ahLst/>
                <a:cxnLst>
                  <a:cxn ang="0">
                    <a:pos x="0" y="94"/>
                  </a:cxn>
                  <a:cxn ang="0">
                    <a:pos x="0" y="94"/>
                  </a:cxn>
                  <a:cxn ang="0">
                    <a:pos x="13" y="109"/>
                  </a:cxn>
                  <a:cxn ang="0">
                    <a:pos x="13" y="109"/>
                  </a:cxn>
                  <a:cxn ang="0">
                    <a:pos x="14" y="109"/>
                  </a:cxn>
                  <a:cxn ang="0">
                    <a:pos x="16" y="107"/>
                  </a:cxn>
                  <a:cxn ang="0">
                    <a:pos x="16" y="107"/>
                  </a:cxn>
                  <a:cxn ang="0">
                    <a:pos x="18" y="106"/>
                  </a:cxn>
                  <a:cxn ang="0">
                    <a:pos x="18" y="106"/>
                  </a:cxn>
                  <a:cxn ang="0">
                    <a:pos x="49" y="75"/>
                  </a:cxn>
                  <a:cxn ang="0">
                    <a:pos x="49" y="75"/>
                  </a:cxn>
                  <a:cxn ang="0">
                    <a:pos x="62" y="62"/>
                  </a:cxn>
                  <a:cxn ang="0">
                    <a:pos x="75" y="49"/>
                  </a:cxn>
                  <a:cxn ang="0">
                    <a:pos x="75" y="49"/>
                  </a:cxn>
                  <a:cxn ang="0">
                    <a:pos x="93" y="31"/>
                  </a:cxn>
                  <a:cxn ang="0">
                    <a:pos x="93" y="31"/>
                  </a:cxn>
                  <a:cxn ang="0">
                    <a:pos x="94" y="31"/>
                  </a:cxn>
                  <a:cxn ang="0">
                    <a:pos x="94" y="31"/>
                  </a:cxn>
                  <a:cxn ang="0">
                    <a:pos x="99" y="24"/>
                  </a:cxn>
                  <a:cxn ang="0">
                    <a:pos x="104" y="19"/>
                  </a:cxn>
                  <a:cxn ang="0">
                    <a:pos x="104" y="19"/>
                  </a:cxn>
                  <a:cxn ang="0">
                    <a:pos x="106" y="16"/>
                  </a:cxn>
                  <a:cxn ang="0">
                    <a:pos x="107" y="14"/>
                  </a:cxn>
                  <a:cxn ang="0">
                    <a:pos x="107" y="14"/>
                  </a:cxn>
                  <a:cxn ang="0">
                    <a:pos x="107" y="8"/>
                  </a:cxn>
                  <a:cxn ang="0">
                    <a:pos x="107" y="8"/>
                  </a:cxn>
                  <a:cxn ang="0">
                    <a:pos x="107" y="5"/>
                  </a:cxn>
                  <a:cxn ang="0">
                    <a:pos x="104" y="1"/>
                  </a:cxn>
                  <a:cxn ang="0">
                    <a:pos x="103" y="0"/>
                  </a:cxn>
                  <a:cxn ang="0">
                    <a:pos x="99" y="0"/>
                  </a:cxn>
                  <a:cxn ang="0">
                    <a:pos x="99" y="0"/>
                  </a:cxn>
                  <a:cxn ang="0">
                    <a:pos x="96" y="0"/>
                  </a:cxn>
                  <a:cxn ang="0">
                    <a:pos x="93" y="0"/>
                  </a:cxn>
                  <a:cxn ang="0">
                    <a:pos x="93" y="0"/>
                  </a:cxn>
                  <a:cxn ang="0">
                    <a:pos x="80" y="13"/>
                  </a:cxn>
                  <a:cxn ang="0">
                    <a:pos x="80" y="13"/>
                  </a:cxn>
                  <a:cxn ang="0">
                    <a:pos x="78" y="16"/>
                  </a:cxn>
                  <a:cxn ang="0">
                    <a:pos x="75" y="18"/>
                  </a:cxn>
                  <a:cxn ang="0">
                    <a:pos x="75" y="18"/>
                  </a:cxn>
                  <a:cxn ang="0">
                    <a:pos x="60" y="32"/>
                  </a:cxn>
                  <a:cxn ang="0">
                    <a:pos x="60" y="32"/>
                  </a:cxn>
                  <a:cxn ang="0">
                    <a:pos x="19" y="73"/>
                  </a:cxn>
                  <a:cxn ang="0">
                    <a:pos x="19" y="73"/>
                  </a:cxn>
                  <a:cxn ang="0">
                    <a:pos x="1" y="91"/>
                  </a:cxn>
                  <a:cxn ang="0">
                    <a:pos x="1" y="91"/>
                  </a:cxn>
                  <a:cxn ang="0">
                    <a:pos x="0" y="93"/>
                  </a:cxn>
                  <a:cxn ang="0">
                    <a:pos x="0" y="94"/>
                  </a:cxn>
                  <a:cxn ang="0">
                    <a:pos x="0" y="94"/>
                  </a:cxn>
                </a:cxnLst>
                <a:rect l="0" t="0" r="r" b="b"/>
                <a:pathLst>
                  <a:path w="107" h="109">
                    <a:moveTo>
                      <a:pt x="0" y="94"/>
                    </a:moveTo>
                    <a:lnTo>
                      <a:pt x="0" y="94"/>
                    </a:lnTo>
                    <a:lnTo>
                      <a:pt x="13" y="109"/>
                    </a:lnTo>
                    <a:lnTo>
                      <a:pt x="13" y="109"/>
                    </a:lnTo>
                    <a:lnTo>
                      <a:pt x="14" y="109"/>
                    </a:lnTo>
                    <a:lnTo>
                      <a:pt x="16" y="107"/>
                    </a:lnTo>
                    <a:lnTo>
                      <a:pt x="16" y="107"/>
                    </a:lnTo>
                    <a:lnTo>
                      <a:pt x="18" y="106"/>
                    </a:lnTo>
                    <a:lnTo>
                      <a:pt x="18" y="106"/>
                    </a:lnTo>
                    <a:lnTo>
                      <a:pt x="49" y="75"/>
                    </a:lnTo>
                    <a:lnTo>
                      <a:pt x="49" y="75"/>
                    </a:lnTo>
                    <a:lnTo>
                      <a:pt x="62" y="62"/>
                    </a:lnTo>
                    <a:lnTo>
                      <a:pt x="75" y="49"/>
                    </a:lnTo>
                    <a:lnTo>
                      <a:pt x="75" y="49"/>
                    </a:lnTo>
                    <a:lnTo>
                      <a:pt x="93" y="31"/>
                    </a:lnTo>
                    <a:lnTo>
                      <a:pt x="93" y="31"/>
                    </a:lnTo>
                    <a:lnTo>
                      <a:pt x="94" y="31"/>
                    </a:lnTo>
                    <a:lnTo>
                      <a:pt x="94" y="31"/>
                    </a:lnTo>
                    <a:lnTo>
                      <a:pt x="99" y="24"/>
                    </a:lnTo>
                    <a:lnTo>
                      <a:pt x="104" y="19"/>
                    </a:lnTo>
                    <a:lnTo>
                      <a:pt x="104" y="19"/>
                    </a:lnTo>
                    <a:lnTo>
                      <a:pt x="106" y="16"/>
                    </a:lnTo>
                    <a:lnTo>
                      <a:pt x="107" y="14"/>
                    </a:lnTo>
                    <a:lnTo>
                      <a:pt x="107" y="14"/>
                    </a:lnTo>
                    <a:lnTo>
                      <a:pt x="107" y="8"/>
                    </a:lnTo>
                    <a:lnTo>
                      <a:pt x="107" y="8"/>
                    </a:lnTo>
                    <a:lnTo>
                      <a:pt x="107" y="5"/>
                    </a:lnTo>
                    <a:lnTo>
                      <a:pt x="104" y="1"/>
                    </a:lnTo>
                    <a:lnTo>
                      <a:pt x="103" y="0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96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0" y="13"/>
                    </a:lnTo>
                    <a:lnTo>
                      <a:pt x="80" y="13"/>
                    </a:lnTo>
                    <a:lnTo>
                      <a:pt x="78" y="16"/>
                    </a:lnTo>
                    <a:lnTo>
                      <a:pt x="75" y="18"/>
                    </a:lnTo>
                    <a:lnTo>
                      <a:pt x="75" y="18"/>
                    </a:lnTo>
                    <a:lnTo>
                      <a:pt x="60" y="32"/>
                    </a:lnTo>
                    <a:lnTo>
                      <a:pt x="60" y="32"/>
                    </a:lnTo>
                    <a:lnTo>
                      <a:pt x="19" y="73"/>
                    </a:lnTo>
                    <a:lnTo>
                      <a:pt x="19" y="73"/>
                    </a:lnTo>
                    <a:lnTo>
                      <a:pt x="1" y="91"/>
                    </a:lnTo>
                    <a:lnTo>
                      <a:pt x="1" y="91"/>
                    </a:lnTo>
                    <a:lnTo>
                      <a:pt x="0" y="93"/>
                    </a:lnTo>
                    <a:lnTo>
                      <a:pt x="0" y="94"/>
                    </a:lnTo>
                    <a:lnTo>
                      <a:pt x="0" y="94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6" name="Freeform 1028"/>
              <p:cNvSpPr>
                <a:spLocks/>
              </p:cNvSpPr>
              <p:nvPr/>
            </p:nvSpPr>
            <p:spPr bwMode="auto">
              <a:xfrm>
                <a:off x="4710" y="2382"/>
                <a:ext cx="41" cy="111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8" y="47"/>
                  </a:cxn>
                  <a:cxn ang="0">
                    <a:pos x="8" y="47"/>
                  </a:cxn>
                  <a:cxn ang="0">
                    <a:pos x="16" y="93"/>
                  </a:cxn>
                  <a:cxn ang="0">
                    <a:pos x="16" y="93"/>
                  </a:cxn>
                  <a:cxn ang="0">
                    <a:pos x="19" y="109"/>
                  </a:cxn>
                  <a:cxn ang="0">
                    <a:pos x="19" y="109"/>
                  </a:cxn>
                  <a:cxn ang="0">
                    <a:pos x="19" y="111"/>
                  </a:cxn>
                  <a:cxn ang="0">
                    <a:pos x="21" y="111"/>
                  </a:cxn>
                  <a:cxn ang="0">
                    <a:pos x="21" y="111"/>
                  </a:cxn>
                  <a:cxn ang="0">
                    <a:pos x="41" y="111"/>
                  </a:cxn>
                  <a:cxn ang="0">
                    <a:pos x="41" y="111"/>
                  </a:cxn>
                  <a:cxn ang="0">
                    <a:pos x="37" y="95"/>
                  </a:cxn>
                  <a:cxn ang="0">
                    <a:pos x="37" y="95"/>
                  </a:cxn>
                  <a:cxn ang="0">
                    <a:pos x="19" y="0"/>
                  </a:cxn>
                  <a:cxn ang="0">
                    <a:pos x="19" y="0"/>
                  </a:cxn>
                </a:cxnLst>
                <a:rect l="0" t="0" r="r" b="b"/>
                <a:pathLst>
                  <a:path w="41" h="111">
                    <a:moveTo>
                      <a:pt x="19" y="0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8" y="47"/>
                    </a:lnTo>
                    <a:lnTo>
                      <a:pt x="8" y="47"/>
                    </a:lnTo>
                    <a:lnTo>
                      <a:pt x="16" y="93"/>
                    </a:lnTo>
                    <a:lnTo>
                      <a:pt x="16" y="93"/>
                    </a:lnTo>
                    <a:lnTo>
                      <a:pt x="19" y="109"/>
                    </a:lnTo>
                    <a:lnTo>
                      <a:pt x="19" y="109"/>
                    </a:lnTo>
                    <a:lnTo>
                      <a:pt x="19" y="111"/>
                    </a:lnTo>
                    <a:lnTo>
                      <a:pt x="21" y="111"/>
                    </a:lnTo>
                    <a:lnTo>
                      <a:pt x="21" y="111"/>
                    </a:lnTo>
                    <a:lnTo>
                      <a:pt x="41" y="111"/>
                    </a:lnTo>
                    <a:lnTo>
                      <a:pt x="41" y="111"/>
                    </a:lnTo>
                    <a:lnTo>
                      <a:pt x="37" y="95"/>
                    </a:lnTo>
                    <a:lnTo>
                      <a:pt x="37" y="95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7" name="Freeform 1029"/>
              <p:cNvSpPr>
                <a:spLocks/>
              </p:cNvSpPr>
              <p:nvPr/>
            </p:nvSpPr>
            <p:spPr bwMode="auto">
              <a:xfrm>
                <a:off x="4700" y="2053"/>
                <a:ext cx="161" cy="29"/>
              </a:xfrm>
              <a:custGeom>
                <a:avLst/>
                <a:gdLst/>
                <a:ahLst/>
                <a:cxnLst>
                  <a:cxn ang="0">
                    <a:pos x="147" y="13"/>
                  </a:cxn>
                  <a:cxn ang="0">
                    <a:pos x="147" y="13"/>
                  </a:cxn>
                  <a:cxn ang="0">
                    <a:pos x="150" y="11"/>
                  </a:cxn>
                  <a:cxn ang="0">
                    <a:pos x="153" y="6"/>
                  </a:cxn>
                  <a:cxn ang="0">
                    <a:pos x="153" y="6"/>
                  </a:cxn>
                  <a:cxn ang="0">
                    <a:pos x="157" y="3"/>
                  </a:cxn>
                  <a:cxn ang="0">
                    <a:pos x="161" y="0"/>
                  </a:cxn>
                  <a:cxn ang="0">
                    <a:pos x="161" y="0"/>
                  </a:cxn>
                  <a:cxn ang="0">
                    <a:pos x="160" y="0"/>
                  </a:cxn>
                  <a:cxn ang="0">
                    <a:pos x="160" y="0"/>
                  </a:cxn>
                  <a:cxn ang="0">
                    <a:pos x="104" y="6"/>
                  </a:cxn>
                  <a:cxn ang="0">
                    <a:pos x="104" y="6"/>
                  </a:cxn>
                  <a:cxn ang="0">
                    <a:pos x="101" y="6"/>
                  </a:cxn>
                  <a:cxn ang="0">
                    <a:pos x="101" y="6"/>
                  </a:cxn>
                  <a:cxn ang="0">
                    <a:pos x="72" y="9"/>
                  </a:cxn>
                  <a:cxn ang="0">
                    <a:pos x="72" y="9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13" y="29"/>
                  </a:cxn>
                  <a:cxn ang="0">
                    <a:pos x="18" y="27"/>
                  </a:cxn>
                  <a:cxn ang="0">
                    <a:pos x="18" y="27"/>
                  </a:cxn>
                  <a:cxn ang="0">
                    <a:pos x="78" y="21"/>
                  </a:cxn>
                  <a:cxn ang="0">
                    <a:pos x="78" y="21"/>
                  </a:cxn>
                  <a:cxn ang="0">
                    <a:pos x="114" y="18"/>
                  </a:cxn>
                  <a:cxn ang="0">
                    <a:pos x="114" y="18"/>
                  </a:cxn>
                  <a:cxn ang="0">
                    <a:pos x="142" y="14"/>
                  </a:cxn>
                  <a:cxn ang="0">
                    <a:pos x="142" y="14"/>
                  </a:cxn>
                  <a:cxn ang="0">
                    <a:pos x="145" y="14"/>
                  </a:cxn>
                  <a:cxn ang="0">
                    <a:pos x="147" y="13"/>
                  </a:cxn>
                  <a:cxn ang="0">
                    <a:pos x="147" y="13"/>
                  </a:cxn>
                </a:cxnLst>
                <a:rect l="0" t="0" r="r" b="b"/>
                <a:pathLst>
                  <a:path w="161" h="29">
                    <a:moveTo>
                      <a:pt x="147" y="13"/>
                    </a:moveTo>
                    <a:lnTo>
                      <a:pt x="147" y="13"/>
                    </a:lnTo>
                    <a:lnTo>
                      <a:pt x="150" y="11"/>
                    </a:lnTo>
                    <a:lnTo>
                      <a:pt x="153" y="6"/>
                    </a:lnTo>
                    <a:lnTo>
                      <a:pt x="153" y="6"/>
                    </a:lnTo>
                    <a:lnTo>
                      <a:pt x="157" y="3"/>
                    </a:lnTo>
                    <a:lnTo>
                      <a:pt x="161" y="0"/>
                    </a:lnTo>
                    <a:lnTo>
                      <a:pt x="161" y="0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04" y="6"/>
                    </a:lnTo>
                    <a:lnTo>
                      <a:pt x="104" y="6"/>
                    </a:lnTo>
                    <a:lnTo>
                      <a:pt x="101" y="6"/>
                    </a:lnTo>
                    <a:lnTo>
                      <a:pt x="101" y="6"/>
                    </a:lnTo>
                    <a:lnTo>
                      <a:pt x="72" y="9"/>
                    </a:lnTo>
                    <a:lnTo>
                      <a:pt x="72" y="9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13" y="29"/>
                    </a:lnTo>
                    <a:lnTo>
                      <a:pt x="18" y="27"/>
                    </a:lnTo>
                    <a:lnTo>
                      <a:pt x="18" y="27"/>
                    </a:lnTo>
                    <a:lnTo>
                      <a:pt x="78" y="21"/>
                    </a:lnTo>
                    <a:lnTo>
                      <a:pt x="78" y="21"/>
                    </a:lnTo>
                    <a:lnTo>
                      <a:pt x="114" y="18"/>
                    </a:lnTo>
                    <a:lnTo>
                      <a:pt x="114" y="18"/>
                    </a:lnTo>
                    <a:lnTo>
                      <a:pt x="142" y="14"/>
                    </a:lnTo>
                    <a:lnTo>
                      <a:pt x="142" y="14"/>
                    </a:lnTo>
                    <a:lnTo>
                      <a:pt x="145" y="14"/>
                    </a:lnTo>
                    <a:lnTo>
                      <a:pt x="147" y="13"/>
                    </a:lnTo>
                    <a:lnTo>
                      <a:pt x="147" y="13"/>
                    </a:lnTo>
                    <a:close/>
                  </a:path>
                </a:pathLst>
              </a:custGeom>
              <a:solidFill>
                <a:srgbClr val="3C3C3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8" name="Freeform 1030"/>
              <p:cNvSpPr>
                <a:spLocks/>
              </p:cNvSpPr>
              <p:nvPr/>
            </p:nvSpPr>
            <p:spPr bwMode="auto">
              <a:xfrm>
                <a:off x="4842" y="2067"/>
                <a:ext cx="32" cy="167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31" y="0"/>
                  </a:cxn>
                  <a:cxn ang="0">
                    <a:pos x="28" y="5"/>
                  </a:cxn>
                  <a:cxn ang="0">
                    <a:pos x="23" y="10"/>
                  </a:cxn>
                  <a:cxn ang="0">
                    <a:pos x="23" y="10"/>
                  </a:cxn>
                  <a:cxn ang="0">
                    <a:pos x="19" y="13"/>
                  </a:cxn>
                  <a:cxn ang="0">
                    <a:pos x="19" y="17"/>
                  </a:cxn>
                  <a:cxn ang="0">
                    <a:pos x="19" y="17"/>
                  </a:cxn>
                  <a:cxn ang="0">
                    <a:pos x="18" y="18"/>
                  </a:cxn>
                  <a:cxn ang="0">
                    <a:pos x="18" y="18"/>
                  </a:cxn>
                  <a:cxn ang="0">
                    <a:pos x="19" y="20"/>
                  </a:cxn>
                  <a:cxn ang="0">
                    <a:pos x="19" y="20"/>
                  </a:cxn>
                  <a:cxn ang="0">
                    <a:pos x="19" y="20"/>
                  </a:cxn>
                  <a:cxn ang="0">
                    <a:pos x="19" y="20"/>
                  </a:cxn>
                  <a:cxn ang="0">
                    <a:pos x="19" y="20"/>
                  </a:cxn>
                  <a:cxn ang="0">
                    <a:pos x="19" y="20"/>
                  </a:cxn>
                  <a:cxn ang="0">
                    <a:pos x="18" y="20"/>
                  </a:cxn>
                  <a:cxn ang="0">
                    <a:pos x="18" y="20"/>
                  </a:cxn>
                  <a:cxn ang="0">
                    <a:pos x="16" y="26"/>
                  </a:cxn>
                  <a:cxn ang="0">
                    <a:pos x="16" y="35"/>
                  </a:cxn>
                  <a:cxn ang="0">
                    <a:pos x="16" y="35"/>
                  </a:cxn>
                  <a:cxn ang="0">
                    <a:pos x="13" y="49"/>
                  </a:cxn>
                  <a:cxn ang="0">
                    <a:pos x="13" y="49"/>
                  </a:cxn>
                  <a:cxn ang="0">
                    <a:pos x="0" y="152"/>
                  </a:cxn>
                  <a:cxn ang="0">
                    <a:pos x="0" y="152"/>
                  </a:cxn>
                  <a:cxn ang="0">
                    <a:pos x="0" y="159"/>
                  </a:cxn>
                  <a:cxn ang="0">
                    <a:pos x="0" y="159"/>
                  </a:cxn>
                  <a:cxn ang="0">
                    <a:pos x="10" y="167"/>
                  </a:cxn>
                  <a:cxn ang="0">
                    <a:pos x="10" y="167"/>
                  </a:cxn>
                  <a:cxn ang="0">
                    <a:pos x="11" y="157"/>
                  </a:cxn>
                  <a:cxn ang="0">
                    <a:pos x="13" y="146"/>
                  </a:cxn>
                  <a:cxn ang="0">
                    <a:pos x="13" y="146"/>
                  </a:cxn>
                  <a:cxn ang="0">
                    <a:pos x="24" y="64"/>
                  </a:cxn>
                  <a:cxn ang="0">
                    <a:pos x="24" y="62"/>
                  </a:cxn>
                  <a:cxn ang="0">
                    <a:pos x="24" y="62"/>
                  </a:cxn>
                  <a:cxn ang="0">
                    <a:pos x="28" y="35"/>
                  </a:cxn>
                  <a:cxn ang="0">
                    <a:pos x="28" y="35"/>
                  </a:cxn>
                  <a:cxn ang="0">
                    <a:pos x="32" y="2"/>
                  </a:cxn>
                  <a:cxn ang="0">
                    <a:pos x="32" y="2"/>
                  </a:cxn>
                  <a:cxn ang="0">
                    <a:pos x="31" y="0"/>
                  </a:cxn>
                  <a:cxn ang="0">
                    <a:pos x="31" y="0"/>
                  </a:cxn>
                </a:cxnLst>
                <a:rect l="0" t="0" r="r" b="b"/>
                <a:pathLst>
                  <a:path w="32" h="167">
                    <a:moveTo>
                      <a:pt x="31" y="0"/>
                    </a:moveTo>
                    <a:lnTo>
                      <a:pt x="31" y="0"/>
                    </a:lnTo>
                    <a:lnTo>
                      <a:pt x="28" y="5"/>
                    </a:lnTo>
                    <a:lnTo>
                      <a:pt x="23" y="10"/>
                    </a:lnTo>
                    <a:lnTo>
                      <a:pt x="23" y="10"/>
                    </a:lnTo>
                    <a:lnTo>
                      <a:pt x="19" y="13"/>
                    </a:lnTo>
                    <a:lnTo>
                      <a:pt x="19" y="17"/>
                    </a:lnTo>
                    <a:lnTo>
                      <a:pt x="19" y="17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9" y="20"/>
                    </a:lnTo>
                    <a:lnTo>
                      <a:pt x="18" y="20"/>
                    </a:lnTo>
                    <a:lnTo>
                      <a:pt x="18" y="20"/>
                    </a:lnTo>
                    <a:lnTo>
                      <a:pt x="16" y="26"/>
                    </a:lnTo>
                    <a:lnTo>
                      <a:pt x="16" y="35"/>
                    </a:lnTo>
                    <a:lnTo>
                      <a:pt x="16" y="35"/>
                    </a:lnTo>
                    <a:lnTo>
                      <a:pt x="13" y="49"/>
                    </a:lnTo>
                    <a:lnTo>
                      <a:pt x="13" y="49"/>
                    </a:lnTo>
                    <a:lnTo>
                      <a:pt x="0" y="152"/>
                    </a:lnTo>
                    <a:lnTo>
                      <a:pt x="0" y="152"/>
                    </a:lnTo>
                    <a:lnTo>
                      <a:pt x="0" y="159"/>
                    </a:lnTo>
                    <a:lnTo>
                      <a:pt x="0" y="159"/>
                    </a:lnTo>
                    <a:lnTo>
                      <a:pt x="10" y="167"/>
                    </a:lnTo>
                    <a:lnTo>
                      <a:pt x="10" y="167"/>
                    </a:lnTo>
                    <a:lnTo>
                      <a:pt x="11" y="157"/>
                    </a:lnTo>
                    <a:lnTo>
                      <a:pt x="13" y="146"/>
                    </a:lnTo>
                    <a:lnTo>
                      <a:pt x="13" y="146"/>
                    </a:lnTo>
                    <a:lnTo>
                      <a:pt x="24" y="64"/>
                    </a:lnTo>
                    <a:lnTo>
                      <a:pt x="24" y="62"/>
                    </a:lnTo>
                    <a:lnTo>
                      <a:pt x="24" y="62"/>
                    </a:lnTo>
                    <a:lnTo>
                      <a:pt x="28" y="35"/>
                    </a:lnTo>
                    <a:lnTo>
                      <a:pt x="28" y="35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1" y="0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3C3C3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39" name="Freeform 1031"/>
              <p:cNvSpPr>
                <a:spLocks/>
              </p:cNvSpPr>
              <p:nvPr/>
            </p:nvSpPr>
            <p:spPr bwMode="auto">
              <a:xfrm>
                <a:off x="4866" y="2018"/>
                <a:ext cx="43" cy="43"/>
              </a:xfrm>
              <a:custGeom>
                <a:avLst/>
                <a:gdLst/>
                <a:ahLst/>
                <a:cxnLst>
                  <a:cxn ang="0">
                    <a:pos x="0" y="35"/>
                  </a:cxn>
                  <a:cxn ang="0">
                    <a:pos x="0" y="35"/>
                  </a:cxn>
                  <a:cxn ang="0">
                    <a:pos x="5" y="36"/>
                  </a:cxn>
                  <a:cxn ang="0">
                    <a:pos x="7" y="40"/>
                  </a:cxn>
                  <a:cxn ang="0">
                    <a:pos x="8" y="43"/>
                  </a:cxn>
                  <a:cxn ang="0">
                    <a:pos x="8" y="43"/>
                  </a:cxn>
                  <a:cxn ang="0">
                    <a:pos x="8" y="43"/>
                  </a:cxn>
                  <a:cxn ang="0">
                    <a:pos x="8" y="43"/>
                  </a:cxn>
                  <a:cxn ang="0">
                    <a:pos x="8" y="43"/>
                  </a:cxn>
                  <a:cxn ang="0">
                    <a:pos x="39" y="13"/>
                  </a:cxn>
                  <a:cxn ang="0">
                    <a:pos x="39" y="13"/>
                  </a:cxn>
                  <a:cxn ang="0">
                    <a:pos x="43" y="10"/>
                  </a:cxn>
                  <a:cxn ang="0">
                    <a:pos x="39" y="5"/>
                  </a:cxn>
                  <a:cxn ang="0">
                    <a:pos x="39" y="5"/>
                  </a:cxn>
                  <a:cxn ang="0">
                    <a:pos x="38" y="4"/>
                  </a:cxn>
                  <a:cxn ang="0">
                    <a:pos x="35" y="0"/>
                  </a:cxn>
                  <a:cxn ang="0">
                    <a:pos x="35" y="0"/>
                  </a:cxn>
                  <a:cxn ang="0">
                    <a:pos x="31" y="2"/>
                  </a:cxn>
                  <a:cxn ang="0">
                    <a:pos x="30" y="5"/>
                  </a:cxn>
                  <a:cxn ang="0">
                    <a:pos x="30" y="5"/>
                  </a:cxn>
                  <a:cxn ang="0">
                    <a:pos x="4" y="31"/>
                  </a:cxn>
                  <a:cxn ang="0">
                    <a:pos x="4" y="31"/>
                  </a:cxn>
                  <a:cxn ang="0">
                    <a:pos x="0" y="35"/>
                  </a:cxn>
                  <a:cxn ang="0">
                    <a:pos x="0" y="35"/>
                  </a:cxn>
                </a:cxnLst>
                <a:rect l="0" t="0" r="r" b="b"/>
                <a:pathLst>
                  <a:path w="43" h="43">
                    <a:moveTo>
                      <a:pt x="0" y="35"/>
                    </a:moveTo>
                    <a:lnTo>
                      <a:pt x="0" y="35"/>
                    </a:lnTo>
                    <a:lnTo>
                      <a:pt x="5" y="36"/>
                    </a:lnTo>
                    <a:lnTo>
                      <a:pt x="7" y="40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43" y="10"/>
                    </a:lnTo>
                    <a:lnTo>
                      <a:pt x="39" y="5"/>
                    </a:lnTo>
                    <a:lnTo>
                      <a:pt x="39" y="5"/>
                    </a:lnTo>
                    <a:lnTo>
                      <a:pt x="38" y="4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31" y="2"/>
                    </a:lnTo>
                    <a:lnTo>
                      <a:pt x="30" y="5"/>
                    </a:lnTo>
                    <a:lnTo>
                      <a:pt x="30" y="5"/>
                    </a:lnTo>
                    <a:lnTo>
                      <a:pt x="4" y="31"/>
                    </a:lnTo>
                    <a:lnTo>
                      <a:pt x="4" y="31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3C3C3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0" name="Freeform 1032"/>
              <p:cNvSpPr>
                <a:spLocks/>
              </p:cNvSpPr>
              <p:nvPr/>
            </p:nvSpPr>
            <p:spPr bwMode="auto">
              <a:xfrm>
                <a:off x="4873" y="2061"/>
                <a:ext cx="1" cy="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6"/>
                  </a:cxn>
                  <a:cxn ang="0">
                    <a:pos x="1" y="8"/>
                  </a:cxn>
                  <a:cxn ang="0">
                    <a:pos x="1" y="8"/>
                  </a:cxn>
                  <a:cxn ang="0">
                    <a:pos x="1" y="0"/>
                  </a:cxn>
                  <a:cxn ang="0">
                    <a:pos x="1" y="0"/>
                  </a:cxn>
                </a:cxnLst>
                <a:rect l="0" t="0" r="r" b="b"/>
                <a:pathLst>
                  <a:path w="1" h="8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76767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1" name="Freeform 1033"/>
              <p:cNvSpPr>
                <a:spLocks/>
              </p:cNvSpPr>
              <p:nvPr/>
            </p:nvSpPr>
            <p:spPr bwMode="auto">
              <a:xfrm>
                <a:off x="4708" y="2069"/>
                <a:ext cx="119" cy="78"/>
              </a:xfrm>
              <a:custGeom>
                <a:avLst/>
                <a:gdLst/>
                <a:ahLst/>
                <a:cxnLst>
                  <a:cxn ang="0">
                    <a:pos x="106" y="0"/>
                  </a:cxn>
                  <a:cxn ang="0">
                    <a:pos x="106" y="0"/>
                  </a:cxn>
                  <a:cxn ang="0">
                    <a:pos x="54" y="6"/>
                  </a:cxn>
                  <a:cxn ang="0">
                    <a:pos x="54" y="6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33" y="49"/>
                  </a:cxn>
                  <a:cxn ang="0">
                    <a:pos x="33" y="49"/>
                  </a:cxn>
                  <a:cxn ang="0">
                    <a:pos x="59" y="78"/>
                  </a:cxn>
                  <a:cxn ang="0">
                    <a:pos x="59" y="78"/>
                  </a:cxn>
                  <a:cxn ang="0">
                    <a:pos x="77" y="59"/>
                  </a:cxn>
                  <a:cxn ang="0">
                    <a:pos x="78" y="57"/>
                  </a:cxn>
                  <a:cxn ang="0">
                    <a:pos x="78" y="57"/>
                  </a:cxn>
                  <a:cxn ang="0">
                    <a:pos x="118" y="18"/>
                  </a:cxn>
                  <a:cxn ang="0">
                    <a:pos x="119" y="16"/>
                  </a:cxn>
                  <a:cxn ang="0">
                    <a:pos x="119" y="16"/>
                  </a:cxn>
                  <a:cxn ang="0">
                    <a:pos x="116" y="11"/>
                  </a:cxn>
                  <a:cxn ang="0">
                    <a:pos x="111" y="6"/>
                  </a:cxn>
                  <a:cxn ang="0">
                    <a:pos x="111" y="6"/>
                  </a:cxn>
                  <a:cxn ang="0">
                    <a:pos x="108" y="3"/>
                  </a:cxn>
                  <a:cxn ang="0">
                    <a:pos x="106" y="0"/>
                  </a:cxn>
                  <a:cxn ang="0">
                    <a:pos x="106" y="0"/>
                  </a:cxn>
                </a:cxnLst>
                <a:rect l="0" t="0" r="r" b="b"/>
                <a:pathLst>
                  <a:path w="119" h="78">
                    <a:moveTo>
                      <a:pt x="106" y="0"/>
                    </a:moveTo>
                    <a:lnTo>
                      <a:pt x="106" y="0"/>
                    </a:lnTo>
                    <a:lnTo>
                      <a:pt x="54" y="6"/>
                    </a:lnTo>
                    <a:lnTo>
                      <a:pt x="54" y="6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33" y="49"/>
                    </a:lnTo>
                    <a:lnTo>
                      <a:pt x="33" y="49"/>
                    </a:lnTo>
                    <a:lnTo>
                      <a:pt x="59" y="78"/>
                    </a:lnTo>
                    <a:lnTo>
                      <a:pt x="59" y="78"/>
                    </a:lnTo>
                    <a:lnTo>
                      <a:pt x="77" y="59"/>
                    </a:lnTo>
                    <a:lnTo>
                      <a:pt x="78" y="57"/>
                    </a:lnTo>
                    <a:lnTo>
                      <a:pt x="78" y="57"/>
                    </a:lnTo>
                    <a:lnTo>
                      <a:pt x="118" y="18"/>
                    </a:lnTo>
                    <a:lnTo>
                      <a:pt x="119" y="16"/>
                    </a:lnTo>
                    <a:lnTo>
                      <a:pt x="119" y="16"/>
                    </a:lnTo>
                    <a:lnTo>
                      <a:pt x="116" y="11"/>
                    </a:lnTo>
                    <a:lnTo>
                      <a:pt x="111" y="6"/>
                    </a:lnTo>
                    <a:lnTo>
                      <a:pt x="111" y="6"/>
                    </a:lnTo>
                    <a:lnTo>
                      <a:pt x="108" y="3"/>
                    </a:lnTo>
                    <a:lnTo>
                      <a:pt x="106" y="0"/>
                    </a:lnTo>
                    <a:lnTo>
                      <a:pt x="106" y="0"/>
                    </a:lnTo>
                    <a:close/>
                  </a:path>
                </a:pathLst>
              </a:custGeom>
              <a:solidFill>
                <a:srgbClr val="D0D2D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2" name="Freeform 1034"/>
              <p:cNvSpPr>
                <a:spLocks/>
              </p:cNvSpPr>
              <p:nvPr/>
            </p:nvSpPr>
            <p:spPr bwMode="auto">
              <a:xfrm>
                <a:off x="4780" y="2102"/>
                <a:ext cx="77" cy="124"/>
              </a:xfrm>
              <a:custGeom>
                <a:avLst/>
                <a:gdLst/>
                <a:ahLst/>
                <a:cxnLst>
                  <a:cxn ang="0">
                    <a:pos x="62" y="124"/>
                  </a:cxn>
                  <a:cxn ang="0">
                    <a:pos x="62" y="124"/>
                  </a:cxn>
                  <a:cxn ang="0">
                    <a:pos x="65" y="99"/>
                  </a:cxn>
                  <a:cxn ang="0">
                    <a:pos x="65" y="99"/>
                  </a:cxn>
                  <a:cxn ang="0">
                    <a:pos x="77" y="14"/>
                  </a:cxn>
                  <a:cxn ang="0">
                    <a:pos x="77" y="14"/>
                  </a:cxn>
                  <a:cxn ang="0">
                    <a:pos x="72" y="9"/>
                  </a:cxn>
                  <a:cxn ang="0">
                    <a:pos x="72" y="9"/>
                  </a:cxn>
                  <a:cxn ang="0">
                    <a:pos x="63" y="1"/>
                  </a:cxn>
                  <a:cxn ang="0">
                    <a:pos x="63" y="1"/>
                  </a:cxn>
                  <a:cxn ang="0">
                    <a:pos x="63" y="0"/>
                  </a:cxn>
                  <a:cxn ang="0">
                    <a:pos x="62" y="0"/>
                  </a:cxn>
                  <a:cxn ang="0">
                    <a:pos x="62" y="0"/>
                  </a:cxn>
                  <a:cxn ang="0">
                    <a:pos x="55" y="4"/>
                  </a:cxn>
                  <a:cxn ang="0">
                    <a:pos x="55" y="4"/>
                  </a:cxn>
                  <a:cxn ang="0">
                    <a:pos x="21" y="39"/>
                  </a:cxn>
                  <a:cxn ang="0">
                    <a:pos x="21" y="39"/>
                  </a:cxn>
                  <a:cxn ang="0">
                    <a:pos x="1" y="58"/>
                  </a:cxn>
                  <a:cxn ang="0">
                    <a:pos x="0" y="60"/>
                  </a:cxn>
                  <a:cxn ang="0">
                    <a:pos x="0" y="60"/>
                  </a:cxn>
                  <a:cxn ang="0">
                    <a:pos x="49" y="109"/>
                  </a:cxn>
                  <a:cxn ang="0">
                    <a:pos x="49" y="109"/>
                  </a:cxn>
                  <a:cxn ang="0">
                    <a:pos x="62" y="124"/>
                  </a:cxn>
                  <a:cxn ang="0">
                    <a:pos x="62" y="124"/>
                  </a:cxn>
                </a:cxnLst>
                <a:rect l="0" t="0" r="r" b="b"/>
                <a:pathLst>
                  <a:path w="77" h="124">
                    <a:moveTo>
                      <a:pt x="62" y="124"/>
                    </a:moveTo>
                    <a:lnTo>
                      <a:pt x="62" y="124"/>
                    </a:lnTo>
                    <a:lnTo>
                      <a:pt x="65" y="99"/>
                    </a:lnTo>
                    <a:lnTo>
                      <a:pt x="65" y="99"/>
                    </a:lnTo>
                    <a:lnTo>
                      <a:pt x="77" y="14"/>
                    </a:lnTo>
                    <a:lnTo>
                      <a:pt x="77" y="14"/>
                    </a:lnTo>
                    <a:lnTo>
                      <a:pt x="72" y="9"/>
                    </a:lnTo>
                    <a:lnTo>
                      <a:pt x="72" y="9"/>
                    </a:lnTo>
                    <a:lnTo>
                      <a:pt x="63" y="1"/>
                    </a:lnTo>
                    <a:lnTo>
                      <a:pt x="63" y="1"/>
                    </a:lnTo>
                    <a:lnTo>
                      <a:pt x="63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55" y="4"/>
                    </a:lnTo>
                    <a:lnTo>
                      <a:pt x="55" y="4"/>
                    </a:lnTo>
                    <a:lnTo>
                      <a:pt x="21" y="39"/>
                    </a:lnTo>
                    <a:lnTo>
                      <a:pt x="21" y="39"/>
                    </a:lnTo>
                    <a:lnTo>
                      <a:pt x="1" y="58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49" y="109"/>
                    </a:lnTo>
                    <a:lnTo>
                      <a:pt x="49" y="109"/>
                    </a:lnTo>
                    <a:lnTo>
                      <a:pt x="62" y="124"/>
                    </a:lnTo>
                    <a:lnTo>
                      <a:pt x="62" y="124"/>
                    </a:lnTo>
                    <a:close/>
                  </a:path>
                </a:pathLst>
              </a:custGeom>
              <a:solidFill>
                <a:srgbClr val="D0D2D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3" name="Freeform 1035"/>
              <p:cNvSpPr>
                <a:spLocks/>
              </p:cNvSpPr>
              <p:nvPr/>
            </p:nvSpPr>
            <p:spPr bwMode="auto">
              <a:xfrm>
                <a:off x="4594" y="2382"/>
                <a:ext cx="137" cy="111"/>
              </a:xfrm>
              <a:custGeom>
                <a:avLst/>
                <a:gdLst/>
                <a:ahLst/>
                <a:cxnLst>
                  <a:cxn ang="0">
                    <a:pos x="137" y="111"/>
                  </a:cxn>
                  <a:cxn ang="0">
                    <a:pos x="137" y="111"/>
                  </a:cxn>
                  <a:cxn ang="0">
                    <a:pos x="132" y="88"/>
                  </a:cxn>
                  <a:cxn ang="0">
                    <a:pos x="132" y="88"/>
                  </a:cxn>
                  <a:cxn ang="0">
                    <a:pos x="126" y="52"/>
                  </a:cxn>
                  <a:cxn ang="0">
                    <a:pos x="126" y="52"/>
                  </a:cxn>
                  <a:cxn ang="0">
                    <a:pos x="116" y="0"/>
                  </a:cxn>
                  <a:cxn ang="0">
                    <a:pos x="116" y="0"/>
                  </a:cxn>
                  <a:cxn ang="0">
                    <a:pos x="116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2"/>
                  </a:cxn>
                  <a:cxn ang="0">
                    <a:pos x="8" y="69"/>
                  </a:cxn>
                  <a:cxn ang="0">
                    <a:pos x="8" y="69"/>
                  </a:cxn>
                  <a:cxn ang="0">
                    <a:pos x="0" y="109"/>
                  </a:cxn>
                  <a:cxn ang="0">
                    <a:pos x="0" y="109"/>
                  </a:cxn>
                  <a:cxn ang="0">
                    <a:pos x="0" y="111"/>
                  </a:cxn>
                  <a:cxn ang="0">
                    <a:pos x="2" y="111"/>
                  </a:cxn>
                  <a:cxn ang="0">
                    <a:pos x="3" y="111"/>
                  </a:cxn>
                  <a:cxn ang="0">
                    <a:pos x="3" y="111"/>
                  </a:cxn>
                  <a:cxn ang="0">
                    <a:pos x="137" y="111"/>
                  </a:cxn>
                  <a:cxn ang="0">
                    <a:pos x="137" y="111"/>
                  </a:cxn>
                </a:cxnLst>
                <a:rect l="0" t="0" r="r" b="b"/>
                <a:pathLst>
                  <a:path w="137" h="111">
                    <a:moveTo>
                      <a:pt x="137" y="111"/>
                    </a:moveTo>
                    <a:lnTo>
                      <a:pt x="137" y="111"/>
                    </a:lnTo>
                    <a:lnTo>
                      <a:pt x="132" y="88"/>
                    </a:lnTo>
                    <a:lnTo>
                      <a:pt x="132" y="88"/>
                    </a:lnTo>
                    <a:lnTo>
                      <a:pt x="126" y="52"/>
                    </a:lnTo>
                    <a:lnTo>
                      <a:pt x="126" y="52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21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8" y="69"/>
                    </a:lnTo>
                    <a:lnTo>
                      <a:pt x="8" y="69"/>
                    </a:lnTo>
                    <a:lnTo>
                      <a:pt x="0" y="109"/>
                    </a:lnTo>
                    <a:lnTo>
                      <a:pt x="0" y="109"/>
                    </a:lnTo>
                    <a:lnTo>
                      <a:pt x="0" y="111"/>
                    </a:lnTo>
                    <a:lnTo>
                      <a:pt x="2" y="111"/>
                    </a:lnTo>
                    <a:lnTo>
                      <a:pt x="3" y="111"/>
                    </a:lnTo>
                    <a:lnTo>
                      <a:pt x="3" y="111"/>
                    </a:lnTo>
                    <a:lnTo>
                      <a:pt x="137" y="111"/>
                    </a:lnTo>
                    <a:lnTo>
                      <a:pt x="137" y="111"/>
                    </a:lnTo>
                    <a:close/>
                  </a:path>
                </a:pathLst>
              </a:custGeom>
              <a:solidFill>
                <a:srgbClr val="D0D2D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744" name="Freeform 1036"/>
              <p:cNvSpPr>
                <a:spLocks/>
              </p:cNvSpPr>
              <p:nvPr/>
            </p:nvSpPr>
            <p:spPr bwMode="auto">
              <a:xfrm>
                <a:off x="4861" y="2085"/>
                <a:ext cx="1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2F2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294" name="Group 1238"/>
            <p:cNvGrpSpPr>
              <a:grpSpLocks/>
            </p:cNvGrpSpPr>
            <p:nvPr/>
          </p:nvGrpSpPr>
          <p:grpSpPr bwMode="auto">
            <a:xfrm>
              <a:off x="3186" y="666"/>
              <a:ext cx="1749" cy="1886"/>
              <a:chOff x="3186" y="666"/>
              <a:chExt cx="1749" cy="1886"/>
            </a:xfrm>
          </p:grpSpPr>
          <p:sp>
            <p:nvSpPr>
              <p:cNvPr id="345" name="Freeform 1038"/>
              <p:cNvSpPr>
                <a:spLocks/>
              </p:cNvSpPr>
              <p:nvPr/>
            </p:nvSpPr>
            <p:spPr bwMode="auto">
              <a:xfrm>
                <a:off x="4879" y="2002"/>
                <a:ext cx="49" cy="49"/>
              </a:xfrm>
              <a:custGeom>
                <a:avLst/>
                <a:gdLst/>
                <a:ahLst/>
                <a:cxnLst>
                  <a:cxn ang="0">
                    <a:pos x="9" y="42"/>
                  </a:cxn>
                  <a:cxn ang="0">
                    <a:pos x="9" y="42"/>
                  </a:cxn>
                  <a:cxn ang="0">
                    <a:pos x="12" y="46"/>
                  </a:cxn>
                  <a:cxn ang="0">
                    <a:pos x="17" y="47"/>
                  </a:cxn>
                  <a:cxn ang="0">
                    <a:pos x="25" y="49"/>
                  </a:cxn>
                  <a:cxn ang="0">
                    <a:pos x="35" y="47"/>
                  </a:cxn>
                  <a:cxn ang="0">
                    <a:pos x="38" y="46"/>
                  </a:cxn>
                  <a:cxn ang="0">
                    <a:pos x="43" y="42"/>
                  </a:cxn>
                  <a:cxn ang="0">
                    <a:pos x="43" y="42"/>
                  </a:cxn>
                  <a:cxn ang="0">
                    <a:pos x="44" y="38"/>
                  </a:cxn>
                  <a:cxn ang="0">
                    <a:pos x="48" y="34"/>
                  </a:cxn>
                  <a:cxn ang="0">
                    <a:pos x="49" y="25"/>
                  </a:cxn>
                  <a:cxn ang="0">
                    <a:pos x="48" y="15"/>
                  </a:cxn>
                  <a:cxn ang="0">
                    <a:pos x="44" y="10"/>
                  </a:cxn>
                  <a:cxn ang="0">
                    <a:pos x="43" y="7"/>
                  </a:cxn>
                  <a:cxn ang="0">
                    <a:pos x="43" y="7"/>
                  </a:cxn>
                  <a:cxn ang="0">
                    <a:pos x="38" y="3"/>
                  </a:cxn>
                  <a:cxn ang="0">
                    <a:pos x="35" y="2"/>
                  </a:cxn>
                  <a:cxn ang="0">
                    <a:pos x="25" y="0"/>
                  </a:cxn>
                  <a:cxn ang="0">
                    <a:pos x="17" y="2"/>
                  </a:cxn>
                  <a:cxn ang="0">
                    <a:pos x="12" y="3"/>
                  </a:cxn>
                  <a:cxn ang="0">
                    <a:pos x="9" y="7"/>
                  </a:cxn>
                  <a:cxn ang="0">
                    <a:pos x="9" y="7"/>
                  </a:cxn>
                  <a:cxn ang="0">
                    <a:pos x="5" y="10"/>
                  </a:cxn>
                  <a:cxn ang="0">
                    <a:pos x="2" y="15"/>
                  </a:cxn>
                  <a:cxn ang="0">
                    <a:pos x="0" y="25"/>
                  </a:cxn>
                  <a:cxn ang="0">
                    <a:pos x="2" y="34"/>
                  </a:cxn>
                  <a:cxn ang="0">
                    <a:pos x="5" y="38"/>
                  </a:cxn>
                  <a:cxn ang="0">
                    <a:pos x="9" y="42"/>
                  </a:cxn>
                  <a:cxn ang="0">
                    <a:pos x="9" y="42"/>
                  </a:cxn>
                </a:cxnLst>
                <a:rect l="0" t="0" r="r" b="b"/>
                <a:pathLst>
                  <a:path w="49" h="49">
                    <a:moveTo>
                      <a:pt x="9" y="42"/>
                    </a:moveTo>
                    <a:lnTo>
                      <a:pt x="9" y="42"/>
                    </a:lnTo>
                    <a:lnTo>
                      <a:pt x="12" y="46"/>
                    </a:lnTo>
                    <a:lnTo>
                      <a:pt x="17" y="47"/>
                    </a:lnTo>
                    <a:lnTo>
                      <a:pt x="25" y="49"/>
                    </a:lnTo>
                    <a:lnTo>
                      <a:pt x="35" y="47"/>
                    </a:lnTo>
                    <a:lnTo>
                      <a:pt x="38" y="46"/>
                    </a:lnTo>
                    <a:lnTo>
                      <a:pt x="43" y="42"/>
                    </a:lnTo>
                    <a:lnTo>
                      <a:pt x="43" y="42"/>
                    </a:lnTo>
                    <a:lnTo>
                      <a:pt x="44" y="38"/>
                    </a:lnTo>
                    <a:lnTo>
                      <a:pt x="48" y="34"/>
                    </a:lnTo>
                    <a:lnTo>
                      <a:pt x="49" y="25"/>
                    </a:lnTo>
                    <a:lnTo>
                      <a:pt x="48" y="15"/>
                    </a:lnTo>
                    <a:lnTo>
                      <a:pt x="44" y="10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38" y="3"/>
                    </a:lnTo>
                    <a:lnTo>
                      <a:pt x="35" y="2"/>
                    </a:lnTo>
                    <a:lnTo>
                      <a:pt x="25" y="0"/>
                    </a:lnTo>
                    <a:lnTo>
                      <a:pt x="17" y="2"/>
                    </a:lnTo>
                    <a:lnTo>
                      <a:pt x="12" y="3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5" y="10"/>
                    </a:lnTo>
                    <a:lnTo>
                      <a:pt x="2" y="15"/>
                    </a:lnTo>
                    <a:lnTo>
                      <a:pt x="0" y="25"/>
                    </a:lnTo>
                    <a:lnTo>
                      <a:pt x="2" y="34"/>
                    </a:lnTo>
                    <a:lnTo>
                      <a:pt x="5" y="38"/>
                    </a:lnTo>
                    <a:lnTo>
                      <a:pt x="9" y="42"/>
                    </a:lnTo>
                    <a:lnTo>
                      <a:pt x="9" y="42"/>
                    </a:lnTo>
                    <a:close/>
                  </a:path>
                </a:pathLst>
              </a:custGeom>
              <a:solidFill>
                <a:srgbClr val="99009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6" name="Freeform 1039"/>
              <p:cNvSpPr>
                <a:spLocks/>
              </p:cNvSpPr>
              <p:nvPr/>
            </p:nvSpPr>
            <p:spPr bwMode="auto">
              <a:xfrm>
                <a:off x="4672" y="814"/>
                <a:ext cx="165" cy="58"/>
              </a:xfrm>
              <a:custGeom>
                <a:avLst/>
                <a:gdLst/>
                <a:ahLst/>
                <a:cxnLst>
                  <a:cxn ang="0">
                    <a:pos x="18" y="58"/>
                  </a:cxn>
                  <a:cxn ang="0">
                    <a:pos x="18" y="58"/>
                  </a:cxn>
                  <a:cxn ang="0">
                    <a:pos x="12" y="58"/>
                  </a:cxn>
                  <a:cxn ang="0">
                    <a:pos x="7" y="54"/>
                  </a:cxn>
                  <a:cxn ang="0">
                    <a:pos x="7" y="54"/>
                  </a:cxn>
                  <a:cxn ang="0">
                    <a:pos x="2" y="49"/>
                  </a:cxn>
                  <a:cxn ang="0">
                    <a:pos x="0" y="44"/>
                  </a:cxn>
                  <a:cxn ang="0">
                    <a:pos x="2" y="38"/>
                  </a:cxn>
                  <a:cxn ang="0">
                    <a:pos x="5" y="33"/>
                  </a:cxn>
                  <a:cxn ang="0">
                    <a:pos x="5" y="33"/>
                  </a:cxn>
                  <a:cxn ang="0">
                    <a:pos x="13" y="25"/>
                  </a:cxn>
                  <a:cxn ang="0">
                    <a:pos x="21" y="18"/>
                  </a:cxn>
                  <a:cxn ang="0">
                    <a:pos x="31" y="14"/>
                  </a:cxn>
                  <a:cxn ang="0">
                    <a:pos x="41" y="9"/>
                  </a:cxn>
                  <a:cxn ang="0">
                    <a:pos x="51" y="5"/>
                  </a:cxn>
                  <a:cxn ang="0">
                    <a:pos x="62" y="2"/>
                  </a:cxn>
                  <a:cxn ang="0">
                    <a:pos x="74" y="0"/>
                  </a:cxn>
                  <a:cxn ang="0">
                    <a:pos x="85" y="0"/>
                  </a:cxn>
                  <a:cxn ang="0">
                    <a:pos x="85" y="0"/>
                  </a:cxn>
                  <a:cxn ang="0">
                    <a:pos x="105" y="2"/>
                  </a:cxn>
                  <a:cxn ang="0">
                    <a:pos x="124" y="7"/>
                  </a:cxn>
                  <a:cxn ang="0">
                    <a:pos x="144" y="17"/>
                  </a:cxn>
                  <a:cxn ang="0">
                    <a:pos x="160" y="28"/>
                  </a:cxn>
                  <a:cxn ang="0">
                    <a:pos x="160" y="28"/>
                  </a:cxn>
                  <a:cxn ang="0">
                    <a:pos x="163" y="33"/>
                  </a:cxn>
                  <a:cxn ang="0">
                    <a:pos x="165" y="40"/>
                  </a:cxn>
                  <a:cxn ang="0">
                    <a:pos x="163" y="44"/>
                  </a:cxn>
                  <a:cxn ang="0">
                    <a:pos x="158" y="49"/>
                  </a:cxn>
                  <a:cxn ang="0">
                    <a:pos x="158" y="49"/>
                  </a:cxn>
                  <a:cxn ang="0">
                    <a:pos x="154" y="53"/>
                  </a:cxn>
                  <a:cxn ang="0">
                    <a:pos x="147" y="54"/>
                  </a:cxn>
                  <a:cxn ang="0">
                    <a:pos x="140" y="53"/>
                  </a:cxn>
                  <a:cxn ang="0">
                    <a:pos x="134" y="49"/>
                  </a:cxn>
                  <a:cxn ang="0">
                    <a:pos x="134" y="49"/>
                  </a:cxn>
                  <a:cxn ang="0">
                    <a:pos x="124" y="41"/>
                  </a:cxn>
                  <a:cxn ang="0">
                    <a:pos x="111" y="35"/>
                  </a:cxn>
                  <a:cxn ang="0">
                    <a:pos x="98" y="31"/>
                  </a:cxn>
                  <a:cxn ang="0">
                    <a:pos x="85" y="30"/>
                  </a:cxn>
                  <a:cxn ang="0">
                    <a:pos x="85" y="30"/>
                  </a:cxn>
                  <a:cxn ang="0">
                    <a:pos x="70" y="31"/>
                  </a:cxn>
                  <a:cxn ang="0">
                    <a:pos x="56" y="36"/>
                  </a:cxn>
                  <a:cxn ang="0">
                    <a:pos x="43" y="43"/>
                  </a:cxn>
                  <a:cxn ang="0">
                    <a:pos x="31" y="53"/>
                  </a:cxn>
                  <a:cxn ang="0">
                    <a:pos x="31" y="53"/>
                  </a:cxn>
                  <a:cxn ang="0">
                    <a:pos x="25" y="56"/>
                  </a:cxn>
                  <a:cxn ang="0">
                    <a:pos x="18" y="58"/>
                  </a:cxn>
                  <a:cxn ang="0">
                    <a:pos x="18" y="58"/>
                  </a:cxn>
                </a:cxnLst>
                <a:rect l="0" t="0" r="r" b="b"/>
                <a:pathLst>
                  <a:path w="165" h="58">
                    <a:moveTo>
                      <a:pt x="18" y="58"/>
                    </a:moveTo>
                    <a:lnTo>
                      <a:pt x="18" y="58"/>
                    </a:lnTo>
                    <a:lnTo>
                      <a:pt x="12" y="58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2" y="49"/>
                    </a:lnTo>
                    <a:lnTo>
                      <a:pt x="0" y="44"/>
                    </a:lnTo>
                    <a:lnTo>
                      <a:pt x="2" y="38"/>
                    </a:lnTo>
                    <a:lnTo>
                      <a:pt x="5" y="33"/>
                    </a:lnTo>
                    <a:lnTo>
                      <a:pt x="5" y="33"/>
                    </a:lnTo>
                    <a:lnTo>
                      <a:pt x="13" y="25"/>
                    </a:lnTo>
                    <a:lnTo>
                      <a:pt x="21" y="18"/>
                    </a:lnTo>
                    <a:lnTo>
                      <a:pt x="31" y="14"/>
                    </a:lnTo>
                    <a:lnTo>
                      <a:pt x="41" y="9"/>
                    </a:lnTo>
                    <a:lnTo>
                      <a:pt x="51" y="5"/>
                    </a:lnTo>
                    <a:lnTo>
                      <a:pt x="62" y="2"/>
                    </a:lnTo>
                    <a:lnTo>
                      <a:pt x="74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105" y="2"/>
                    </a:lnTo>
                    <a:lnTo>
                      <a:pt x="124" y="7"/>
                    </a:lnTo>
                    <a:lnTo>
                      <a:pt x="144" y="17"/>
                    </a:lnTo>
                    <a:lnTo>
                      <a:pt x="160" y="28"/>
                    </a:lnTo>
                    <a:lnTo>
                      <a:pt x="160" y="28"/>
                    </a:lnTo>
                    <a:lnTo>
                      <a:pt x="163" y="33"/>
                    </a:lnTo>
                    <a:lnTo>
                      <a:pt x="165" y="40"/>
                    </a:lnTo>
                    <a:lnTo>
                      <a:pt x="163" y="44"/>
                    </a:lnTo>
                    <a:lnTo>
                      <a:pt x="158" y="49"/>
                    </a:lnTo>
                    <a:lnTo>
                      <a:pt x="158" y="49"/>
                    </a:lnTo>
                    <a:lnTo>
                      <a:pt x="154" y="53"/>
                    </a:lnTo>
                    <a:lnTo>
                      <a:pt x="147" y="54"/>
                    </a:lnTo>
                    <a:lnTo>
                      <a:pt x="140" y="53"/>
                    </a:lnTo>
                    <a:lnTo>
                      <a:pt x="134" y="49"/>
                    </a:lnTo>
                    <a:lnTo>
                      <a:pt x="134" y="49"/>
                    </a:lnTo>
                    <a:lnTo>
                      <a:pt x="124" y="41"/>
                    </a:lnTo>
                    <a:lnTo>
                      <a:pt x="111" y="35"/>
                    </a:lnTo>
                    <a:lnTo>
                      <a:pt x="98" y="31"/>
                    </a:lnTo>
                    <a:lnTo>
                      <a:pt x="85" y="30"/>
                    </a:lnTo>
                    <a:lnTo>
                      <a:pt x="85" y="30"/>
                    </a:lnTo>
                    <a:lnTo>
                      <a:pt x="70" y="31"/>
                    </a:lnTo>
                    <a:lnTo>
                      <a:pt x="56" y="36"/>
                    </a:lnTo>
                    <a:lnTo>
                      <a:pt x="43" y="43"/>
                    </a:lnTo>
                    <a:lnTo>
                      <a:pt x="31" y="53"/>
                    </a:lnTo>
                    <a:lnTo>
                      <a:pt x="31" y="53"/>
                    </a:lnTo>
                    <a:lnTo>
                      <a:pt x="25" y="56"/>
                    </a:lnTo>
                    <a:lnTo>
                      <a:pt x="18" y="58"/>
                    </a:lnTo>
                    <a:lnTo>
                      <a:pt x="18" y="58"/>
                    </a:lnTo>
                    <a:close/>
                  </a:path>
                </a:pathLst>
              </a:custGeom>
              <a:solidFill>
                <a:srgbClr val="018DB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7" name="Freeform 1040"/>
              <p:cNvSpPr>
                <a:spLocks/>
              </p:cNvSpPr>
              <p:nvPr/>
            </p:nvSpPr>
            <p:spPr bwMode="auto">
              <a:xfrm>
                <a:off x="4618" y="736"/>
                <a:ext cx="270" cy="80"/>
              </a:xfrm>
              <a:custGeom>
                <a:avLst/>
                <a:gdLst/>
                <a:ahLst/>
                <a:cxnLst>
                  <a:cxn ang="0">
                    <a:pos x="17" y="80"/>
                  </a:cxn>
                  <a:cxn ang="0">
                    <a:pos x="17" y="80"/>
                  </a:cxn>
                  <a:cxn ang="0">
                    <a:pos x="10" y="80"/>
                  </a:cxn>
                  <a:cxn ang="0">
                    <a:pos x="5" y="77"/>
                  </a:cxn>
                  <a:cxn ang="0">
                    <a:pos x="5" y="77"/>
                  </a:cxn>
                  <a:cxn ang="0">
                    <a:pos x="2" y="74"/>
                  </a:cxn>
                  <a:cxn ang="0">
                    <a:pos x="0" y="67"/>
                  </a:cxn>
                  <a:cxn ang="0">
                    <a:pos x="0" y="62"/>
                  </a:cxn>
                  <a:cxn ang="0">
                    <a:pos x="4" y="57"/>
                  </a:cxn>
                  <a:cxn ang="0">
                    <a:pos x="4" y="57"/>
                  </a:cxn>
                  <a:cxn ang="0">
                    <a:pos x="18" y="44"/>
                  </a:cxn>
                  <a:cxn ang="0">
                    <a:pos x="33" y="33"/>
                  </a:cxn>
                  <a:cxn ang="0">
                    <a:pos x="49" y="23"/>
                  </a:cxn>
                  <a:cxn ang="0">
                    <a:pos x="66" y="15"/>
                  </a:cxn>
                  <a:cxn ang="0">
                    <a:pos x="82" y="8"/>
                  </a:cxn>
                  <a:cxn ang="0">
                    <a:pos x="102" y="5"/>
                  </a:cxn>
                  <a:cxn ang="0">
                    <a:pos x="119" y="2"/>
                  </a:cxn>
                  <a:cxn ang="0">
                    <a:pos x="139" y="0"/>
                  </a:cxn>
                  <a:cxn ang="0">
                    <a:pos x="139" y="0"/>
                  </a:cxn>
                  <a:cxn ang="0">
                    <a:pos x="155" y="2"/>
                  </a:cxn>
                  <a:cxn ang="0">
                    <a:pos x="173" y="3"/>
                  </a:cxn>
                  <a:cxn ang="0">
                    <a:pos x="190" y="8"/>
                  </a:cxn>
                  <a:cxn ang="0">
                    <a:pos x="206" y="13"/>
                  </a:cxn>
                  <a:cxn ang="0">
                    <a:pos x="222" y="20"/>
                  </a:cxn>
                  <a:cxn ang="0">
                    <a:pos x="237" y="28"/>
                  </a:cxn>
                  <a:cxn ang="0">
                    <a:pos x="252" y="38"/>
                  </a:cxn>
                  <a:cxn ang="0">
                    <a:pos x="265" y="49"/>
                  </a:cxn>
                  <a:cxn ang="0">
                    <a:pos x="265" y="49"/>
                  </a:cxn>
                  <a:cxn ang="0">
                    <a:pos x="268" y="54"/>
                  </a:cxn>
                  <a:cxn ang="0">
                    <a:pos x="270" y="61"/>
                  </a:cxn>
                  <a:cxn ang="0">
                    <a:pos x="268" y="65"/>
                  </a:cxn>
                  <a:cxn ang="0">
                    <a:pos x="265" y="70"/>
                  </a:cxn>
                  <a:cxn ang="0">
                    <a:pos x="265" y="70"/>
                  </a:cxn>
                  <a:cxn ang="0">
                    <a:pos x="258" y="72"/>
                  </a:cxn>
                  <a:cxn ang="0">
                    <a:pos x="253" y="74"/>
                  </a:cxn>
                  <a:cxn ang="0">
                    <a:pos x="247" y="72"/>
                  </a:cxn>
                  <a:cxn ang="0">
                    <a:pos x="240" y="69"/>
                  </a:cxn>
                  <a:cxn ang="0">
                    <a:pos x="240" y="69"/>
                  </a:cxn>
                  <a:cxn ang="0">
                    <a:pos x="230" y="61"/>
                  </a:cxn>
                  <a:cxn ang="0">
                    <a:pos x="219" y="52"/>
                  </a:cxn>
                  <a:cxn ang="0">
                    <a:pos x="206" y="46"/>
                  </a:cxn>
                  <a:cxn ang="0">
                    <a:pos x="193" y="39"/>
                  </a:cxn>
                  <a:cxn ang="0">
                    <a:pos x="180" y="34"/>
                  </a:cxn>
                  <a:cxn ang="0">
                    <a:pos x="167" y="33"/>
                  </a:cxn>
                  <a:cxn ang="0">
                    <a:pos x="152" y="30"/>
                  </a:cxn>
                  <a:cxn ang="0">
                    <a:pos x="139" y="30"/>
                  </a:cxn>
                  <a:cxn ang="0">
                    <a:pos x="139" y="30"/>
                  </a:cxn>
                  <a:cxn ang="0">
                    <a:pos x="123" y="30"/>
                  </a:cxn>
                  <a:cxn ang="0">
                    <a:pos x="108" y="33"/>
                  </a:cxn>
                  <a:cxn ang="0">
                    <a:pos x="93" y="36"/>
                  </a:cxn>
                  <a:cxn ang="0">
                    <a:pos x="79" y="41"/>
                  </a:cxn>
                  <a:cxn ang="0">
                    <a:pos x="66" y="47"/>
                  </a:cxn>
                  <a:cxn ang="0">
                    <a:pos x="53" y="56"/>
                  </a:cxn>
                  <a:cxn ang="0">
                    <a:pos x="41" y="65"/>
                  </a:cxn>
                  <a:cxn ang="0">
                    <a:pos x="30" y="75"/>
                  </a:cxn>
                  <a:cxn ang="0">
                    <a:pos x="30" y="75"/>
                  </a:cxn>
                  <a:cxn ang="0">
                    <a:pos x="23" y="80"/>
                  </a:cxn>
                  <a:cxn ang="0">
                    <a:pos x="17" y="80"/>
                  </a:cxn>
                  <a:cxn ang="0">
                    <a:pos x="17" y="80"/>
                  </a:cxn>
                </a:cxnLst>
                <a:rect l="0" t="0" r="r" b="b"/>
                <a:pathLst>
                  <a:path w="270" h="80">
                    <a:moveTo>
                      <a:pt x="17" y="80"/>
                    </a:moveTo>
                    <a:lnTo>
                      <a:pt x="17" y="80"/>
                    </a:lnTo>
                    <a:lnTo>
                      <a:pt x="10" y="80"/>
                    </a:lnTo>
                    <a:lnTo>
                      <a:pt x="5" y="77"/>
                    </a:lnTo>
                    <a:lnTo>
                      <a:pt x="5" y="77"/>
                    </a:lnTo>
                    <a:lnTo>
                      <a:pt x="2" y="74"/>
                    </a:lnTo>
                    <a:lnTo>
                      <a:pt x="0" y="67"/>
                    </a:lnTo>
                    <a:lnTo>
                      <a:pt x="0" y="62"/>
                    </a:lnTo>
                    <a:lnTo>
                      <a:pt x="4" y="57"/>
                    </a:lnTo>
                    <a:lnTo>
                      <a:pt x="4" y="57"/>
                    </a:lnTo>
                    <a:lnTo>
                      <a:pt x="18" y="44"/>
                    </a:lnTo>
                    <a:lnTo>
                      <a:pt x="33" y="33"/>
                    </a:lnTo>
                    <a:lnTo>
                      <a:pt x="49" y="23"/>
                    </a:lnTo>
                    <a:lnTo>
                      <a:pt x="66" y="15"/>
                    </a:lnTo>
                    <a:lnTo>
                      <a:pt x="82" y="8"/>
                    </a:lnTo>
                    <a:lnTo>
                      <a:pt x="102" y="5"/>
                    </a:lnTo>
                    <a:lnTo>
                      <a:pt x="119" y="2"/>
                    </a:lnTo>
                    <a:lnTo>
                      <a:pt x="139" y="0"/>
                    </a:lnTo>
                    <a:lnTo>
                      <a:pt x="139" y="0"/>
                    </a:lnTo>
                    <a:lnTo>
                      <a:pt x="155" y="2"/>
                    </a:lnTo>
                    <a:lnTo>
                      <a:pt x="173" y="3"/>
                    </a:lnTo>
                    <a:lnTo>
                      <a:pt x="190" y="8"/>
                    </a:lnTo>
                    <a:lnTo>
                      <a:pt x="206" y="13"/>
                    </a:lnTo>
                    <a:lnTo>
                      <a:pt x="222" y="20"/>
                    </a:lnTo>
                    <a:lnTo>
                      <a:pt x="237" y="28"/>
                    </a:lnTo>
                    <a:lnTo>
                      <a:pt x="252" y="38"/>
                    </a:lnTo>
                    <a:lnTo>
                      <a:pt x="265" y="49"/>
                    </a:lnTo>
                    <a:lnTo>
                      <a:pt x="265" y="49"/>
                    </a:lnTo>
                    <a:lnTo>
                      <a:pt x="268" y="54"/>
                    </a:lnTo>
                    <a:lnTo>
                      <a:pt x="270" y="61"/>
                    </a:lnTo>
                    <a:lnTo>
                      <a:pt x="268" y="65"/>
                    </a:lnTo>
                    <a:lnTo>
                      <a:pt x="265" y="70"/>
                    </a:lnTo>
                    <a:lnTo>
                      <a:pt x="265" y="70"/>
                    </a:lnTo>
                    <a:lnTo>
                      <a:pt x="258" y="72"/>
                    </a:lnTo>
                    <a:lnTo>
                      <a:pt x="253" y="74"/>
                    </a:lnTo>
                    <a:lnTo>
                      <a:pt x="247" y="72"/>
                    </a:lnTo>
                    <a:lnTo>
                      <a:pt x="240" y="69"/>
                    </a:lnTo>
                    <a:lnTo>
                      <a:pt x="240" y="69"/>
                    </a:lnTo>
                    <a:lnTo>
                      <a:pt x="230" y="61"/>
                    </a:lnTo>
                    <a:lnTo>
                      <a:pt x="219" y="52"/>
                    </a:lnTo>
                    <a:lnTo>
                      <a:pt x="206" y="46"/>
                    </a:lnTo>
                    <a:lnTo>
                      <a:pt x="193" y="39"/>
                    </a:lnTo>
                    <a:lnTo>
                      <a:pt x="180" y="34"/>
                    </a:lnTo>
                    <a:lnTo>
                      <a:pt x="167" y="33"/>
                    </a:lnTo>
                    <a:lnTo>
                      <a:pt x="152" y="30"/>
                    </a:lnTo>
                    <a:lnTo>
                      <a:pt x="139" y="30"/>
                    </a:lnTo>
                    <a:lnTo>
                      <a:pt x="139" y="30"/>
                    </a:lnTo>
                    <a:lnTo>
                      <a:pt x="123" y="30"/>
                    </a:lnTo>
                    <a:lnTo>
                      <a:pt x="108" y="33"/>
                    </a:lnTo>
                    <a:lnTo>
                      <a:pt x="93" y="36"/>
                    </a:lnTo>
                    <a:lnTo>
                      <a:pt x="79" y="41"/>
                    </a:lnTo>
                    <a:lnTo>
                      <a:pt x="66" y="47"/>
                    </a:lnTo>
                    <a:lnTo>
                      <a:pt x="53" y="56"/>
                    </a:lnTo>
                    <a:lnTo>
                      <a:pt x="41" y="65"/>
                    </a:lnTo>
                    <a:lnTo>
                      <a:pt x="30" y="75"/>
                    </a:lnTo>
                    <a:lnTo>
                      <a:pt x="30" y="75"/>
                    </a:lnTo>
                    <a:lnTo>
                      <a:pt x="23" y="80"/>
                    </a:lnTo>
                    <a:lnTo>
                      <a:pt x="17" y="80"/>
                    </a:lnTo>
                    <a:lnTo>
                      <a:pt x="17" y="80"/>
                    </a:lnTo>
                    <a:close/>
                  </a:path>
                </a:pathLst>
              </a:custGeom>
              <a:solidFill>
                <a:srgbClr val="018DB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8" name="Freeform 1041"/>
              <p:cNvSpPr>
                <a:spLocks/>
              </p:cNvSpPr>
              <p:nvPr/>
            </p:nvSpPr>
            <p:spPr bwMode="auto">
              <a:xfrm>
                <a:off x="4568" y="666"/>
                <a:ext cx="367" cy="101"/>
              </a:xfrm>
              <a:custGeom>
                <a:avLst/>
                <a:gdLst/>
                <a:ahLst/>
                <a:cxnLst>
                  <a:cxn ang="0">
                    <a:pos x="16" y="101"/>
                  </a:cxn>
                  <a:cxn ang="0">
                    <a:pos x="16" y="101"/>
                  </a:cxn>
                  <a:cxn ang="0">
                    <a:pos x="11" y="100"/>
                  </a:cxn>
                  <a:cxn ang="0">
                    <a:pos x="5" y="98"/>
                  </a:cxn>
                  <a:cxn ang="0">
                    <a:pos x="5" y="98"/>
                  </a:cxn>
                  <a:cxn ang="0">
                    <a:pos x="1" y="93"/>
                  </a:cxn>
                  <a:cxn ang="0">
                    <a:pos x="0" y="88"/>
                  </a:cxn>
                  <a:cxn ang="0">
                    <a:pos x="0" y="83"/>
                  </a:cxn>
                  <a:cxn ang="0">
                    <a:pos x="3" y="77"/>
                  </a:cxn>
                  <a:cxn ang="0">
                    <a:pos x="3" y="77"/>
                  </a:cxn>
                  <a:cxn ang="0">
                    <a:pos x="23" y="60"/>
                  </a:cxn>
                  <a:cxn ang="0">
                    <a:pos x="42" y="44"/>
                  </a:cxn>
                  <a:cxn ang="0">
                    <a:pos x="65" y="31"/>
                  </a:cxn>
                  <a:cxn ang="0">
                    <a:pos x="88" y="20"/>
                  </a:cxn>
                  <a:cxn ang="0">
                    <a:pos x="112" y="11"/>
                  </a:cxn>
                  <a:cxn ang="0">
                    <a:pos x="137" y="5"/>
                  </a:cxn>
                  <a:cxn ang="0">
                    <a:pos x="163" y="2"/>
                  </a:cxn>
                  <a:cxn ang="0">
                    <a:pos x="189" y="0"/>
                  </a:cxn>
                  <a:cxn ang="0">
                    <a:pos x="189" y="0"/>
                  </a:cxn>
                  <a:cxn ang="0">
                    <a:pos x="212" y="0"/>
                  </a:cxn>
                  <a:cxn ang="0">
                    <a:pos x="236" y="3"/>
                  </a:cxn>
                  <a:cxn ang="0">
                    <a:pos x="259" y="10"/>
                  </a:cxn>
                  <a:cxn ang="0">
                    <a:pos x="282" y="16"/>
                  </a:cxn>
                  <a:cxn ang="0">
                    <a:pos x="303" y="26"/>
                  </a:cxn>
                  <a:cxn ang="0">
                    <a:pos x="324" y="38"/>
                  </a:cxn>
                  <a:cxn ang="0">
                    <a:pos x="344" y="52"/>
                  </a:cxn>
                  <a:cxn ang="0">
                    <a:pos x="362" y="67"/>
                  </a:cxn>
                  <a:cxn ang="0">
                    <a:pos x="362" y="67"/>
                  </a:cxn>
                  <a:cxn ang="0">
                    <a:pos x="365" y="72"/>
                  </a:cxn>
                  <a:cxn ang="0">
                    <a:pos x="367" y="77"/>
                  </a:cxn>
                  <a:cxn ang="0">
                    <a:pos x="365" y="82"/>
                  </a:cxn>
                  <a:cxn ang="0">
                    <a:pos x="362" y="86"/>
                  </a:cxn>
                  <a:cxn ang="0">
                    <a:pos x="362" y="86"/>
                  </a:cxn>
                  <a:cxn ang="0">
                    <a:pos x="355" y="90"/>
                  </a:cxn>
                  <a:cxn ang="0">
                    <a:pos x="351" y="91"/>
                  </a:cxn>
                  <a:cxn ang="0">
                    <a:pos x="344" y="90"/>
                  </a:cxn>
                  <a:cxn ang="0">
                    <a:pos x="337" y="86"/>
                  </a:cxn>
                  <a:cxn ang="0">
                    <a:pos x="337" y="86"/>
                  </a:cxn>
                  <a:cxn ang="0">
                    <a:pos x="323" y="73"/>
                  </a:cxn>
                  <a:cxn ang="0">
                    <a:pos x="305" y="62"/>
                  </a:cxn>
                  <a:cxn ang="0">
                    <a:pos x="287" y="52"/>
                  </a:cxn>
                  <a:cxn ang="0">
                    <a:pos x="269" y="44"/>
                  </a:cxn>
                  <a:cxn ang="0">
                    <a:pos x="249" y="38"/>
                  </a:cxn>
                  <a:cxn ang="0">
                    <a:pos x="230" y="33"/>
                  </a:cxn>
                  <a:cxn ang="0">
                    <a:pos x="209" y="29"/>
                  </a:cxn>
                  <a:cxn ang="0">
                    <a:pos x="189" y="28"/>
                  </a:cxn>
                  <a:cxn ang="0">
                    <a:pos x="189" y="28"/>
                  </a:cxn>
                  <a:cxn ang="0">
                    <a:pos x="166" y="29"/>
                  </a:cxn>
                  <a:cxn ang="0">
                    <a:pos x="143" y="33"/>
                  </a:cxn>
                  <a:cxn ang="0">
                    <a:pos x="122" y="38"/>
                  </a:cxn>
                  <a:cxn ang="0">
                    <a:pos x="103" y="46"/>
                  </a:cxn>
                  <a:cxn ang="0">
                    <a:pos x="81" y="55"/>
                  </a:cxn>
                  <a:cxn ang="0">
                    <a:pos x="63" y="67"/>
                  </a:cxn>
                  <a:cxn ang="0">
                    <a:pos x="45" y="80"/>
                  </a:cxn>
                  <a:cxn ang="0">
                    <a:pos x="29" y="96"/>
                  </a:cxn>
                  <a:cxn ang="0">
                    <a:pos x="29" y="96"/>
                  </a:cxn>
                  <a:cxn ang="0">
                    <a:pos x="23" y="100"/>
                  </a:cxn>
                  <a:cxn ang="0">
                    <a:pos x="16" y="101"/>
                  </a:cxn>
                  <a:cxn ang="0">
                    <a:pos x="16" y="101"/>
                  </a:cxn>
                </a:cxnLst>
                <a:rect l="0" t="0" r="r" b="b"/>
                <a:pathLst>
                  <a:path w="367" h="101">
                    <a:moveTo>
                      <a:pt x="16" y="101"/>
                    </a:moveTo>
                    <a:lnTo>
                      <a:pt x="16" y="101"/>
                    </a:lnTo>
                    <a:lnTo>
                      <a:pt x="11" y="100"/>
                    </a:lnTo>
                    <a:lnTo>
                      <a:pt x="5" y="98"/>
                    </a:lnTo>
                    <a:lnTo>
                      <a:pt x="5" y="98"/>
                    </a:lnTo>
                    <a:lnTo>
                      <a:pt x="1" y="93"/>
                    </a:lnTo>
                    <a:lnTo>
                      <a:pt x="0" y="88"/>
                    </a:lnTo>
                    <a:lnTo>
                      <a:pt x="0" y="83"/>
                    </a:lnTo>
                    <a:lnTo>
                      <a:pt x="3" y="77"/>
                    </a:lnTo>
                    <a:lnTo>
                      <a:pt x="3" y="77"/>
                    </a:lnTo>
                    <a:lnTo>
                      <a:pt x="23" y="60"/>
                    </a:lnTo>
                    <a:lnTo>
                      <a:pt x="42" y="44"/>
                    </a:lnTo>
                    <a:lnTo>
                      <a:pt x="65" y="31"/>
                    </a:lnTo>
                    <a:lnTo>
                      <a:pt x="88" y="20"/>
                    </a:lnTo>
                    <a:lnTo>
                      <a:pt x="112" y="11"/>
                    </a:lnTo>
                    <a:lnTo>
                      <a:pt x="137" y="5"/>
                    </a:lnTo>
                    <a:lnTo>
                      <a:pt x="163" y="2"/>
                    </a:lnTo>
                    <a:lnTo>
                      <a:pt x="189" y="0"/>
                    </a:lnTo>
                    <a:lnTo>
                      <a:pt x="189" y="0"/>
                    </a:lnTo>
                    <a:lnTo>
                      <a:pt x="212" y="0"/>
                    </a:lnTo>
                    <a:lnTo>
                      <a:pt x="236" y="3"/>
                    </a:lnTo>
                    <a:lnTo>
                      <a:pt x="259" y="10"/>
                    </a:lnTo>
                    <a:lnTo>
                      <a:pt x="282" y="16"/>
                    </a:lnTo>
                    <a:lnTo>
                      <a:pt x="303" y="26"/>
                    </a:lnTo>
                    <a:lnTo>
                      <a:pt x="324" y="38"/>
                    </a:lnTo>
                    <a:lnTo>
                      <a:pt x="344" y="52"/>
                    </a:lnTo>
                    <a:lnTo>
                      <a:pt x="362" y="67"/>
                    </a:lnTo>
                    <a:lnTo>
                      <a:pt x="362" y="67"/>
                    </a:lnTo>
                    <a:lnTo>
                      <a:pt x="365" y="72"/>
                    </a:lnTo>
                    <a:lnTo>
                      <a:pt x="367" y="77"/>
                    </a:lnTo>
                    <a:lnTo>
                      <a:pt x="365" y="82"/>
                    </a:lnTo>
                    <a:lnTo>
                      <a:pt x="362" y="86"/>
                    </a:lnTo>
                    <a:lnTo>
                      <a:pt x="362" y="86"/>
                    </a:lnTo>
                    <a:lnTo>
                      <a:pt x="355" y="90"/>
                    </a:lnTo>
                    <a:lnTo>
                      <a:pt x="351" y="91"/>
                    </a:lnTo>
                    <a:lnTo>
                      <a:pt x="344" y="90"/>
                    </a:lnTo>
                    <a:lnTo>
                      <a:pt x="337" y="86"/>
                    </a:lnTo>
                    <a:lnTo>
                      <a:pt x="337" y="86"/>
                    </a:lnTo>
                    <a:lnTo>
                      <a:pt x="323" y="73"/>
                    </a:lnTo>
                    <a:lnTo>
                      <a:pt x="305" y="62"/>
                    </a:lnTo>
                    <a:lnTo>
                      <a:pt x="287" y="52"/>
                    </a:lnTo>
                    <a:lnTo>
                      <a:pt x="269" y="44"/>
                    </a:lnTo>
                    <a:lnTo>
                      <a:pt x="249" y="38"/>
                    </a:lnTo>
                    <a:lnTo>
                      <a:pt x="230" y="33"/>
                    </a:lnTo>
                    <a:lnTo>
                      <a:pt x="209" y="29"/>
                    </a:lnTo>
                    <a:lnTo>
                      <a:pt x="189" y="28"/>
                    </a:lnTo>
                    <a:lnTo>
                      <a:pt x="189" y="28"/>
                    </a:lnTo>
                    <a:lnTo>
                      <a:pt x="166" y="29"/>
                    </a:lnTo>
                    <a:lnTo>
                      <a:pt x="143" y="33"/>
                    </a:lnTo>
                    <a:lnTo>
                      <a:pt x="122" y="38"/>
                    </a:lnTo>
                    <a:lnTo>
                      <a:pt x="103" y="46"/>
                    </a:lnTo>
                    <a:lnTo>
                      <a:pt x="81" y="55"/>
                    </a:lnTo>
                    <a:lnTo>
                      <a:pt x="63" y="67"/>
                    </a:lnTo>
                    <a:lnTo>
                      <a:pt x="45" y="80"/>
                    </a:lnTo>
                    <a:lnTo>
                      <a:pt x="29" y="96"/>
                    </a:lnTo>
                    <a:lnTo>
                      <a:pt x="29" y="96"/>
                    </a:lnTo>
                    <a:lnTo>
                      <a:pt x="23" y="100"/>
                    </a:lnTo>
                    <a:lnTo>
                      <a:pt x="16" y="101"/>
                    </a:lnTo>
                    <a:lnTo>
                      <a:pt x="16" y="101"/>
                    </a:lnTo>
                    <a:close/>
                  </a:path>
                </a:pathLst>
              </a:custGeom>
              <a:solidFill>
                <a:srgbClr val="018DB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49" name="Freeform 1042"/>
              <p:cNvSpPr>
                <a:spLocks/>
              </p:cNvSpPr>
              <p:nvPr/>
            </p:nvSpPr>
            <p:spPr bwMode="auto">
              <a:xfrm>
                <a:off x="4729" y="870"/>
                <a:ext cx="52" cy="52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0" y="26"/>
                  </a:cxn>
                  <a:cxn ang="0">
                    <a:pos x="0" y="21"/>
                  </a:cxn>
                  <a:cxn ang="0">
                    <a:pos x="2" y="16"/>
                  </a:cxn>
                  <a:cxn ang="0">
                    <a:pos x="7" y="8"/>
                  </a:cxn>
                  <a:cxn ang="0">
                    <a:pos x="17" y="2"/>
                  </a:cxn>
                  <a:cxn ang="0">
                    <a:pos x="20" y="0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31" y="0"/>
                  </a:cxn>
                  <a:cxn ang="0">
                    <a:pos x="36" y="2"/>
                  </a:cxn>
                  <a:cxn ang="0">
                    <a:pos x="44" y="8"/>
                  </a:cxn>
                  <a:cxn ang="0">
                    <a:pos x="49" y="16"/>
                  </a:cxn>
                  <a:cxn ang="0">
                    <a:pos x="51" y="21"/>
                  </a:cxn>
                  <a:cxn ang="0">
                    <a:pos x="52" y="26"/>
                  </a:cxn>
                  <a:cxn ang="0">
                    <a:pos x="52" y="26"/>
                  </a:cxn>
                  <a:cxn ang="0">
                    <a:pos x="51" y="31"/>
                  </a:cxn>
                  <a:cxn ang="0">
                    <a:pos x="49" y="36"/>
                  </a:cxn>
                  <a:cxn ang="0">
                    <a:pos x="44" y="44"/>
                  </a:cxn>
                  <a:cxn ang="0">
                    <a:pos x="36" y="50"/>
                  </a:cxn>
                  <a:cxn ang="0">
                    <a:pos x="31" y="52"/>
                  </a:cxn>
                  <a:cxn ang="0">
                    <a:pos x="26" y="52"/>
                  </a:cxn>
                  <a:cxn ang="0">
                    <a:pos x="26" y="52"/>
                  </a:cxn>
                  <a:cxn ang="0">
                    <a:pos x="20" y="52"/>
                  </a:cxn>
                  <a:cxn ang="0">
                    <a:pos x="17" y="50"/>
                  </a:cxn>
                  <a:cxn ang="0">
                    <a:pos x="7" y="44"/>
                  </a:cxn>
                  <a:cxn ang="0">
                    <a:pos x="2" y="36"/>
                  </a:cxn>
                  <a:cxn ang="0">
                    <a:pos x="0" y="31"/>
                  </a:cxn>
                  <a:cxn ang="0">
                    <a:pos x="0" y="26"/>
                  </a:cxn>
                  <a:cxn ang="0">
                    <a:pos x="0" y="26"/>
                  </a:cxn>
                </a:cxnLst>
                <a:rect l="0" t="0" r="r" b="b"/>
                <a:pathLst>
                  <a:path w="52" h="52">
                    <a:moveTo>
                      <a:pt x="0" y="26"/>
                    </a:moveTo>
                    <a:lnTo>
                      <a:pt x="0" y="26"/>
                    </a:lnTo>
                    <a:lnTo>
                      <a:pt x="0" y="21"/>
                    </a:lnTo>
                    <a:lnTo>
                      <a:pt x="2" y="16"/>
                    </a:lnTo>
                    <a:lnTo>
                      <a:pt x="7" y="8"/>
                    </a:lnTo>
                    <a:lnTo>
                      <a:pt x="17" y="2"/>
                    </a:lnTo>
                    <a:lnTo>
                      <a:pt x="20" y="0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1" y="0"/>
                    </a:lnTo>
                    <a:lnTo>
                      <a:pt x="36" y="2"/>
                    </a:lnTo>
                    <a:lnTo>
                      <a:pt x="44" y="8"/>
                    </a:lnTo>
                    <a:lnTo>
                      <a:pt x="49" y="16"/>
                    </a:lnTo>
                    <a:lnTo>
                      <a:pt x="51" y="21"/>
                    </a:lnTo>
                    <a:lnTo>
                      <a:pt x="52" y="26"/>
                    </a:lnTo>
                    <a:lnTo>
                      <a:pt x="52" y="26"/>
                    </a:lnTo>
                    <a:lnTo>
                      <a:pt x="51" y="31"/>
                    </a:lnTo>
                    <a:lnTo>
                      <a:pt x="49" y="36"/>
                    </a:lnTo>
                    <a:lnTo>
                      <a:pt x="44" y="44"/>
                    </a:lnTo>
                    <a:lnTo>
                      <a:pt x="36" y="50"/>
                    </a:lnTo>
                    <a:lnTo>
                      <a:pt x="31" y="52"/>
                    </a:lnTo>
                    <a:lnTo>
                      <a:pt x="26" y="52"/>
                    </a:lnTo>
                    <a:lnTo>
                      <a:pt x="26" y="52"/>
                    </a:lnTo>
                    <a:lnTo>
                      <a:pt x="20" y="52"/>
                    </a:lnTo>
                    <a:lnTo>
                      <a:pt x="17" y="50"/>
                    </a:lnTo>
                    <a:lnTo>
                      <a:pt x="7" y="44"/>
                    </a:lnTo>
                    <a:lnTo>
                      <a:pt x="2" y="36"/>
                    </a:lnTo>
                    <a:lnTo>
                      <a:pt x="0" y="31"/>
                    </a:lnTo>
                    <a:lnTo>
                      <a:pt x="0" y="26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018DB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0" name="Freeform 1043"/>
              <p:cNvSpPr>
                <a:spLocks/>
              </p:cNvSpPr>
              <p:nvPr/>
            </p:nvSpPr>
            <p:spPr bwMode="auto">
              <a:xfrm>
                <a:off x="3524" y="692"/>
                <a:ext cx="527" cy="197"/>
              </a:xfrm>
              <a:custGeom>
                <a:avLst/>
                <a:gdLst/>
                <a:ahLst/>
                <a:cxnLst>
                  <a:cxn ang="0">
                    <a:pos x="0" y="197"/>
                  </a:cxn>
                  <a:cxn ang="0">
                    <a:pos x="0" y="197"/>
                  </a:cxn>
                  <a:cxn ang="0">
                    <a:pos x="3" y="188"/>
                  </a:cxn>
                  <a:cxn ang="0">
                    <a:pos x="8" y="181"/>
                  </a:cxn>
                  <a:cxn ang="0">
                    <a:pos x="13" y="175"/>
                  </a:cxn>
                  <a:cxn ang="0">
                    <a:pos x="19" y="168"/>
                  </a:cxn>
                  <a:cxn ang="0">
                    <a:pos x="26" y="163"/>
                  </a:cxn>
                  <a:cxn ang="0">
                    <a:pos x="34" y="162"/>
                  </a:cxn>
                  <a:cxn ang="0">
                    <a:pos x="42" y="157"/>
                  </a:cxn>
                  <a:cxn ang="0">
                    <a:pos x="52" y="157"/>
                  </a:cxn>
                  <a:cxn ang="0">
                    <a:pos x="60" y="157"/>
                  </a:cxn>
                  <a:cxn ang="0">
                    <a:pos x="67" y="158"/>
                  </a:cxn>
                  <a:cxn ang="0">
                    <a:pos x="67" y="147"/>
                  </a:cxn>
                  <a:cxn ang="0">
                    <a:pos x="67" y="137"/>
                  </a:cxn>
                  <a:cxn ang="0">
                    <a:pos x="72" y="126"/>
                  </a:cxn>
                  <a:cxn ang="0">
                    <a:pos x="76" y="114"/>
                  </a:cxn>
                  <a:cxn ang="0">
                    <a:pos x="83" y="106"/>
                  </a:cxn>
                  <a:cxn ang="0">
                    <a:pos x="93" y="101"/>
                  </a:cxn>
                  <a:cxn ang="0">
                    <a:pos x="102" y="95"/>
                  </a:cxn>
                  <a:cxn ang="0">
                    <a:pos x="114" y="91"/>
                  </a:cxn>
                  <a:cxn ang="0">
                    <a:pos x="125" y="90"/>
                  </a:cxn>
                  <a:cxn ang="0">
                    <a:pos x="127" y="74"/>
                  </a:cxn>
                  <a:cxn ang="0">
                    <a:pos x="132" y="56"/>
                  </a:cxn>
                  <a:cxn ang="0">
                    <a:pos x="142" y="39"/>
                  </a:cxn>
                  <a:cxn ang="0">
                    <a:pos x="153" y="26"/>
                  </a:cxn>
                  <a:cxn ang="0">
                    <a:pos x="166" y="15"/>
                  </a:cxn>
                  <a:cxn ang="0">
                    <a:pos x="182" y="8"/>
                  </a:cxn>
                  <a:cxn ang="0">
                    <a:pos x="199" y="0"/>
                  </a:cxn>
                  <a:cxn ang="0">
                    <a:pos x="217" y="0"/>
                  </a:cxn>
                  <a:cxn ang="0">
                    <a:pos x="236" y="0"/>
                  </a:cxn>
                  <a:cxn ang="0">
                    <a:pos x="253" y="8"/>
                  </a:cxn>
                  <a:cxn ang="0">
                    <a:pos x="269" y="15"/>
                  </a:cxn>
                  <a:cxn ang="0">
                    <a:pos x="280" y="23"/>
                  </a:cxn>
                  <a:cxn ang="0">
                    <a:pos x="293" y="38"/>
                  </a:cxn>
                  <a:cxn ang="0">
                    <a:pos x="302" y="51"/>
                  </a:cxn>
                  <a:cxn ang="0">
                    <a:pos x="306" y="67"/>
                  </a:cxn>
                  <a:cxn ang="0">
                    <a:pos x="311" y="83"/>
                  </a:cxn>
                  <a:cxn ang="0">
                    <a:pos x="328" y="80"/>
                  </a:cxn>
                  <a:cxn ang="0">
                    <a:pos x="347" y="83"/>
                  </a:cxn>
                  <a:cxn ang="0">
                    <a:pos x="362" y="88"/>
                  </a:cxn>
                  <a:cxn ang="0">
                    <a:pos x="375" y="95"/>
                  </a:cxn>
                  <a:cxn ang="0">
                    <a:pos x="390" y="101"/>
                  </a:cxn>
                  <a:cxn ang="0">
                    <a:pos x="401" y="111"/>
                  </a:cxn>
                  <a:cxn ang="0">
                    <a:pos x="411" y="122"/>
                  </a:cxn>
                  <a:cxn ang="0">
                    <a:pos x="417" y="134"/>
                  </a:cxn>
                  <a:cxn ang="0">
                    <a:pos x="426" y="147"/>
                  </a:cxn>
                  <a:cxn ang="0">
                    <a:pos x="434" y="140"/>
                  </a:cxn>
                  <a:cxn ang="0">
                    <a:pos x="443" y="137"/>
                  </a:cxn>
                  <a:cxn ang="0">
                    <a:pos x="455" y="134"/>
                  </a:cxn>
                  <a:cxn ang="0">
                    <a:pos x="465" y="134"/>
                  </a:cxn>
                  <a:cxn ang="0">
                    <a:pos x="479" y="134"/>
                  </a:cxn>
                  <a:cxn ang="0">
                    <a:pos x="491" y="137"/>
                  </a:cxn>
                  <a:cxn ang="0">
                    <a:pos x="501" y="142"/>
                  </a:cxn>
                  <a:cxn ang="0">
                    <a:pos x="510" y="149"/>
                  </a:cxn>
                  <a:cxn ang="0">
                    <a:pos x="517" y="158"/>
                  </a:cxn>
                  <a:cxn ang="0">
                    <a:pos x="522" y="168"/>
                  </a:cxn>
                  <a:cxn ang="0">
                    <a:pos x="527" y="181"/>
                  </a:cxn>
                  <a:cxn ang="0">
                    <a:pos x="527" y="193"/>
                  </a:cxn>
                  <a:cxn ang="0">
                    <a:pos x="527" y="197"/>
                  </a:cxn>
                  <a:cxn ang="0">
                    <a:pos x="0" y="197"/>
                  </a:cxn>
                </a:cxnLst>
                <a:rect l="0" t="0" r="r" b="b"/>
                <a:pathLst>
                  <a:path w="527" h="197">
                    <a:moveTo>
                      <a:pt x="0" y="197"/>
                    </a:moveTo>
                    <a:lnTo>
                      <a:pt x="0" y="197"/>
                    </a:lnTo>
                    <a:lnTo>
                      <a:pt x="3" y="188"/>
                    </a:lnTo>
                    <a:lnTo>
                      <a:pt x="8" y="181"/>
                    </a:lnTo>
                    <a:lnTo>
                      <a:pt x="13" y="175"/>
                    </a:lnTo>
                    <a:lnTo>
                      <a:pt x="19" y="168"/>
                    </a:lnTo>
                    <a:lnTo>
                      <a:pt x="26" y="163"/>
                    </a:lnTo>
                    <a:lnTo>
                      <a:pt x="34" y="162"/>
                    </a:lnTo>
                    <a:lnTo>
                      <a:pt x="42" y="157"/>
                    </a:lnTo>
                    <a:lnTo>
                      <a:pt x="52" y="157"/>
                    </a:lnTo>
                    <a:lnTo>
                      <a:pt x="60" y="157"/>
                    </a:lnTo>
                    <a:lnTo>
                      <a:pt x="67" y="158"/>
                    </a:lnTo>
                    <a:lnTo>
                      <a:pt x="67" y="147"/>
                    </a:lnTo>
                    <a:lnTo>
                      <a:pt x="67" y="137"/>
                    </a:lnTo>
                    <a:lnTo>
                      <a:pt x="72" y="126"/>
                    </a:lnTo>
                    <a:lnTo>
                      <a:pt x="76" y="114"/>
                    </a:lnTo>
                    <a:lnTo>
                      <a:pt x="83" y="106"/>
                    </a:lnTo>
                    <a:lnTo>
                      <a:pt x="93" y="101"/>
                    </a:lnTo>
                    <a:lnTo>
                      <a:pt x="102" y="95"/>
                    </a:lnTo>
                    <a:lnTo>
                      <a:pt x="114" y="91"/>
                    </a:lnTo>
                    <a:lnTo>
                      <a:pt x="125" y="90"/>
                    </a:lnTo>
                    <a:lnTo>
                      <a:pt x="127" y="74"/>
                    </a:lnTo>
                    <a:lnTo>
                      <a:pt x="132" y="56"/>
                    </a:lnTo>
                    <a:lnTo>
                      <a:pt x="142" y="39"/>
                    </a:lnTo>
                    <a:lnTo>
                      <a:pt x="153" y="26"/>
                    </a:lnTo>
                    <a:lnTo>
                      <a:pt x="166" y="15"/>
                    </a:lnTo>
                    <a:lnTo>
                      <a:pt x="182" y="8"/>
                    </a:lnTo>
                    <a:lnTo>
                      <a:pt x="199" y="0"/>
                    </a:lnTo>
                    <a:lnTo>
                      <a:pt x="217" y="0"/>
                    </a:lnTo>
                    <a:lnTo>
                      <a:pt x="236" y="0"/>
                    </a:lnTo>
                    <a:lnTo>
                      <a:pt x="253" y="8"/>
                    </a:lnTo>
                    <a:lnTo>
                      <a:pt x="269" y="15"/>
                    </a:lnTo>
                    <a:lnTo>
                      <a:pt x="280" y="23"/>
                    </a:lnTo>
                    <a:lnTo>
                      <a:pt x="293" y="38"/>
                    </a:lnTo>
                    <a:lnTo>
                      <a:pt x="302" y="51"/>
                    </a:lnTo>
                    <a:lnTo>
                      <a:pt x="306" y="67"/>
                    </a:lnTo>
                    <a:lnTo>
                      <a:pt x="311" y="83"/>
                    </a:lnTo>
                    <a:lnTo>
                      <a:pt x="328" y="80"/>
                    </a:lnTo>
                    <a:lnTo>
                      <a:pt x="347" y="83"/>
                    </a:lnTo>
                    <a:lnTo>
                      <a:pt x="362" y="88"/>
                    </a:lnTo>
                    <a:lnTo>
                      <a:pt x="375" y="95"/>
                    </a:lnTo>
                    <a:lnTo>
                      <a:pt x="390" y="101"/>
                    </a:lnTo>
                    <a:lnTo>
                      <a:pt x="401" y="111"/>
                    </a:lnTo>
                    <a:lnTo>
                      <a:pt x="411" y="122"/>
                    </a:lnTo>
                    <a:lnTo>
                      <a:pt x="417" y="134"/>
                    </a:lnTo>
                    <a:lnTo>
                      <a:pt x="426" y="147"/>
                    </a:lnTo>
                    <a:lnTo>
                      <a:pt x="434" y="140"/>
                    </a:lnTo>
                    <a:lnTo>
                      <a:pt x="443" y="137"/>
                    </a:lnTo>
                    <a:lnTo>
                      <a:pt x="455" y="134"/>
                    </a:lnTo>
                    <a:lnTo>
                      <a:pt x="465" y="134"/>
                    </a:lnTo>
                    <a:lnTo>
                      <a:pt x="479" y="134"/>
                    </a:lnTo>
                    <a:lnTo>
                      <a:pt x="491" y="137"/>
                    </a:lnTo>
                    <a:lnTo>
                      <a:pt x="501" y="142"/>
                    </a:lnTo>
                    <a:lnTo>
                      <a:pt x="510" y="149"/>
                    </a:lnTo>
                    <a:lnTo>
                      <a:pt x="517" y="158"/>
                    </a:lnTo>
                    <a:lnTo>
                      <a:pt x="522" y="168"/>
                    </a:lnTo>
                    <a:lnTo>
                      <a:pt x="527" y="181"/>
                    </a:lnTo>
                    <a:lnTo>
                      <a:pt x="527" y="193"/>
                    </a:lnTo>
                    <a:lnTo>
                      <a:pt x="527" y="197"/>
                    </a:lnTo>
                    <a:lnTo>
                      <a:pt x="0" y="197"/>
                    </a:lnTo>
                    <a:close/>
                  </a:path>
                </a:pathLst>
              </a:custGeom>
              <a:solidFill>
                <a:srgbClr val="21DBF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1" name="Freeform 1044"/>
              <p:cNvSpPr>
                <a:spLocks/>
              </p:cNvSpPr>
              <p:nvPr/>
            </p:nvSpPr>
            <p:spPr bwMode="auto">
              <a:xfrm>
                <a:off x="3186" y="1620"/>
                <a:ext cx="708" cy="353"/>
              </a:xfrm>
              <a:custGeom>
                <a:avLst/>
                <a:gdLst/>
                <a:ahLst/>
                <a:cxnLst>
                  <a:cxn ang="0">
                    <a:pos x="708" y="353"/>
                  </a:cxn>
                  <a:cxn ang="0">
                    <a:pos x="0" y="353"/>
                  </a:cxn>
                  <a:cxn ang="0">
                    <a:pos x="88" y="201"/>
                  </a:cxn>
                  <a:cxn ang="0">
                    <a:pos x="131" y="237"/>
                  </a:cxn>
                  <a:cxn ang="0">
                    <a:pos x="153" y="141"/>
                  </a:cxn>
                  <a:cxn ang="0">
                    <a:pos x="215" y="141"/>
                  </a:cxn>
                  <a:cxn ang="0">
                    <a:pos x="232" y="61"/>
                  </a:cxn>
                  <a:cxn ang="0">
                    <a:pos x="364" y="0"/>
                  </a:cxn>
                  <a:cxn ang="0">
                    <a:pos x="387" y="69"/>
                  </a:cxn>
                  <a:cxn ang="0">
                    <a:pos x="462" y="75"/>
                  </a:cxn>
                  <a:cxn ang="0">
                    <a:pos x="525" y="160"/>
                  </a:cxn>
                  <a:cxn ang="0">
                    <a:pos x="600" y="152"/>
                  </a:cxn>
                  <a:cxn ang="0">
                    <a:pos x="675" y="305"/>
                  </a:cxn>
                  <a:cxn ang="0">
                    <a:pos x="708" y="353"/>
                  </a:cxn>
                </a:cxnLst>
                <a:rect l="0" t="0" r="r" b="b"/>
                <a:pathLst>
                  <a:path w="708" h="353">
                    <a:moveTo>
                      <a:pt x="708" y="353"/>
                    </a:moveTo>
                    <a:lnTo>
                      <a:pt x="0" y="353"/>
                    </a:lnTo>
                    <a:lnTo>
                      <a:pt x="88" y="201"/>
                    </a:lnTo>
                    <a:lnTo>
                      <a:pt x="131" y="237"/>
                    </a:lnTo>
                    <a:lnTo>
                      <a:pt x="153" y="141"/>
                    </a:lnTo>
                    <a:lnTo>
                      <a:pt x="215" y="141"/>
                    </a:lnTo>
                    <a:lnTo>
                      <a:pt x="232" y="61"/>
                    </a:lnTo>
                    <a:lnTo>
                      <a:pt x="364" y="0"/>
                    </a:lnTo>
                    <a:lnTo>
                      <a:pt x="387" y="69"/>
                    </a:lnTo>
                    <a:lnTo>
                      <a:pt x="462" y="75"/>
                    </a:lnTo>
                    <a:lnTo>
                      <a:pt x="525" y="160"/>
                    </a:lnTo>
                    <a:lnTo>
                      <a:pt x="600" y="152"/>
                    </a:lnTo>
                    <a:lnTo>
                      <a:pt x="675" y="305"/>
                    </a:lnTo>
                    <a:lnTo>
                      <a:pt x="708" y="353"/>
                    </a:lnTo>
                    <a:close/>
                  </a:path>
                </a:pathLst>
              </a:custGeom>
              <a:solidFill>
                <a:srgbClr val="D0D2D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2" name="Freeform 1045"/>
              <p:cNvSpPr>
                <a:spLocks/>
              </p:cNvSpPr>
              <p:nvPr/>
            </p:nvSpPr>
            <p:spPr bwMode="auto">
              <a:xfrm>
                <a:off x="3186" y="1620"/>
                <a:ext cx="708" cy="353"/>
              </a:xfrm>
              <a:custGeom>
                <a:avLst/>
                <a:gdLst/>
                <a:ahLst/>
                <a:cxnLst>
                  <a:cxn ang="0">
                    <a:pos x="708" y="353"/>
                  </a:cxn>
                  <a:cxn ang="0">
                    <a:pos x="0" y="353"/>
                  </a:cxn>
                  <a:cxn ang="0">
                    <a:pos x="88" y="201"/>
                  </a:cxn>
                  <a:cxn ang="0">
                    <a:pos x="131" y="237"/>
                  </a:cxn>
                  <a:cxn ang="0">
                    <a:pos x="153" y="141"/>
                  </a:cxn>
                  <a:cxn ang="0">
                    <a:pos x="215" y="141"/>
                  </a:cxn>
                  <a:cxn ang="0">
                    <a:pos x="232" y="61"/>
                  </a:cxn>
                  <a:cxn ang="0">
                    <a:pos x="364" y="0"/>
                  </a:cxn>
                  <a:cxn ang="0">
                    <a:pos x="387" y="69"/>
                  </a:cxn>
                  <a:cxn ang="0">
                    <a:pos x="462" y="75"/>
                  </a:cxn>
                  <a:cxn ang="0">
                    <a:pos x="525" y="160"/>
                  </a:cxn>
                  <a:cxn ang="0">
                    <a:pos x="600" y="152"/>
                  </a:cxn>
                  <a:cxn ang="0">
                    <a:pos x="675" y="305"/>
                  </a:cxn>
                  <a:cxn ang="0">
                    <a:pos x="708" y="353"/>
                  </a:cxn>
                </a:cxnLst>
                <a:rect l="0" t="0" r="r" b="b"/>
                <a:pathLst>
                  <a:path w="708" h="353">
                    <a:moveTo>
                      <a:pt x="708" y="353"/>
                    </a:moveTo>
                    <a:lnTo>
                      <a:pt x="0" y="353"/>
                    </a:lnTo>
                    <a:lnTo>
                      <a:pt x="88" y="201"/>
                    </a:lnTo>
                    <a:lnTo>
                      <a:pt x="131" y="237"/>
                    </a:lnTo>
                    <a:lnTo>
                      <a:pt x="153" y="141"/>
                    </a:lnTo>
                    <a:lnTo>
                      <a:pt x="215" y="141"/>
                    </a:lnTo>
                    <a:lnTo>
                      <a:pt x="232" y="61"/>
                    </a:lnTo>
                    <a:lnTo>
                      <a:pt x="364" y="0"/>
                    </a:lnTo>
                    <a:lnTo>
                      <a:pt x="387" y="69"/>
                    </a:lnTo>
                    <a:lnTo>
                      <a:pt x="462" y="75"/>
                    </a:lnTo>
                    <a:lnTo>
                      <a:pt x="525" y="160"/>
                    </a:lnTo>
                    <a:lnTo>
                      <a:pt x="600" y="152"/>
                    </a:lnTo>
                    <a:lnTo>
                      <a:pt x="675" y="305"/>
                    </a:lnTo>
                    <a:lnTo>
                      <a:pt x="708" y="35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3" name="Rectangle 1046"/>
              <p:cNvSpPr>
                <a:spLocks noChangeArrowheads="1"/>
              </p:cNvSpPr>
              <p:nvPr/>
            </p:nvSpPr>
            <p:spPr bwMode="auto">
              <a:xfrm>
                <a:off x="3462" y="1810"/>
                <a:ext cx="158" cy="163"/>
              </a:xfrm>
              <a:prstGeom prst="rect">
                <a:avLst/>
              </a:prstGeom>
              <a:solidFill>
                <a:srgbClr val="A0A2A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4" name="Rectangle 1047"/>
              <p:cNvSpPr>
                <a:spLocks noChangeArrowheads="1"/>
              </p:cNvSpPr>
              <p:nvPr/>
            </p:nvSpPr>
            <p:spPr bwMode="auto">
              <a:xfrm>
                <a:off x="3462" y="1810"/>
                <a:ext cx="158" cy="1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5" name="Freeform 1048"/>
              <p:cNvSpPr>
                <a:spLocks/>
              </p:cNvSpPr>
              <p:nvPr/>
            </p:nvSpPr>
            <p:spPr bwMode="auto">
              <a:xfrm>
                <a:off x="3452" y="1805"/>
                <a:ext cx="24" cy="171"/>
              </a:xfrm>
              <a:custGeom>
                <a:avLst/>
                <a:gdLst/>
                <a:ahLst/>
                <a:cxnLst>
                  <a:cxn ang="0">
                    <a:pos x="24" y="164"/>
                  </a:cxn>
                  <a:cxn ang="0">
                    <a:pos x="24" y="164"/>
                  </a:cxn>
                  <a:cxn ang="0">
                    <a:pos x="24" y="168"/>
                  </a:cxn>
                  <a:cxn ang="0">
                    <a:pos x="21" y="169"/>
                  </a:cxn>
                  <a:cxn ang="0">
                    <a:pos x="13" y="171"/>
                  </a:cxn>
                  <a:cxn ang="0">
                    <a:pos x="5" y="169"/>
                  </a:cxn>
                  <a:cxn ang="0">
                    <a:pos x="2" y="168"/>
                  </a:cxn>
                  <a:cxn ang="0">
                    <a:pos x="0" y="166"/>
                  </a:cxn>
                  <a:cxn ang="0">
                    <a:pos x="0" y="166"/>
                  </a:cxn>
                  <a:cxn ang="0">
                    <a:pos x="0" y="138"/>
                  </a:cxn>
                  <a:cxn ang="0">
                    <a:pos x="0" y="13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1"/>
                  </a:cxn>
                  <a:cxn ang="0">
                    <a:pos x="6" y="0"/>
                  </a:cxn>
                  <a:cxn ang="0">
                    <a:pos x="11" y="0"/>
                  </a:cxn>
                  <a:cxn ang="0">
                    <a:pos x="18" y="1"/>
                  </a:cxn>
                  <a:cxn ang="0">
                    <a:pos x="21" y="3"/>
                  </a:cxn>
                  <a:cxn ang="0">
                    <a:pos x="21" y="6"/>
                  </a:cxn>
                  <a:cxn ang="0">
                    <a:pos x="21" y="6"/>
                  </a:cxn>
                  <a:cxn ang="0">
                    <a:pos x="21" y="36"/>
                  </a:cxn>
                  <a:cxn ang="0">
                    <a:pos x="21" y="36"/>
                  </a:cxn>
                  <a:cxn ang="0">
                    <a:pos x="23" y="70"/>
                  </a:cxn>
                  <a:cxn ang="0">
                    <a:pos x="23" y="106"/>
                  </a:cxn>
                  <a:cxn ang="0">
                    <a:pos x="23" y="106"/>
                  </a:cxn>
                  <a:cxn ang="0">
                    <a:pos x="24" y="135"/>
                  </a:cxn>
                  <a:cxn ang="0">
                    <a:pos x="24" y="150"/>
                  </a:cxn>
                  <a:cxn ang="0">
                    <a:pos x="24" y="164"/>
                  </a:cxn>
                </a:cxnLst>
                <a:rect l="0" t="0" r="r" b="b"/>
                <a:pathLst>
                  <a:path w="24" h="171">
                    <a:moveTo>
                      <a:pt x="24" y="164"/>
                    </a:moveTo>
                    <a:lnTo>
                      <a:pt x="24" y="164"/>
                    </a:lnTo>
                    <a:lnTo>
                      <a:pt x="24" y="168"/>
                    </a:lnTo>
                    <a:lnTo>
                      <a:pt x="21" y="169"/>
                    </a:lnTo>
                    <a:lnTo>
                      <a:pt x="13" y="171"/>
                    </a:lnTo>
                    <a:lnTo>
                      <a:pt x="5" y="169"/>
                    </a:lnTo>
                    <a:lnTo>
                      <a:pt x="2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1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8" y="1"/>
                    </a:lnTo>
                    <a:lnTo>
                      <a:pt x="21" y="3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3" y="70"/>
                    </a:lnTo>
                    <a:lnTo>
                      <a:pt x="23" y="106"/>
                    </a:lnTo>
                    <a:lnTo>
                      <a:pt x="23" y="106"/>
                    </a:lnTo>
                    <a:lnTo>
                      <a:pt x="24" y="135"/>
                    </a:lnTo>
                    <a:lnTo>
                      <a:pt x="24" y="150"/>
                    </a:lnTo>
                    <a:lnTo>
                      <a:pt x="24" y="164"/>
                    </a:lnTo>
                    <a:close/>
                  </a:path>
                </a:pathLst>
              </a:custGeom>
              <a:solidFill>
                <a:srgbClr val="0086B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6" name="Freeform 1049"/>
              <p:cNvSpPr>
                <a:spLocks/>
              </p:cNvSpPr>
              <p:nvPr/>
            </p:nvSpPr>
            <p:spPr bwMode="auto">
              <a:xfrm>
                <a:off x="3452" y="1805"/>
                <a:ext cx="24" cy="171"/>
              </a:xfrm>
              <a:custGeom>
                <a:avLst/>
                <a:gdLst/>
                <a:ahLst/>
                <a:cxnLst>
                  <a:cxn ang="0">
                    <a:pos x="24" y="164"/>
                  </a:cxn>
                  <a:cxn ang="0">
                    <a:pos x="24" y="164"/>
                  </a:cxn>
                  <a:cxn ang="0">
                    <a:pos x="24" y="168"/>
                  </a:cxn>
                  <a:cxn ang="0">
                    <a:pos x="21" y="169"/>
                  </a:cxn>
                  <a:cxn ang="0">
                    <a:pos x="13" y="171"/>
                  </a:cxn>
                  <a:cxn ang="0">
                    <a:pos x="5" y="169"/>
                  </a:cxn>
                  <a:cxn ang="0">
                    <a:pos x="2" y="168"/>
                  </a:cxn>
                  <a:cxn ang="0">
                    <a:pos x="0" y="166"/>
                  </a:cxn>
                  <a:cxn ang="0">
                    <a:pos x="0" y="166"/>
                  </a:cxn>
                  <a:cxn ang="0">
                    <a:pos x="0" y="138"/>
                  </a:cxn>
                  <a:cxn ang="0">
                    <a:pos x="0" y="138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0" y="5"/>
                  </a:cxn>
                  <a:cxn ang="0">
                    <a:pos x="3" y="1"/>
                  </a:cxn>
                  <a:cxn ang="0">
                    <a:pos x="6" y="0"/>
                  </a:cxn>
                  <a:cxn ang="0">
                    <a:pos x="11" y="0"/>
                  </a:cxn>
                  <a:cxn ang="0">
                    <a:pos x="18" y="1"/>
                  </a:cxn>
                  <a:cxn ang="0">
                    <a:pos x="21" y="3"/>
                  </a:cxn>
                  <a:cxn ang="0">
                    <a:pos x="21" y="6"/>
                  </a:cxn>
                  <a:cxn ang="0">
                    <a:pos x="21" y="6"/>
                  </a:cxn>
                  <a:cxn ang="0">
                    <a:pos x="21" y="36"/>
                  </a:cxn>
                  <a:cxn ang="0">
                    <a:pos x="21" y="36"/>
                  </a:cxn>
                  <a:cxn ang="0">
                    <a:pos x="23" y="70"/>
                  </a:cxn>
                  <a:cxn ang="0">
                    <a:pos x="23" y="106"/>
                  </a:cxn>
                  <a:cxn ang="0">
                    <a:pos x="23" y="106"/>
                  </a:cxn>
                  <a:cxn ang="0">
                    <a:pos x="24" y="135"/>
                  </a:cxn>
                  <a:cxn ang="0">
                    <a:pos x="24" y="150"/>
                  </a:cxn>
                  <a:cxn ang="0">
                    <a:pos x="24" y="164"/>
                  </a:cxn>
                </a:cxnLst>
                <a:rect l="0" t="0" r="r" b="b"/>
                <a:pathLst>
                  <a:path w="24" h="171">
                    <a:moveTo>
                      <a:pt x="24" y="164"/>
                    </a:moveTo>
                    <a:lnTo>
                      <a:pt x="24" y="164"/>
                    </a:lnTo>
                    <a:lnTo>
                      <a:pt x="24" y="168"/>
                    </a:lnTo>
                    <a:lnTo>
                      <a:pt x="21" y="169"/>
                    </a:lnTo>
                    <a:lnTo>
                      <a:pt x="13" y="171"/>
                    </a:lnTo>
                    <a:lnTo>
                      <a:pt x="5" y="169"/>
                    </a:lnTo>
                    <a:lnTo>
                      <a:pt x="2" y="168"/>
                    </a:lnTo>
                    <a:lnTo>
                      <a:pt x="0" y="166"/>
                    </a:lnTo>
                    <a:lnTo>
                      <a:pt x="0" y="166"/>
                    </a:lnTo>
                    <a:lnTo>
                      <a:pt x="0" y="138"/>
                    </a:lnTo>
                    <a:lnTo>
                      <a:pt x="0" y="13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3" y="1"/>
                    </a:lnTo>
                    <a:lnTo>
                      <a:pt x="6" y="0"/>
                    </a:lnTo>
                    <a:lnTo>
                      <a:pt x="11" y="0"/>
                    </a:lnTo>
                    <a:lnTo>
                      <a:pt x="18" y="1"/>
                    </a:lnTo>
                    <a:lnTo>
                      <a:pt x="21" y="3"/>
                    </a:lnTo>
                    <a:lnTo>
                      <a:pt x="21" y="6"/>
                    </a:lnTo>
                    <a:lnTo>
                      <a:pt x="21" y="6"/>
                    </a:lnTo>
                    <a:lnTo>
                      <a:pt x="21" y="36"/>
                    </a:lnTo>
                    <a:lnTo>
                      <a:pt x="21" y="36"/>
                    </a:lnTo>
                    <a:lnTo>
                      <a:pt x="23" y="70"/>
                    </a:lnTo>
                    <a:lnTo>
                      <a:pt x="23" y="106"/>
                    </a:lnTo>
                    <a:lnTo>
                      <a:pt x="23" y="106"/>
                    </a:lnTo>
                    <a:lnTo>
                      <a:pt x="24" y="135"/>
                    </a:lnTo>
                    <a:lnTo>
                      <a:pt x="24" y="150"/>
                    </a:lnTo>
                    <a:lnTo>
                      <a:pt x="24" y="16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7" name="Freeform 1050"/>
              <p:cNvSpPr>
                <a:spLocks/>
              </p:cNvSpPr>
              <p:nvPr/>
            </p:nvSpPr>
            <p:spPr bwMode="auto">
              <a:xfrm>
                <a:off x="3602" y="1805"/>
                <a:ext cx="26" cy="171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2" y="3"/>
                  </a:cxn>
                  <a:cxn ang="0">
                    <a:pos x="5" y="1"/>
                  </a:cxn>
                  <a:cxn ang="0">
                    <a:pos x="13" y="0"/>
                  </a:cxn>
                  <a:cxn ang="0">
                    <a:pos x="21" y="1"/>
                  </a:cxn>
                  <a:cxn ang="0">
                    <a:pos x="24" y="3"/>
                  </a:cxn>
                  <a:cxn ang="0">
                    <a:pos x="26" y="5"/>
                  </a:cxn>
                  <a:cxn ang="0">
                    <a:pos x="26" y="5"/>
                  </a:cxn>
                  <a:cxn ang="0">
                    <a:pos x="26" y="32"/>
                  </a:cxn>
                  <a:cxn ang="0">
                    <a:pos x="26" y="32"/>
                  </a:cxn>
                  <a:cxn ang="0">
                    <a:pos x="26" y="163"/>
                  </a:cxn>
                  <a:cxn ang="0">
                    <a:pos x="26" y="163"/>
                  </a:cxn>
                  <a:cxn ang="0">
                    <a:pos x="24" y="168"/>
                  </a:cxn>
                  <a:cxn ang="0">
                    <a:pos x="23" y="169"/>
                  </a:cxn>
                  <a:cxn ang="0">
                    <a:pos x="20" y="171"/>
                  </a:cxn>
                  <a:cxn ang="0">
                    <a:pos x="15" y="171"/>
                  </a:cxn>
                  <a:cxn ang="0">
                    <a:pos x="8" y="169"/>
                  </a:cxn>
                  <a:cxn ang="0">
                    <a:pos x="5" y="168"/>
                  </a:cxn>
                  <a:cxn ang="0">
                    <a:pos x="3" y="166"/>
                  </a:cxn>
                  <a:cxn ang="0">
                    <a:pos x="3" y="166"/>
                  </a:cxn>
                  <a:cxn ang="0">
                    <a:pos x="5" y="137"/>
                  </a:cxn>
                  <a:cxn ang="0">
                    <a:pos x="5" y="137"/>
                  </a:cxn>
                  <a:cxn ang="0">
                    <a:pos x="3" y="101"/>
                  </a:cxn>
                  <a:cxn ang="0">
                    <a:pos x="3" y="67"/>
                  </a:cxn>
                  <a:cxn ang="0">
                    <a:pos x="3" y="67"/>
                  </a:cxn>
                  <a:cxn ang="0">
                    <a:pos x="2" y="36"/>
                  </a:cxn>
                  <a:cxn ang="0">
                    <a:pos x="0" y="21"/>
                  </a:cxn>
                  <a:cxn ang="0">
                    <a:pos x="0" y="6"/>
                  </a:cxn>
                </a:cxnLst>
                <a:rect l="0" t="0" r="r" b="b"/>
                <a:pathLst>
                  <a:path w="26" h="171">
                    <a:moveTo>
                      <a:pt x="0" y="6"/>
                    </a:moveTo>
                    <a:lnTo>
                      <a:pt x="0" y="6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13" y="0"/>
                    </a:lnTo>
                    <a:lnTo>
                      <a:pt x="21" y="1"/>
                    </a:lnTo>
                    <a:lnTo>
                      <a:pt x="24" y="3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6" y="163"/>
                    </a:lnTo>
                    <a:lnTo>
                      <a:pt x="26" y="163"/>
                    </a:lnTo>
                    <a:lnTo>
                      <a:pt x="24" y="168"/>
                    </a:lnTo>
                    <a:lnTo>
                      <a:pt x="23" y="169"/>
                    </a:lnTo>
                    <a:lnTo>
                      <a:pt x="20" y="171"/>
                    </a:lnTo>
                    <a:lnTo>
                      <a:pt x="15" y="171"/>
                    </a:lnTo>
                    <a:lnTo>
                      <a:pt x="8" y="169"/>
                    </a:lnTo>
                    <a:lnTo>
                      <a:pt x="5" y="168"/>
                    </a:lnTo>
                    <a:lnTo>
                      <a:pt x="3" y="166"/>
                    </a:lnTo>
                    <a:lnTo>
                      <a:pt x="3" y="166"/>
                    </a:lnTo>
                    <a:lnTo>
                      <a:pt x="5" y="137"/>
                    </a:lnTo>
                    <a:lnTo>
                      <a:pt x="5" y="137"/>
                    </a:lnTo>
                    <a:lnTo>
                      <a:pt x="3" y="101"/>
                    </a:lnTo>
                    <a:lnTo>
                      <a:pt x="3" y="67"/>
                    </a:lnTo>
                    <a:lnTo>
                      <a:pt x="3" y="67"/>
                    </a:lnTo>
                    <a:lnTo>
                      <a:pt x="2" y="36"/>
                    </a:lnTo>
                    <a:lnTo>
                      <a:pt x="0" y="21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0086B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8" name="Freeform 1051"/>
              <p:cNvSpPr>
                <a:spLocks/>
              </p:cNvSpPr>
              <p:nvPr/>
            </p:nvSpPr>
            <p:spPr bwMode="auto">
              <a:xfrm>
                <a:off x="3602" y="1805"/>
                <a:ext cx="26" cy="171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6"/>
                  </a:cxn>
                  <a:cxn ang="0">
                    <a:pos x="2" y="3"/>
                  </a:cxn>
                  <a:cxn ang="0">
                    <a:pos x="5" y="1"/>
                  </a:cxn>
                  <a:cxn ang="0">
                    <a:pos x="13" y="0"/>
                  </a:cxn>
                  <a:cxn ang="0">
                    <a:pos x="21" y="1"/>
                  </a:cxn>
                  <a:cxn ang="0">
                    <a:pos x="24" y="3"/>
                  </a:cxn>
                  <a:cxn ang="0">
                    <a:pos x="26" y="5"/>
                  </a:cxn>
                  <a:cxn ang="0">
                    <a:pos x="26" y="5"/>
                  </a:cxn>
                  <a:cxn ang="0">
                    <a:pos x="26" y="32"/>
                  </a:cxn>
                  <a:cxn ang="0">
                    <a:pos x="26" y="32"/>
                  </a:cxn>
                  <a:cxn ang="0">
                    <a:pos x="26" y="163"/>
                  </a:cxn>
                  <a:cxn ang="0">
                    <a:pos x="26" y="163"/>
                  </a:cxn>
                  <a:cxn ang="0">
                    <a:pos x="24" y="168"/>
                  </a:cxn>
                  <a:cxn ang="0">
                    <a:pos x="23" y="169"/>
                  </a:cxn>
                  <a:cxn ang="0">
                    <a:pos x="20" y="171"/>
                  </a:cxn>
                  <a:cxn ang="0">
                    <a:pos x="15" y="171"/>
                  </a:cxn>
                  <a:cxn ang="0">
                    <a:pos x="8" y="169"/>
                  </a:cxn>
                  <a:cxn ang="0">
                    <a:pos x="5" y="168"/>
                  </a:cxn>
                  <a:cxn ang="0">
                    <a:pos x="3" y="166"/>
                  </a:cxn>
                  <a:cxn ang="0">
                    <a:pos x="3" y="166"/>
                  </a:cxn>
                  <a:cxn ang="0">
                    <a:pos x="5" y="137"/>
                  </a:cxn>
                  <a:cxn ang="0">
                    <a:pos x="5" y="137"/>
                  </a:cxn>
                  <a:cxn ang="0">
                    <a:pos x="3" y="101"/>
                  </a:cxn>
                  <a:cxn ang="0">
                    <a:pos x="3" y="67"/>
                  </a:cxn>
                  <a:cxn ang="0">
                    <a:pos x="3" y="67"/>
                  </a:cxn>
                  <a:cxn ang="0">
                    <a:pos x="2" y="36"/>
                  </a:cxn>
                  <a:cxn ang="0">
                    <a:pos x="0" y="21"/>
                  </a:cxn>
                  <a:cxn ang="0">
                    <a:pos x="0" y="6"/>
                  </a:cxn>
                </a:cxnLst>
                <a:rect l="0" t="0" r="r" b="b"/>
                <a:pathLst>
                  <a:path w="26" h="171">
                    <a:moveTo>
                      <a:pt x="0" y="6"/>
                    </a:moveTo>
                    <a:lnTo>
                      <a:pt x="0" y="6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13" y="0"/>
                    </a:lnTo>
                    <a:lnTo>
                      <a:pt x="21" y="1"/>
                    </a:lnTo>
                    <a:lnTo>
                      <a:pt x="24" y="3"/>
                    </a:lnTo>
                    <a:lnTo>
                      <a:pt x="26" y="5"/>
                    </a:lnTo>
                    <a:lnTo>
                      <a:pt x="26" y="5"/>
                    </a:lnTo>
                    <a:lnTo>
                      <a:pt x="26" y="32"/>
                    </a:lnTo>
                    <a:lnTo>
                      <a:pt x="26" y="32"/>
                    </a:lnTo>
                    <a:lnTo>
                      <a:pt x="26" y="163"/>
                    </a:lnTo>
                    <a:lnTo>
                      <a:pt x="26" y="163"/>
                    </a:lnTo>
                    <a:lnTo>
                      <a:pt x="24" y="168"/>
                    </a:lnTo>
                    <a:lnTo>
                      <a:pt x="23" y="169"/>
                    </a:lnTo>
                    <a:lnTo>
                      <a:pt x="20" y="171"/>
                    </a:lnTo>
                    <a:lnTo>
                      <a:pt x="15" y="171"/>
                    </a:lnTo>
                    <a:lnTo>
                      <a:pt x="8" y="169"/>
                    </a:lnTo>
                    <a:lnTo>
                      <a:pt x="5" y="168"/>
                    </a:lnTo>
                    <a:lnTo>
                      <a:pt x="3" y="166"/>
                    </a:lnTo>
                    <a:lnTo>
                      <a:pt x="3" y="166"/>
                    </a:lnTo>
                    <a:lnTo>
                      <a:pt x="5" y="137"/>
                    </a:lnTo>
                    <a:lnTo>
                      <a:pt x="5" y="137"/>
                    </a:lnTo>
                    <a:lnTo>
                      <a:pt x="3" y="101"/>
                    </a:lnTo>
                    <a:lnTo>
                      <a:pt x="3" y="67"/>
                    </a:lnTo>
                    <a:lnTo>
                      <a:pt x="3" y="67"/>
                    </a:lnTo>
                    <a:lnTo>
                      <a:pt x="2" y="36"/>
                    </a:lnTo>
                    <a:lnTo>
                      <a:pt x="0" y="21"/>
                    </a:lnTo>
                    <a:lnTo>
                      <a:pt x="0" y="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59" name="Freeform 1052"/>
              <p:cNvSpPr>
                <a:spLocks/>
              </p:cNvSpPr>
              <p:nvPr/>
            </p:nvSpPr>
            <p:spPr bwMode="auto">
              <a:xfrm>
                <a:off x="3462" y="1803"/>
                <a:ext cx="47" cy="47"/>
              </a:xfrm>
              <a:custGeom>
                <a:avLst/>
                <a:gdLst/>
                <a:ahLst/>
                <a:cxnLst>
                  <a:cxn ang="0">
                    <a:pos x="14" y="46"/>
                  </a:cxn>
                  <a:cxn ang="0">
                    <a:pos x="14" y="46"/>
                  </a:cxn>
                  <a:cxn ang="0">
                    <a:pos x="10" y="47"/>
                  </a:cxn>
                  <a:cxn ang="0">
                    <a:pos x="6" y="46"/>
                  </a:cxn>
                  <a:cxn ang="0">
                    <a:pos x="1" y="41"/>
                  </a:cxn>
                  <a:cxn ang="0">
                    <a:pos x="1" y="41"/>
                  </a:cxn>
                  <a:cxn ang="0">
                    <a:pos x="0" y="38"/>
                  </a:cxn>
                  <a:cxn ang="0">
                    <a:pos x="1" y="34"/>
                  </a:cxn>
                  <a:cxn ang="0">
                    <a:pos x="32" y="2"/>
                  </a:cxn>
                  <a:cxn ang="0">
                    <a:pos x="32" y="2"/>
                  </a:cxn>
                  <a:cxn ang="0">
                    <a:pos x="36" y="0"/>
                  </a:cxn>
                  <a:cxn ang="0">
                    <a:pos x="39" y="2"/>
                  </a:cxn>
                  <a:cxn ang="0">
                    <a:pos x="45" y="7"/>
                  </a:cxn>
                  <a:cxn ang="0">
                    <a:pos x="45" y="7"/>
                  </a:cxn>
                  <a:cxn ang="0">
                    <a:pos x="47" y="10"/>
                  </a:cxn>
                  <a:cxn ang="0">
                    <a:pos x="45" y="15"/>
                  </a:cxn>
                  <a:cxn ang="0">
                    <a:pos x="14" y="46"/>
                  </a:cxn>
                </a:cxnLst>
                <a:rect l="0" t="0" r="r" b="b"/>
                <a:pathLst>
                  <a:path w="47" h="47">
                    <a:moveTo>
                      <a:pt x="14" y="46"/>
                    </a:moveTo>
                    <a:lnTo>
                      <a:pt x="14" y="46"/>
                    </a:lnTo>
                    <a:lnTo>
                      <a:pt x="10" y="47"/>
                    </a:lnTo>
                    <a:lnTo>
                      <a:pt x="6" y="46"/>
                    </a:lnTo>
                    <a:lnTo>
                      <a:pt x="1" y="41"/>
                    </a:lnTo>
                    <a:lnTo>
                      <a:pt x="1" y="41"/>
                    </a:lnTo>
                    <a:lnTo>
                      <a:pt x="0" y="38"/>
                    </a:lnTo>
                    <a:lnTo>
                      <a:pt x="1" y="34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39" y="2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7" y="10"/>
                    </a:lnTo>
                    <a:lnTo>
                      <a:pt x="45" y="15"/>
                    </a:lnTo>
                    <a:lnTo>
                      <a:pt x="14" y="46"/>
                    </a:lnTo>
                    <a:close/>
                  </a:path>
                </a:pathLst>
              </a:custGeom>
              <a:solidFill>
                <a:srgbClr val="0086B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0" name="Freeform 1053"/>
              <p:cNvSpPr>
                <a:spLocks/>
              </p:cNvSpPr>
              <p:nvPr/>
            </p:nvSpPr>
            <p:spPr bwMode="auto">
              <a:xfrm>
                <a:off x="3462" y="1803"/>
                <a:ext cx="47" cy="47"/>
              </a:xfrm>
              <a:custGeom>
                <a:avLst/>
                <a:gdLst/>
                <a:ahLst/>
                <a:cxnLst>
                  <a:cxn ang="0">
                    <a:pos x="14" y="46"/>
                  </a:cxn>
                  <a:cxn ang="0">
                    <a:pos x="14" y="46"/>
                  </a:cxn>
                  <a:cxn ang="0">
                    <a:pos x="10" y="47"/>
                  </a:cxn>
                  <a:cxn ang="0">
                    <a:pos x="6" y="46"/>
                  </a:cxn>
                  <a:cxn ang="0">
                    <a:pos x="1" y="41"/>
                  </a:cxn>
                  <a:cxn ang="0">
                    <a:pos x="1" y="41"/>
                  </a:cxn>
                  <a:cxn ang="0">
                    <a:pos x="0" y="38"/>
                  </a:cxn>
                  <a:cxn ang="0">
                    <a:pos x="1" y="34"/>
                  </a:cxn>
                  <a:cxn ang="0">
                    <a:pos x="32" y="2"/>
                  </a:cxn>
                  <a:cxn ang="0">
                    <a:pos x="32" y="2"/>
                  </a:cxn>
                  <a:cxn ang="0">
                    <a:pos x="36" y="0"/>
                  </a:cxn>
                  <a:cxn ang="0">
                    <a:pos x="39" y="2"/>
                  </a:cxn>
                  <a:cxn ang="0">
                    <a:pos x="45" y="7"/>
                  </a:cxn>
                  <a:cxn ang="0">
                    <a:pos x="45" y="7"/>
                  </a:cxn>
                  <a:cxn ang="0">
                    <a:pos x="47" y="10"/>
                  </a:cxn>
                  <a:cxn ang="0">
                    <a:pos x="45" y="15"/>
                  </a:cxn>
                  <a:cxn ang="0">
                    <a:pos x="14" y="46"/>
                  </a:cxn>
                </a:cxnLst>
                <a:rect l="0" t="0" r="r" b="b"/>
                <a:pathLst>
                  <a:path w="47" h="47">
                    <a:moveTo>
                      <a:pt x="14" y="46"/>
                    </a:moveTo>
                    <a:lnTo>
                      <a:pt x="14" y="46"/>
                    </a:lnTo>
                    <a:lnTo>
                      <a:pt x="10" y="47"/>
                    </a:lnTo>
                    <a:lnTo>
                      <a:pt x="6" y="46"/>
                    </a:lnTo>
                    <a:lnTo>
                      <a:pt x="1" y="41"/>
                    </a:lnTo>
                    <a:lnTo>
                      <a:pt x="1" y="41"/>
                    </a:lnTo>
                    <a:lnTo>
                      <a:pt x="0" y="38"/>
                    </a:lnTo>
                    <a:lnTo>
                      <a:pt x="1" y="34"/>
                    </a:lnTo>
                    <a:lnTo>
                      <a:pt x="32" y="2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39" y="2"/>
                    </a:lnTo>
                    <a:lnTo>
                      <a:pt x="45" y="7"/>
                    </a:lnTo>
                    <a:lnTo>
                      <a:pt x="45" y="7"/>
                    </a:lnTo>
                    <a:lnTo>
                      <a:pt x="47" y="10"/>
                    </a:lnTo>
                    <a:lnTo>
                      <a:pt x="45" y="15"/>
                    </a:lnTo>
                    <a:lnTo>
                      <a:pt x="14" y="46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1" name="Freeform 1054"/>
              <p:cNvSpPr>
                <a:spLocks/>
              </p:cNvSpPr>
              <p:nvPr/>
            </p:nvSpPr>
            <p:spPr bwMode="auto">
              <a:xfrm>
                <a:off x="3576" y="1805"/>
                <a:ext cx="44" cy="50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2" y="13"/>
                  </a:cxn>
                  <a:cxn ang="0">
                    <a:pos x="0" y="9"/>
                  </a:cxn>
                  <a:cxn ang="0">
                    <a:pos x="3" y="6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5" y="1"/>
                  </a:cxn>
                  <a:cxn ang="0">
                    <a:pos x="44" y="37"/>
                  </a:cxn>
                  <a:cxn ang="0">
                    <a:pos x="44" y="37"/>
                  </a:cxn>
                  <a:cxn ang="0">
                    <a:pos x="44" y="40"/>
                  </a:cxn>
                  <a:cxn ang="0">
                    <a:pos x="42" y="44"/>
                  </a:cxn>
                  <a:cxn ang="0">
                    <a:pos x="37" y="49"/>
                  </a:cxn>
                  <a:cxn ang="0">
                    <a:pos x="37" y="49"/>
                  </a:cxn>
                  <a:cxn ang="0">
                    <a:pos x="33" y="50"/>
                  </a:cxn>
                  <a:cxn ang="0">
                    <a:pos x="29" y="49"/>
                  </a:cxn>
                  <a:cxn ang="0">
                    <a:pos x="2" y="13"/>
                  </a:cxn>
                </a:cxnLst>
                <a:rect l="0" t="0" r="r" b="b"/>
                <a:pathLst>
                  <a:path w="44" h="50">
                    <a:moveTo>
                      <a:pt x="2" y="13"/>
                    </a:moveTo>
                    <a:lnTo>
                      <a:pt x="2" y="13"/>
                    </a:lnTo>
                    <a:lnTo>
                      <a:pt x="0" y="9"/>
                    </a:lnTo>
                    <a:lnTo>
                      <a:pt x="3" y="6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44" y="37"/>
                    </a:lnTo>
                    <a:lnTo>
                      <a:pt x="44" y="37"/>
                    </a:lnTo>
                    <a:lnTo>
                      <a:pt x="44" y="40"/>
                    </a:lnTo>
                    <a:lnTo>
                      <a:pt x="42" y="44"/>
                    </a:lnTo>
                    <a:lnTo>
                      <a:pt x="37" y="49"/>
                    </a:lnTo>
                    <a:lnTo>
                      <a:pt x="37" y="49"/>
                    </a:lnTo>
                    <a:lnTo>
                      <a:pt x="33" y="50"/>
                    </a:lnTo>
                    <a:lnTo>
                      <a:pt x="29" y="49"/>
                    </a:ln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0086B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2" name="Freeform 1055"/>
              <p:cNvSpPr>
                <a:spLocks/>
              </p:cNvSpPr>
              <p:nvPr/>
            </p:nvSpPr>
            <p:spPr bwMode="auto">
              <a:xfrm>
                <a:off x="3576" y="1805"/>
                <a:ext cx="44" cy="50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2" y="13"/>
                  </a:cxn>
                  <a:cxn ang="0">
                    <a:pos x="0" y="9"/>
                  </a:cxn>
                  <a:cxn ang="0">
                    <a:pos x="3" y="6"/>
                  </a:cxn>
                  <a:cxn ang="0">
                    <a:pos x="8" y="1"/>
                  </a:cxn>
                  <a:cxn ang="0">
                    <a:pos x="8" y="1"/>
                  </a:cxn>
                  <a:cxn ang="0">
                    <a:pos x="11" y="0"/>
                  </a:cxn>
                  <a:cxn ang="0">
                    <a:pos x="15" y="1"/>
                  </a:cxn>
                  <a:cxn ang="0">
                    <a:pos x="44" y="37"/>
                  </a:cxn>
                  <a:cxn ang="0">
                    <a:pos x="44" y="37"/>
                  </a:cxn>
                  <a:cxn ang="0">
                    <a:pos x="44" y="40"/>
                  </a:cxn>
                  <a:cxn ang="0">
                    <a:pos x="42" y="44"/>
                  </a:cxn>
                  <a:cxn ang="0">
                    <a:pos x="37" y="49"/>
                  </a:cxn>
                  <a:cxn ang="0">
                    <a:pos x="37" y="49"/>
                  </a:cxn>
                  <a:cxn ang="0">
                    <a:pos x="33" y="50"/>
                  </a:cxn>
                  <a:cxn ang="0">
                    <a:pos x="29" y="49"/>
                  </a:cxn>
                  <a:cxn ang="0">
                    <a:pos x="2" y="13"/>
                  </a:cxn>
                </a:cxnLst>
                <a:rect l="0" t="0" r="r" b="b"/>
                <a:pathLst>
                  <a:path w="44" h="50">
                    <a:moveTo>
                      <a:pt x="2" y="13"/>
                    </a:moveTo>
                    <a:lnTo>
                      <a:pt x="2" y="13"/>
                    </a:lnTo>
                    <a:lnTo>
                      <a:pt x="0" y="9"/>
                    </a:lnTo>
                    <a:lnTo>
                      <a:pt x="3" y="6"/>
                    </a:lnTo>
                    <a:lnTo>
                      <a:pt x="8" y="1"/>
                    </a:lnTo>
                    <a:lnTo>
                      <a:pt x="8" y="1"/>
                    </a:lnTo>
                    <a:lnTo>
                      <a:pt x="11" y="0"/>
                    </a:lnTo>
                    <a:lnTo>
                      <a:pt x="15" y="1"/>
                    </a:lnTo>
                    <a:lnTo>
                      <a:pt x="44" y="37"/>
                    </a:lnTo>
                    <a:lnTo>
                      <a:pt x="44" y="37"/>
                    </a:lnTo>
                    <a:lnTo>
                      <a:pt x="44" y="40"/>
                    </a:lnTo>
                    <a:lnTo>
                      <a:pt x="42" y="44"/>
                    </a:lnTo>
                    <a:lnTo>
                      <a:pt x="37" y="49"/>
                    </a:lnTo>
                    <a:lnTo>
                      <a:pt x="37" y="49"/>
                    </a:lnTo>
                    <a:lnTo>
                      <a:pt x="33" y="50"/>
                    </a:lnTo>
                    <a:lnTo>
                      <a:pt x="29" y="49"/>
                    </a:lnTo>
                    <a:lnTo>
                      <a:pt x="2" y="1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3" name="Freeform 1056"/>
              <p:cNvSpPr>
                <a:spLocks/>
              </p:cNvSpPr>
              <p:nvPr/>
            </p:nvSpPr>
            <p:spPr bwMode="auto">
              <a:xfrm>
                <a:off x="3442" y="1790"/>
                <a:ext cx="201" cy="26"/>
              </a:xfrm>
              <a:custGeom>
                <a:avLst/>
                <a:gdLst/>
                <a:ahLst/>
                <a:cxnLst>
                  <a:cxn ang="0">
                    <a:pos x="193" y="24"/>
                  </a:cxn>
                  <a:cxn ang="0">
                    <a:pos x="193" y="24"/>
                  </a:cxn>
                  <a:cxn ang="0">
                    <a:pos x="186" y="24"/>
                  </a:cxn>
                  <a:cxn ang="0">
                    <a:pos x="186" y="24"/>
                  </a:cxn>
                  <a:cxn ang="0">
                    <a:pos x="181" y="24"/>
                  </a:cxn>
                  <a:cxn ang="0">
                    <a:pos x="181" y="24"/>
                  </a:cxn>
                  <a:cxn ang="0">
                    <a:pos x="167" y="24"/>
                  </a:cxn>
                  <a:cxn ang="0">
                    <a:pos x="150" y="24"/>
                  </a:cxn>
                  <a:cxn ang="0">
                    <a:pos x="150" y="24"/>
                  </a:cxn>
                  <a:cxn ang="0">
                    <a:pos x="88" y="23"/>
                  </a:cxn>
                  <a:cxn ang="0">
                    <a:pos x="88" y="23"/>
                  </a:cxn>
                  <a:cxn ang="0">
                    <a:pos x="65" y="23"/>
                  </a:cxn>
                  <a:cxn ang="0">
                    <a:pos x="43" y="24"/>
                  </a:cxn>
                  <a:cxn ang="0">
                    <a:pos x="43" y="24"/>
                  </a:cxn>
                  <a:cxn ang="0">
                    <a:pos x="25" y="24"/>
                  </a:cxn>
                  <a:cxn ang="0">
                    <a:pos x="25" y="24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7" y="24"/>
                  </a:cxn>
                  <a:cxn ang="0">
                    <a:pos x="3" y="23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8"/>
                  </a:cxn>
                  <a:cxn ang="0">
                    <a:pos x="2" y="15"/>
                  </a:cxn>
                  <a:cxn ang="0">
                    <a:pos x="2" y="15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62" y="0"/>
                  </a:cxn>
                  <a:cxn ang="0">
                    <a:pos x="87" y="2"/>
                  </a:cxn>
                  <a:cxn ang="0">
                    <a:pos x="87" y="2"/>
                  </a:cxn>
                  <a:cxn ang="0">
                    <a:pos x="114" y="2"/>
                  </a:cxn>
                  <a:cxn ang="0">
                    <a:pos x="142" y="3"/>
                  </a:cxn>
                  <a:cxn ang="0">
                    <a:pos x="142" y="3"/>
                  </a:cxn>
                  <a:cxn ang="0">
                    <a:pos x="155" y="3"/>
                  </a:cxn>
                  <a:cxn ang="0">
                    <a:pos x="170" y="3"/>
                  </a:cxn>
                  <a:cxn ang="0">
                    <a:pos x="170" y="3"/>
                  </a:cxn>
                  <a:cxn ang="0">
                    <a:pos x="188" y="2"/>
                  </a:cxn>
                  <a:cxn ang="0">
                    <a:pos x="188" y="2"/>
                  </a:cxn>
                  <a:cxn ang="0">
                    <a:pos x="194" y="2"/>
                  </a:cxn>
                  <a:cxn ang="0">
                    <a:pos x="198" y="5"/>
                  </a:cxn>
                  <a:cxn ang="0">
                    <a:pos x="198" y="8"/>
                  </a:cxn>
                  <a:cxn ang="0">
                    <a:pos x="198" y="11"/>
                  </a:cxn>
                  <a:cxn ang="0">
                    <a:pos x="198" y="11"/>
                  </a:cxn>
                  <a:cxn ang="0">
                    <a:pos x="199" y="15"/>
                  </a:cxn>
                  <a:cxn ang="0">
                    <a:pos x="201" y="20"/>
                  </a:cxn>
                  <a:cxn ang="0">
                    <a:pos x="201" y="20"/>
                  </a:cxn>
                  <a:cxn ang="0">
                    <a:pos x="201" y="21"/>
                  </a:cxn>
                  <a:cxn ang="0">
                    <a:pos x="199" y="23"/>
                  </a:cxn>
                  <a:cxn ang="0">
                    <a:pos x="193" y="24"/>
                  </a:cxn>
                </a:cxnLst>
                <a:rect l="0" t="0" r="r" b="b"/>
                <a:pathLst>
                  <a:path w="201" h="26">
                    <a:moveTo>
                      <a:pt x="193" y="24"/>
                    </a:moveTo>
                    <a:lnTo>
                      <a:pt x="193" y="24"/>
                    </a:lnTo>
                    <a:lnTo>
                      <a:pt x="186" y="24"/>
                    </a:lnTo>
                    <a:lnTo>
                      <a:pt x="186" y="24"/>
                    </a:lnTo>
                    <a:lnTo>
                      <a:pt x="181" y="24"/>
                    </a:lnTo>
                    <a:lnTo>
                      <a:pt x="181" y="24"/>
                    </a:lnTo>
                    <a:lnTo>
                      <a:pt x="167" y="24"/>
                    </a:lnTo>
                    <a:lnTo>
                      <a:pt x="150" y="24"/>
                    </a:lnTo>
                    <a:lnTo>
                      <a:pt x="150" y="24"/>
                    </a:lnTo>
                    <a:lnTo>
                      <a:pt x="88" y="23"/>
                    </a:lnTo>
                    <a:lnTo>
                      <a:pt x="88" y="23"/>
                    </a:lnTo>
                    <a:lnTo>
                      <a:pt x="65" y="23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25" y="24"/>
                    </a:lnTo>
                    <a:lnTo>
                      <a:pt x="25" y="24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7" y="24"/>
                    </a:lnTo>
                    <a:lnTo>
                      <a:pt x="3" y="23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8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7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62" y="0"/>
                    </a:lnTo>
                    <a:lnTo>
                      <a:pt x="87" y="2"/>
                    </a:lnTo>
                    <a:lnTo>
                      <a:pt x="87" y="2"/>
                    </a:lnTo>
                    <a:lnTo>
                      <a:pt x="114" y="2"/>
                    </a:lnTo>
                    <a:lnTo>
                      <a:pt x="142" y="3"/>
                    </a:lnTo>
                    <a:lnTo>
                      <a:pt x="142" y="3"/>
                    </a:lnTo>
                    <a:lnTo>
                      <a:pt x="155" y="3"/>
                    </a:lnTo>
                    <a:lnTo>
                      <a:pt x="170" y="3"/>
                    </a:lnTo>
                    <a:lnTo>
                      <a:pt x="170" y="3"/>
                    </a:lnTo>
                    <a:lnTo>
                      <a:pt x="188" y="2"/>
                    </a:lnTo>
                    <a:lnTo>
                      <a:pt x="188" y="2"/>
                    </a:lnTo>
                    <a:lnTo>
                      <a:pt x="194" y="2"/>
                    </a:lnTo>
                    <a:lnTo>
                      <a:pt x="198" y="5"/>
                    </a:lnTo>
                    <a:lnTo>
                      <a:pt x="198" y="8"/>
                    </a:lnTo>
                    <a:lnTo>
                      <a:pt x="198" y="11"/>
                    </a:lnTo>
                    <a:lnTo>
                      <a:pt x="198" y="11"/>
                    </a:lnTo>
                    <a:lnTo>
                      <a:pt x="199" y="15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1" y="21"/>
                    </a:lnTo>
                    <a:lnTo>
                      <a:pt x="199" y="23"/>
                    </a:lnTo>
                    <a:lnTo>
                      <a:pt x="193" y="24"/>
                    </a:lnTo>
                    <a:close/>
                  </a:path>
                </a:pathLst>
              </a:custGeom>
              <a:solidFill>
                <a:srgbClr val="0086B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4" name="Freeform 1057"/>
              <p:cNvSpPr>
                <a:spLocks/>
              </p:cNvSpPr>
              <p:nvPr/>
            </p:nvSpPr>
            <p:spPr bwMode="auto">
              <a:xfrm>
                <a:off x="3442" y="1790"/>
                <a:ext cx="201" cy="26"/>
              </a:xfrm>
              <a:custGeom>
                <a:avLst/>
                <a:gdLst/>
                <a:ahLst/>
                <a:cxnLst>
                  <a:cxn ang="0">
                    <a:pos x="193" y="24"/>
                  </a:cxn>
                  <a:cxn ang="0">
                    <a:pos x="193" y="24"/>
                  </a:cxn>
                  <a:cxn ang="0">
                    <a:pos x="186" y="24"/>
                  </a:cxn>
                  <a:cxn ang="0">
                    <a:pos x="186" y="24"/>
                  </a:cxn>
                  <a:cxn ang="0">
                    <a:pos x="181" y="24"/>
                  </a:cxn>
                  <a:cxn ang="0">
                    <a:pos x="181" y="24"/>
                  </a:cxn>
                  <a:cxn ang="0">
                    <a:pos x="167" y="24"/>
                  </a:cxn>
                  <a:cxn ang="0">
                    <a:pos x="150" y="24"/>
                  </a:cxn>
                  <a:cxn ang="0">
                    <a:pos x="150" y="24"/>
                  </a:cxn>
                  <a:cxn ang="0">
                    <a:pos x="88" y="23"/>
                  </a:cxn>
                  <a:cxn ang="0">
                    <a:pos x="88" y="23"/>
                  </a:cxn>
                  <a:cxn ang="0">
                    <a:pos x="65" y="23"/>
                  </a:cxn>
                  <a:cxn ang="0">
                    <a:pos x="43" y="24"/>
                  </a:cxn>
                  <a:cxn ang="0">
                    <a:pos x="43" y="24"/>
                  </a:cxn>
                  <a:cxn ang="0">
                    <a:pos x="25" y="24"/>
                  </a:cxn>
                  <a:cxn ang="0">
                    <a:pos x="25" y="24"/>
                  </a:cxn>
                  <a:cxn ang="0">
                    <a:pos x="15" y="26"/>
                  </a:cxn>
                  <a:cxn ang="0">
                    <a:pos x="15" y="26"/>
                  </a:cxn>
                  <a:cxn ang="0">
                    <a:pos x="7" y="24"/>
                  </a:cxn>
                  <a:cxn ang="0">
                    <a:pos x="3" y="23"/>
                  </a:cxn>
                  <a:cxn ang="0">
                    <a:pos x="2" y="21"/>
                  </a:cxn>
                  <a:cxn ang="0">
                    <a:pos x="2" y="21"/>
                  </a:cxn>
                  <a:cxn ang="0">
                    <a:pos x="0" y="18"/>
                  </a:cxn>
                  <a:cxn ang="0">
                    <a:pos x="2" y="15"/>
                  </a:cxn>
                  <a:cxn ang="0">
                    <a:pos x="2" y="15"/>
                  </a:cxn>
                  <a:cxn ang="0">
                    <a:pos x="0" y="5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62" y="0"/>
                  </a:cxn>
                  <a:cxn ang="0">
                    <a:pos x="87" y="2"/>
                  </a:cxn>
                  <a:cxn ang="0">
                    <a:pos x="87" y="2"/>
                  </a:cxn>
                  <a:cxn ang="0">
                    <a:pos x="114" y="2"/>
                  </a:cxn>
                  <a:cxn ang="0">
                    <a:pos x="142" y="3"/>
                  </a:cxn>
                  <a:cxn ang="0">
                    <a:pos x="142" y="3"/>
                  </a:cxn>
                  <a:cxn ang="0">
                    <a:pos x="155" y="3"/>
                  </a:cxn>
                  <a:cxn ang="0">
                    <a:pos x="170" y="3"/>
                  </a:cxn>
                  <a:cxn ang="0">
                    <a:pos x="170" y="3"/>
                  </a:cxn>
                  <a:cxn ang="0">
                    <a:pos x="188" y="2"/>
                  </a:cxn>
                  <a:cxn ang="0">
                    <a:pos x="188" y="2"/>
                  </a:cxn>
                  <a:cxn ang="0">
                    <a:pos x="194" y="2"/>
                  </a:cxn>
                  <a:cxn ang="0">
                    <a:pos x="198" y="5"/>
                  </a:cxn>
                  <a:cxn ang="0">
                    <a:pos x="198" y="8"/>
                  </a:cxn>
                  <a:cxn ang="0">
                    <a:pos x="198" y="11"/>
                  </a:cxn>
                  <a:cxn ang="0">
                    <a:pos x="198" y="11"/>
                  </a:cxn>
                  <a:cxn ang="0">
                    <a:pos x="199" y="15"/>
                  </a:cxn>
                  <a:cxn ang="0">
                    <a:pos x="201" y="20"/>
                  </a:cxn>
                  <a:cxn ang="0">
                    <a:pos x="201" y="20"/>
                  </a:cxn>
                  <a:cxn ang="0">
                    <a:pos x="201" y="21"/>
                  </a:cxn>
                  <a:cxn ang="0">
                    <a:pos x="199" y="23"/>
                  </a:cxn>
                  <a:cxn ang="0">
                    <a:pos x="193" y="24"/>
                  </a:cxn>
                </a:cxnLst>
                <a:rect l="0" t="0" r="r" b="b"/>
                <a:pathLst>
                  <a:path w="201" h="26">
                    <a:moveTo>
                      <a:pt x="193" y="24"/>
                    </a:moveTo>
                    <a:lnTo>
                      <a:pt x="193" y="24"/>
                    </a:lnTo>
                    <a:lnTo>
                      <a:pt x="186" y="24"/>
                    </a:lnTo>
                    <a:lnTo>
                      <a:pt x="186" y="24"/>
                    </a:lnTo>
                    <a:lnTo>
                      <a:pt x="181" y="24"/>
                    </a:lnTo>
                    <a:lnTo>
                      <a:pt x="181" y="24"/>
                    </a:lnTo>
                    <a:lnTo>
                      <a:pt x="167" y="24"/>
                    </a:lnTo>
                    <a:lnTo>
                      <a:pt x="150" y="24"/>
                    </a:lnTo>
                    <a:lnTo>
                      <a:pt x="150" y="24"/>
                    </a:lnTo>
                    <a:lnTo>
                      <a:pt x="88" y="23"/>
                    </a:lnTo>
                    <a:lnTo>
                      <a:pt x="88" y="23"/>
                    </a:lnTo>
                    <a:lnTo>
                      <a:pt x="65" y="23"/>
                    </a:lnTo>
                    <a:lnTo>
                      <a:pt x="43" y="24"/>
                    </a:lnTo>
                    <a:lnTo>
                      <a:pt x="43" y="24"/>
                    </a:lnTo>
                    <a:lnTo>
                      <a:pt x="25" y="24"/>
                    </a:lnTo>
                    <a:lnTo>
                      <a:pt x="25" y="24"/>
                    </a:lnTo>
                    <a:lnTo>
                      <a:pt x="15" y="26"/>
                    </a:lnTo>
                    <a:lnTo>
                      <a:pt x="15" y="26"/>
                    </a:lnTo>
                    <a:lnTo>
                      <a:pt x="7" y="24"/>
                    </a:lnTo>
                    <a:lnTo>
                      <a:pt x="3" y="23"/>
                    </a:lnTo>
                    <a:lnTo>
                      <a:pt x="2" y="21"/>
                    </a:lnTo>
                    <a:lnTo>
                      <a:pt x="2" y="21"/>
                    </a:lnTo>
                    <a:lnTo>
                      <a:pt x="0" y="18"/>
                    </a:lnTo>
                    <a:lnTo>
                      <a:pt x="2" y="15"/>
                    </a:lnTo>
                    <a:lnTo>
                      <a:pt x="2" y="15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7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62" y="0"/>
                    </a:lnTo>
                    <a:lnTo>
                      <a:pt x="87" y="2"/>
                    </a:lnTo>
                    <a:lnTo>
                      <a:pt x="87" y="2"/>
                    </a:lnTo>
                    <a:lnTo>
                      <a:pt x="114" y="2"/>
                    </a:lnTo>
                    <a:lnTo>
                      <a:pt x="142" y="3"/>
                    </a:lnTo>
                    <a:lnTo>
                      <a:pt x="142" y="3"/>
                    </a:lnTo>
                    <a:lnTo>
                      <a:pt x="155" y="3"/>
                    </a:lnTo>
                    <a:lnTo>
                      <a:pt x="170" y="3"/>
                    </a:lnTo>
                    <a:lnTo>
                      <a:pt x="170" y="3"/>
                    </a:lnTo>
                    <a:lnTo>
                      <a:pt x="188" y="2"/>
                    </a:lnTo>
                    <a:lnTo>
                      <a:pt x="188" y="2"/>
                    </a:lnTo>
                    <a:lnTo>
                      <a:pt x="194" y="2"/>
                    </a:lnTo>
                    <a:lnTo>
                      <a:pt x="198" y="5"/>
                    </a:lnTo>
                    <a:lnTo>
                      <a:pt x="198" y="8"/>
                    </a:lnTo>
                    <a:lnTo>
                      <a:pt x="198" y="11"/>
                    </a:lnTo>
                    <a:lnTo>
                      <a:pt x="198" y="11"/>
                    </a:lnTo>
                    <a:lnTo>
                      <a:pt x="199" y="15"/>
                    </a:lnTo>
                    <a:lnTo>
                      <a:pt x="201" y="20"/>
                    </a:lnTo>
                    <a:lnTo>
                      <a:pt x="201" y="20"/>
                    </a:lnTo>
                    <a:lnTo>
                      <a:pt x="201" y="21"/>
                    </a:lnTo>
                    <a:lnTo>
                      <a:pt x="199" y="23"/>
                    </a:lnTo>
                    <a:lnTo>
                      <a:pt x="193" y="2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5" name="Freeform 1058"/>
              <p:cNvSpPr>
                <a:spLocks/>
              </p:cNvSpPr>
              <p:nvPr/>
            </p:nvSpPr>
            <p:spPr bwMode="auto">
              <a:xfrm>
                <a:off x="3628" y="1814"/>
                <a:ext cx="1" cy="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F918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6" name="Freeform 1059"/>
              <p:cNvSpPr>
                <a:spLocks/>
              </p:cNvSpPr>
              <p:nvPr/>
            </p:nvSpPr>
            <p:spPr bwMode="auto">
              <a:xfrm>
                <a:off x="3628" y="1814"/>
                <a:ext cx="1" cy="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15">
                    <a:moveTo>
                      <a:pt x="0" y="0"/>
                    </a:moveTo>
                    <a:lnTo>
                      <a:pt x="0" y="0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7" name="Freeform 1060"/>
              <p:cNvSpPr>
                <a:spLocks/>
              </p:cNvSpPr>
              <p:nvPr/>
            </p:nvSpPr>
            <p:spPr bwMode="auto">
              <a:xfrm>
                <a:off x="3597" y="1814"/>
                <a:ext cx="5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5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706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8" name="Freeform 1061"/>
              <p:cNvSpPr>
                <a:spLocks/>
              </p:cNvSpPr>
              <p:nvPr/>
            </p:nvSpPr>
            <p:spPr bwMode="auto">
              <a:xfrm>
                <a:off x="3597" y="1814"/>
                <a:ext cx="5" cy="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5" y="7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7">
                    <a:moveTo>
                      <a:pt x="0" y="0"/>
                    </a:moveTo>
                    <a:lnTo>
                      <a:pt x="5" y="7"/>
                    </a:lnTo>
                    <a:lnTo>
                      <a:pt x="5" y="7"/>
                    </a:lnTo>
                    <a:lnTo>
                      <a:pt x="5" y="7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69" name="Freeform 1062"/>
              <p:cNvSpPr>
                <a:spLocks/>
              </p:cNvSpPr>
              <p:nvPr/>
            </p:nvSpPr>
            <p:spPr bwMode="auto">
              <a:xfrm>
                <a:off x="3602" y="1814"/>
                <a:ext cx="26" cy="1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26" y="15"/>
                  </a:cxn>
                  <a:cxn ang="0">
                    <a:pos x="26" y="15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24" y="0"/>
                  </a:cxn>
                </a:cxnLst>
                <a:rect l="0" t="0" r="r" b="b"/>
                <a:pathLst>
                  <a:path w="26" h="17">
                    <a:moveTo>
                      <a:pt x="24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26" y="15"/>
                    </a:lnTo>
                    <a:lnTo>
                      <a:pt x="26" y="15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005C7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0" name="Freeform 1063"/>
              <p:cNvSpPr>
                <a:spLocks/>
              </p:cNvSpPr>
              <p:nvPr/>
            </p:nvSpPr>
            <p:spPr bwMode="auto">
              <a:xfrm>
                <a:off x="3602" y="1814"/>
                <a:ext cx="26" cy="17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26" y="15"/>
                  </a:cxn>
                  <a:cxn ang="0">
                    <a:pos x="26" y="15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24" y="0"/>
                  </a:cxn>
                </a:cxnLst>
                <a:rect l="0" t="0" r="r" b="b"/>
                <a:pathLst>
                  <a:path w="26" h="17">
                    <a:moveTo>
                      <a:pt x="24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26" y="15"/>
                    </a:lnTo>
                    <a:lnTo>
                      <a:pt x="26" y="15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2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1" name="Freeform 1064"/>
              <p:cNvSpPr>
                <a:spLocks/>
              </p:cNvSpPr>
              <p:nvPr/>
            </p:nvSpPr>
            <p:spPr bwMode="auto">
              <a:xfrm>
                <a:off x="3578" y="1814"/>
                <a:ext cx="32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11" y="18"/>
                  </a:cxn>
                  <a:cxn ang="0">
                    <a:pos x="11" y="18"/>
                  </a:cxn>
                  <a:cxn ang="0">
                    <a:pos x="26" y="18"/>
                  </a:cxn>
                  <a:cxn ang="0">
                    <a:pos x="26" y="18"/>
                  </a:cxn>
                  <a:cxn ang="0">
                    <a:pos x="32" y="17"/>
                  </a:cxn>
                  <a:cxn ang="0">
                    <a:pos x="24" y="7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26" y="18"/>
                    </a:lnTo>
                    <a:lnTo>
                      <a:pt x="26" y="18"/>
                    </a:lnTo>
                    <a:lnTo>
                      <a:pt x="32" y="17"/>
                    </a:lnTo>
                    <a:lnTo>
                      <a:pt x="24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C7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2" name="Freeform 1065"/>
              <p:cNvSpPr>
                <a:spLocks/>
              </p:cNvSpPr>
              <p:nvPr/>
            </p:nvSpPr>
            <p:spPr bwMode="auto">
              <a:xfrm>
                <a:off x="3578" y="1814"/>
                <a:ext cx="32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11" y="18"/>
                  </a:cxn>
                  <a:cxn ang="0">
                    <a:pos x="11" y="18"/>
                  </a:cxn>
                  <a:cxn ang="0">
                    <a:pos x="26" y="18"/>
                  </a:cxn>
                  <a:cxn ang="0">
                    <a:pos x="26" y="18"/>
                  </a:cxn>
                  <a:cxn ang="0">
                    <a:pos x="32" y="17"/>
                  </a:cxn>
                  <a:cxn ang="0">
                    <a:pos x="24" y="7"/>
                  </a:cxn>
                  <a:cxn ang="0">
                    <a:pos x="19" y="0"/>
                  </a:cxn>
                  <a:cxn ang="0">
                    <a:pos x="19" y="0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2" h="18">
                    <a:moveTo>
                      <a:pt x="0" y="0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11" y="18"/>
                    </a:lnTo>
                    <a:lnTo>
                      <a:pt x="11" y="18"/>
                    </a:lnTo>
                    <a:lnTo>
                      <a:pt x="26" y="18"/>
                    </a:lnTo>
                    <a:lnTo>
                      <a:pt x="26" y="18"/>
                    </a:lnTo>
                    <a:lnTo>
                      <a:pt x="32" y="17"/>
                    </a:lnTo>
                    <a:lnTo>
                      <a:pt x="24" y="7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3" name="Freeform 1066"/>
              <p:cNvSpPr>
                <a:spLocks noEditPoints="1"/>
              </p:cNvSpPr>
              <p:nvPr/>
            </p:nvSpPr>
            <p:spPr bwMode="auto">
              <a:xfrm>
                <a:off x="3578" y="1814"/>
                <a:ext cx="50" cy="1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37" y="0"/>
                  </a:cxn>
                  <a:cxn ang="0">
                    <a:pos x="37" y="0"/>
                  </a:cxn>
                  <a:cxn ang="0">
                    <a:pos x="37" y="0"/>
                  </a:cxn>
                  <a:cxn ang="0">
                    <a:pos x="37" y="0"/>
                  </a:cxn>
                  <a:cxn ang="0">
                    <a:pos x="37" y="0"/>
                  </a:cxn>
                  <a:cxn ang="0">
                    <a:pos x="37" y="0"/>
                  </a:cxn>
                  <a:cxn ang="0">
                    <a:pos x="24" y="0"/>
                  </a:cxn>
                  <a:cxn ang="0">
                    <a:pos x="50" y="0"/>
                  </a:cxn>
                  <a:cxn ang="0">
                    <a:pos x="50" y="0"/>
                  </a:cxn>
                  <a:cxn ang="0">
                    <a:pos x="48" y="0"/>
                  </a:cxn>
                  <a:cxn ang="0">
                    <a:pos x="48" y="0"/>
                  </a:cxn>
                  <a:cxn ang="0">
                    <a:pos x="48" y="0"/>
                  </a:cxn>
                  <a:cxn ang="0">
                    <a:pos x="48" y="0"/>
                  </a:cxn>
                  <a:cxn ang="0">
                    <a:pos x="50" y="0"/>
                  </a:cxn>
                  <a:cxn ang="0">
                    <a:pos x="50" y="0"/>
                  </a:cxn>
                  <a:cxn ang="0">
                    <a:pos x="50" y="0"/>
                  </a:cxn>
                  <a:cxn ang="0">
                    <a:pos x="50" y="0"/>
                  </a:cxn>
                  <a:cxn ang="0">
                    <a:pos x="5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50">
                    <a:moveTo>
                      <a:pt x="24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37" y="0"/>
                    </a:lnTo>
                    <a:lnTo>
                      <a:pt x="24" y="0"/>
                    </a:lnTo>
                    <a:close/>
                    <a:moveTo>
                      <a:pt x="50" y="0"/>
                    </a:moveTo>
                    <a:lnTo>
                      <a:pt x="50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48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5C7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4" name="Freeform 1067"/>
              <p:cNvSpPr>
                <a:spLocks/>
              </p:cNvSpPr>
              <p:nvPr/>
            </p:nvSpPr>
            <p:spPr bwMode="auto">
              <a:xfrm>
                <a:off x="3602" y="1814"/>
                <a:ext cx="1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0" y="0"/>
                  </a:cxn>
                </a:cxnLst>
                <a:rect l="0" t="0" r="r" b="b"/>
                <a:pathLst>
                  <a:path w="1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5" name="Freeform 1068"/>
              <p:cNvSpPr>
                <a:spLocks/>
              </p:cNvSpPr>
              <p:nvPr/>
            </p:nvSpPr>
            <p:spPr bwMode="auto">
              <a:xfrm>
                <a:off x="3626" y="1814"/>
                <a:ext cx="2" cy="1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2" y="0"/>
                  </a:cxn>
                </a:cxnLst>
                <a:rect l="0" t="0" r="r" b="b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6" name="Freeform 1069"/>
              <p:cNvSpPr>
                <a:spLocks/>
              </p:cNvSpPr>
              <p:nvPr/>
            </p:nvSpPr>
            <p:spPr bwMode="auto">
              <a:xfrm>
                <a:off x="3578" y="1814"/>
                <a:ext cx="3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</a:cxnLst>
                <a:rect l="0" t="0" r="r" b="b"/>
                <a:pathLst>
                  <a:path w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7" name="Freeform 1070"/>
              <p:cNvSpPr>
                <a:spLocks noEditPoints="1"/>
              </p:cNvSpPr>
              <p:nvPr/>
            </p:nvSpPr>
            <p:spPr bwMode="auto">
              <a:xfrm>
                <a:off x="3473" y="1813"/>
                <a:ext cx="36" cy="1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15"/>
                  </a:cxn>
                  <a:cxn ang="0">
                    <a:pos x="0" y="1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36" y="0"/>
                  </a:cxn>
                  <a:cxn ang="0">
                    <a:pos x="34" y="5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25" y="13"/>
                  </a:cxn>
                  <a:cxn ang="0">
                    <a:pos x="34" y="5"/>
                  </a:cxn>
                  <a:cxn ang="0">
                    <a:pos x="34" y="5"/>
                  </a:cxn>
                  <a:cxn ang="0">
                    <a:pos x="36" y="0"/>
                  </a:cxn>
                </a:cxnLst>
                <a:rect l="0" t="0" r="r" b="b"/>
                <a:pathLst>
                  <a:path w="36" h="15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0" y="1"/>
                    </a:lnTo>
                    <a:close/>
                    <a:moveTo>
                      <a:pt x="36" y="0"/>
                    </a:moveTo>
                    <a:lnTo>
                      <a:pt x="36" y="0"/>
                    </a:lnTo>
                    <a:lnTo>
                      <a:pt x="36" y="0"/>
                    </a:lnTo>
                    <a:lnTo>
                      <a:pt x="36" y="0"/>
                    </a:lnTo>
                    <a:lnTo>
                      <a:pt x="34" y="5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25" y="13"/>
                    </a:lnTo>
                    <a:lnTo>
                      <a:pt x="34" y="5"/>
                    </a:lnTo>
                    <a:lnTo>
                      <a:pt x="34" y="5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7A706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8" name="Freeform 1071"/>
              <p:cNvSpPr>
                <a:spLocks/>
              </p:cNvSpPr>
              <p:nvPr/>
            </p:nvSpPr>
            <p:spPr bwMode="auto">
              <a:xfrm>
                <a:off x="3473" y="1814"/>
                <a:ext cx="1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0"/>
                  </a:cxn>
                </a:cxnLst>
                <a:rect l="0" t="0" r="r" b="b"/>
                <a:pathLst>
                  <a:path h="1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79" name="Freeform 1072"/>
              <p:cNvSpPr>
                <a:spLocks/>
              </p:cNvSpPr>
              <p:nvPr/>
            </p:nvSpPr>
            <p:spPr bwMode="auto">
              <a:xfrm>
                <a:off x="3498" y="1813"/>
                <a:ext cx="11" cy="13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9" y="5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11" y="0"/>
                  </a:cxn>
                </a:cxnLst>
                <a:rect l="0" t="0" r="r" b="b"/>
                <a:pathLst>
                  <a:path w="11" h="13">
                    <a:moveTo>
                      <a:pt x="11" y="0"/>
                    </a:move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9" y="5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1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0" name="Freeform 1073"/>
              <p:cNvSpPr>
                <a:spLocks/>
              </p:cNvSpPr>
              <p:nvPr/>
            </p:nvSpPr>
            <p:spPr bwMode="auto">
              <a:xfrm>
                <a:off x="3452" y="1814"/>
                <a:ext cx="21" cy="17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0" y="17"/>
                  </a:cxn>
                  <a:cxn ang="0">
                    <a:pos x="3" y="17"/>
                  </a:cxn>
                  <a:cxn ang="0">
                    <a:pos x="3" y="17"/>
                  </a:cxn>
                  <a:cxn ang="0">
                    <a:pos x="20" y="15"/>
                  </a:cxn>
                  <a:cxn ang="0">
                    <a:pos x="21" y="14"/>
                  </a:cxn>
                  <a:cxn ang="0">
                    <a:pos x="21" y="14"/>
                  </a:cxn>
                  <a:cxn ang="0">
                    <a:pos x="21" y="0"/>
                  </a:cxn>
                </a:cxnLst>
                <a:rect l="0" t="0" r="r" b="b"/>
                <a:pathLst>
                  <a:path w="21" h="17">
                    <a:moveTo>
                      <a:pt x="21" y="0"/>
                    </a:moveTo>
                    <a:lnTo>
                      <a:pt x="21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20" y="15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5C7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1" name="Freeform 1074"/>
              <p:cNvSpPr>
                <a:spLocks/>
              </p:cNvSpPr>
              <p:nvPr/>
            </p:nvSpPr>
            <p:spPr bwMode="auto">
              <a:xfrm>
                <a:off x="3452" y="1814"/>
                <a:ext cx="21" cy="17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0" y="17"/>
                  </a:cxn>
                  <a:cxn ang="0">
                    <a:pos x="3" y="17"/>
                  </a:cxn>
                  <a:cxn ang="0">
                    <a:pos x="3" y="17"/>
                  </a:cxn>
                  <a:cxn ang="0">
                    <a:pos x="20" y="15"/>
                  </a:cxn>
                  <a:cxn ang="0">
                    <a:pos x="21" y="14"/>
                  </a:cxn>
                  <a:cxn ang="0">
                    <a:pos x="21" y="14"/>
                  </a:cxn>
                  <a:cxn ang="0">
                    <a:pos x="21" y="0"/>
                  </a:cxn>
                </a:cxnLst>
                <a:rect l="0" t="0" r="r" b="b"/>
                <a:pathLst>
                  <a:path w="21" h="17">
                    <a:moveTo>
                      <a:pt x="21" y="0"/>
                    </a:moveTo>
                    <a:lnTo>
                      <a:pt x="21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3" y="17"/>
                    </a:lnTo>
                    <a:lnTo>
                      <a:pt x="3" y="17"/>
                    </a:lnTo>
                    <a:lnTo>
                      <a:pt x="20" y="15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2" name="Freeform 1075"/>
              <p:cNvSpPr>
                <a:spLocks/>
              </p:cNvSpPr>
              <p:nvPr/>
            </p:nvSpPr>
            <p:spPr bwMode="auto">
              <a:xfrm>
                <a:off x="3472" y="1813"/>
                <a:ext cx="37" cy="16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37" y="0"/>
                  </a:cxn>
                  <a:cxn ang="0">
                    <a:pos x="22" y="1"/>
                  </a:cxn>
                  <a:cxn ang="0">
                    <a:pos x="22" y="1"/>
                  </a:cxn>
                  <a:cxn ang="0">
                    <a:pos x="14" y="1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1" y="16"/>
                  </a:cxn>
                  <a:cxn ang="0">
                    <a:pos x="1" y="16"/>
                  </a:cxn>
                  <a:cxn ang="0">
                    <a:pos x="9" y="15"/>
                  </a:cxn>
                  <a:cxn ang="0">
                    <a:pos x="9" y="15"/>
                  </a:cxn>
                  <a:cxn ang="0">
                    <a:pos x="17" y="13"/>
                  </a:cxn>
                  <a:cxn ang="0">
                    <a:pos x="17" y="13"/>
                  </a:cxn>
                  <a:cxn ang="0">
                    <a:pos x="26" y="13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7" y="0"/>
                  </a:cxn>
                </a:cxnLst>
                <a:rect l="0" t="0" r="r" b="b"/>
                <a:pathLst>
                  <a:path w="37" h="16">
                    <a:moveTo>
                      <a:pt x="37" y="0"/>
                    </a:moveTo>
                    <a:lnTo>
                      <a:pt x="37" y="0"/>
                    </a:lnTo>
                    <a:lnTo>
                      <a:pt x="22" y="1"/>
                    </a:lnTo>
                    <a:lnTo>
                      <a:pt x="22" y="1"/>
                    </a:lnTo>
                    <a:lnTo>
                      <a:pt x="14" y="1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26" y="13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005C7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3" name="Freeform 1076"/>
              <p:cNvSpPr>
                <a:spLocks/>
              </p:cNvSpPr>
              <p:nvPr/>
            </p:nvSpPr>
            <p:spPr bwMode="auto">
              <a:xfrm>
                <a:off x="3472" y="1813"/>
                <a:ext cx="37" cy="16"/>
              </a:xfrm>
              <a:custGeom>
                <a:avLst/>
                <a:gdLst/>
                <a:ahLst/>
                <a:cxnLst>
                  <a:cxn ang="0">
                    <a:pos x="37" y="0"/>
                  </a:cxn>
                  <a:cxn ang="0">
                    <a:pos x="37" y="0"/>
                  </a:cxn>
                  <a:cxn ang="0">
                    <a:pos x="22" y="1"/>
                  </a:cxn>
                  <a:cxn ang="0">
                    <a:pos x="22" y="1"/>
                  </a:cxn>
                  <a:cxn ang="0">
                    <a:pos x="14" y="1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1" y="16"/>
                  </a:cxn>
                  <a:cxn ang="0">
                    <a:pos x="1" y="16"/>
                  </a:cxn>
                  <a:cxn ang="0">
                    <a:pos x="9" y="15"/>
                  </a:cxn>
                  <a:cxn ang="0">
                    <a:pos x="9" y="15"/>
                  </a:cxn>
                  <a:cxn ang="0">
                    <a:pos x="17" y="13"/>
                  </a:cxn>
                  <a:cxn ang="0">
                    <a:pos x="17" y="13"/>
                  </a:cxn>
                  <a:cxn ang="0">
                    <a:pos x="26" y="13"/>
                  </a:cxn>
                  <a:cxn ang="0">
                    <a:pos x="35" y="5"/>
                  </a:cxn>
                  <a:cxn ang="0">
                    <a:pos x="35" y="5"/>
                  </a:cxn>
                  <a:cxn ang="0">
                    <a:pos x="37" y="0"/>
                  </a:cxn>
                </a:cxnLst>
                <a:rect l="0" t="0" r="r" b="b"/>
                <a:pathLst>
                  <a:path w="37" h="16">
                    <a:moveTo>
                      <a:pt x="37" y="0"/>
                    </a:moveTo>
                    <a:lnTo>
                      <a:pt x="37" y="0"/>
                    </a:lnTo>
                    <a:lnTo>
                      <a:pt x="22" y="1"/>
                    </a:lnTo>
                    <a:lnTo>
                      <a:pt x="22" y="1"/>
                    </a:lnTo>
                    <a:lnTo>
                      <a:pt x="14" y="1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1" y="16"/>
                    </a:lnTo>
                    <a:lnTo>
                      <a:pt x="1" y="16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17" y="13"/>
                    </a:lnTo>
                    <a:lnTo>
                      <a:pt x="17" y="13"/>
                    </a:lnTo>
                    <a:lnTo>
                      <a:pt x="26" y="13"/>
                    </a:lnTo>
                    <a:lnTo>
                      <a:pt x="35" y="5"/>
                    </a:lnTo>
                    <a:lnTo>
                      <a:pt x="35" y="5"/>
                    </a:lnTo>
                    <a:lnTo>
                      <a:pt x="37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4" name="Freeform 1077"/>
              <p:cNvSpPr>
                <a:spLocks noEditPoints="1"/>
              </p:cNvSpPr>
              <p:nvPr/>
            </p:nvSpPr>
            <p:spPr bwMode="auto">
              <a:xfrm>
                <a:off x="3452" y="1814"/>
                <a:ext cx="42" cy="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8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42" y="0"/>
                  </a:cxn>
                </a:cxnLst>
                <a:rect l="0" t="0" r="r" b="b"/>
                <a:pathLst>
                  <a:path w="42">
                    <a:moveTo>
                      <a:pt x="18" y="0"/>
                    </a:move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8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  <a:moveTo>
                      <a:pt x="42" y="0"/>
                    </a:moveTo>
                    <a:lnTo>
                      <a:pt x="42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5C7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5" name="Freeform 1078"/>
              <p:cNvSpPr>
                <a:spLocks/>
              </p:cNvSpPr>
              <p:nvPr/>
            </p:nvSpPr>
            <p:spPr bwMode="auto">
              <a:xfrm>
                <a:off x="3467" y="1814"/>
                <a:ext cx="3" cy="1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3">
                    <a:moveTo>
                      <a:pt x="3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6" name="Freeform 1079"/>
              <p:cNvSpPr>
                <a:spLocks/>
              </p:cNvSpPr>
              <p:nvPr/>
            </p:nvSpPr>
            <p:spPr bwMode="auto">
              <a:xfrm>
                <a:off x="3452" y="1814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7" name="Freeform 1080"/>
              <p:cNvSpPr>
                <a:spLocks/>
              </p:cNvSpPr>
              <p:nvPr/>
            </p:nvSpPr>
            <p:spPr bwMode="auto">
              <a:xfrm>
                <a:off x="3486" y="1814"/>
                <a:ext cx="8" cy="1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8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8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8" name="Freeform 1081"/>
              <p:cNvSpPr>
                <a:spLocks/>
              </p:cNvSpPr>
              <p:nvPr/>
            </p:nvSpPr>
            <p:spPr bwMode="auto">
              <a:xfrm>
                <a:off x="3310" y="1932"/>
                <a:ext cx="179" cy="44"/>
              </a:xfrm>
              <a:custGeom>
                <a:avLst/>
                <a:gdLst/>
                <a:ahLst/>
                <a:cxnLst>
                  <a:cxn ang="0">
                    <a:pos x="179" y="44"/>
                  </a:cxn>
                  <a:cxn ang="0">
                    <a:pos x="158" y="5"/>
                  </a:cxn>
                  <a:cxn ang="0">
                    <a:pos x="144" y="13"/>
                  </a:cxn>
                  <a:cxn ang="0">
                    <a:pos x="126" y="0"/>
                  </a:cxn>
                  <a:cxn ang="0">
                    <a:pos x="78" y="19"/>
                  </a:cxn>
                  <a:cxn ang="0">
                    <a:pos x="55" y="6"/>
                  </a:cxn>
                  <a:cxn ang="0">
                    <a:pos x="0" y="44"/>
                  </a:cxn>
                  <a:cxn ang="0">
                    <a:pos x="179" y="44"/>
                  </a:cxn>
                </a:cxnLst>
                <a:rect l="0" t="0" r="r" b="b"/>
                <a:pathLst>
                  <a:path w="179" h="44">
                    <a:moveTo>
                      <a:pt x="179" y="44"/>
                    </a:moveTo>
                    <a:lnTo>
                      <a:pt x="158" y="5"/>
                    </a:lnTo>
                    <a:lnTo>
                      <a:pt x="144" y="13"/>
                    </a:lnTo>
                    <a:lnTo>
                      <a:pt x="126" y="0"/>
                    </a:lnTo>
                    <a:lnTo>
                      <a:pt x="78" y="19"/>
                    </a:lnTo>
                    <a:lnTo>
                      <a:pt x="55" y="6"/>
                    </a:lnTo>
                    <a:lnTo>
                      <a:pt x="0" y="44"/>
                    </a:lnTo>
                    <a:lnTo>
                      <a:pt x="179" y="44"/>
                    </a:lnTo>
                    <a:close/>
                  </a:path>
                </a:pathLst>
              </a:custGeom>
              <a:solidFill>
                <a:srgbClr val="B4B6B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89" name="Freeform 1082"/>
              <p:cNvSpPr>
                <a:spLocks/>
              </p:cNvSpPr>
              <p:nvPr/>
            </p:nvSpPr>
            <p:spPr bwMode="auto">
              <a:xfrm>
                <a:off x="3602" y="1934"/>
                <a:ext cx="135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11" y="4"/>
                  </a:cxn>
                  <a:cxn ang="0">
                    <a:pos x="21" y="6"/>
                  </a:cxn>
                  <a:cxn ang="0">
                    <a:pos x="39" y="0"/>
                  </a:cxn>
                  <a:cxn ang="0">
                    <a:pos x="70" y="16"/>
                  </a:cxn>
                  <a:cxn ang="0">
                    <a:pos x="77" y="26"/>
                  </a:cxn>
                  <a:cxn ang="0">
                    <a:pos x="96" y="16"/>
                  </a:cxn>
                  <a:cxn ang="0">
                    <a:pos x="135" y="42"/>
                  </a:cxn>
                  <a:cxn ang="0">
                    <a:pos x="0" y="42"/>
                  </a:cxn>
                </a:cxnLst>
                <a:rect l="0" t="0" r="r" b="b"/>
                <a:pathLst>
                  <a:path w="135" h="42">
                    <a:moveTo>
                      <a:pt x="0" y="42"/>
                    </a:moveTo>
                    <a:lnTo>
                      <a:pt x="11" y="4"/>
                    </a:lnTo>
                    <a:lnTo>
                      <a:pt x="21" y="6"/>
                    </a:lnTo>
                    <a:lnTo>
                      <a:pt x="39" y="0"/>
                    </a:lnTo>
                    <a:lnTo>
                      <a:pt x="70" y="16"/>
                    </a:lnTo>
                    <a:lnTo>
                      <a:pt x="77" y="26"/>
                    </a:lnTo>
                    <a:lnTo>
                      <a:pt x="96" y="16"/>
                    </a:lnTo>
                    <a:lnTo>
                      <a:pt x="135" y="42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B4B6B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0" name="Freeform 1083"/>
              <p:cNvSpPr>
                <a:spLocks/>
              </p:cNvSpPr>
              <p:nvPr/>
            </p:nvSpPr>
            <p:spPr bwMode="auto">
              <a:xfrm>
                <a:off x="3535" y="1620"/>
                <a:ext cx="359" cy="353"/>
              </a:xfrm>
              <a:custGeom>
                <a:avLst/>
                <a:gdLst/>
                <a:ahLst/>
                <a:cxnLst>
                  <a:cxn ang="0">
                    <a:pos x="282" y="327"/>
                  </a:cxn>
                  <a:cxn ang="0">
                    <a:pos x="235" y="177"/>
                  </a:cxn>
                  <a:cxn ang="0">
                    <a:pos x="246" y="271"/>
                  </a:cxn>
                  <a:cxn ang="0">
                    <a:pos x="184" y="183"/>
                  </a:cxn>
                  <a:cxn ang="0">
                    <a:pos x="158" y="203"/>
                  </a:cxn>
                  <a:cxn ang="0">
                    <a:pos x="108" y="90"/>
                  </a:cxn>
                  <a:cxn ang="0">
                    <a:pos x="30" y="72"/>
                  </a:cxn>
                  <a:cxn ang="0">
                    <a:pos x="0" y="87"/>
                  </a:cxn>
                  <a:cxn ang="0">
                    <a:pos x="15" y="0"/>
                  </a:cxn>
                  <a:cxn ang="0">
                    <a:pos x="38" y="69"/>
                  </a:cxn>
                  <a:cxn ang="0">
                    <a:pos x="113" y="75"/>
                  </a:cxn>
                  <a:cxn ang="0">
                    <a:pos x="176" y="160"/>
                  </a:cxn>
                  <a:cxn ang="0">
                    <a:pos x="251" y="152"/>
                  </a:cxn>
                  <a:cxn ang="0">
                    <a:pos x="326" y="305"/>
                  </a:cxn>
                  <a:cxn ang="0">
                    <a:pos x="359" y="353"/>
                  </a:cxn>
                  <a:cxn ang="0">
                    <a:pos x="282" y="327"/>
                  </a:cxn>
                </a:cxnLst>
                <a:rect l="0" t="0" r="r" b="b"/>
                <a:pathLst>
                  <a:path w="359" h="353">
                    <a:moveTo>
                      <a:pt x="282" y="327"/>
                    </a:moveTo>
                    <a:lnTo>
                      <a:pt x="235" y="177"/>
                    </a:lnTo>
                    <a:lnTo>
                      <a:pt x="246" y="271"/>
                    </a:lnTo>
                    <a:lnTo>
                      <a:pt x="184" y="183"/>
                    </a:lnTo>
                    <a:lnTo>
                      <a:pt x="158" y="203"/>
                    </a:lnTo>
                    <a:lnTo>
                      <a:pt x="108" y="90"/>
                    </a:lnTo>
                    <a:lnTo>
                      <a:pt x="30" y="72"/>
                    </a:lnTo>
                    <a:lnTo>
                      <a:pt x="0" y="87"/>
                    </a:lnTo>
                    <a:lnTo>
                      <a:pt x="15" y="0"/>
                    </a:lnTo>
                    <a:lnTo>
                      <a:pt x="38" y="69"/>
                    </a:lnTo>
                    <a:lnTo>
                      <a:pt x="113" y="75"/>
                    </a:lnTo>
                    <a:lnTo>
                      <a:pt x="176" y="160"/>
                    </a:lnTo>
                    <a:lnTo>
                      <a:pt x="251" y="152"/>
                    </a:lnTo>
                    <a:lnTo>
                      <a:pt x="326" y="305"/>
                    </a:lnTo>
                    <a:lnTo>
                      <a:pt x="359" y="353"/>
                    </a:lnTo>
                    <a:lnTo>
                      <a:pt x="282" y="327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1" name="Freeform 1084"/>
              <p:cNvSpPr>
                <a:spLocks/>
              </p:cNvSpPr>
              <p:nvPr/>
            </p:nvSpPr>
            <p:spPr bwMode="auto">
              <a:xfrm>
                <a:off x="3339" y="1761"/>
                <a:ext cx="62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1" y="16"/>
                  </a:cxn>
                  <a:cxn ang="0">
                    <a:pos x="43" y="70"/>
                  </a:cxn>
                  <a:cxn ang="0">
                    <a:pos x="62" y="0"/>
                  </a:cxn>
                  <a:cxn ang="0">
                    <a:pos x="0" y="0"/>
                  </a:cxn>
                </a:cxnLst>
                <a:rect l="0" t="0" r="r" b="b"/>
                <a:pathLst>
                  <a:path w="62" h="70">
                    <a:moveTo>
                      <a:pt x="0" y="0"/>
                    </a:moveTo>
                    <a:lnTo>
                      <a:pt x="31" y="16"/>
                    </a:lnTo>
                    <a:lnTo>
                      <a:pt x="43" y="70"/>
                    </a:lnTo>
                    <a:lnTo>
                      <a:pt x="6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2" name="Freeform 1085"/>
              <p:cNvSpPr>
                <a:spLocks/>
              </p:cNvSpPr>
              <p:nvPr/>
            </p:nvSpPr>
            <p:spPr bwMode="auto">
              <a:xfrm>
                <a:off x="3274" y="1821"/>
                <a:ext cx="43" cy="8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80"/>
                  </a:cxn>
                  <a:cxn ang="0">
                    <a:pos x="43" y="36"/>
                  </a:cxn>
                  <a:cxn ang="0">
                    <a:pos x="0" y="0"/>
                  </a:cxn>
                </a:cxnLst>
                <a:rect l="0" t="0" r="r" b="b"/>
                <a:pathLst>
                  <a:path w="43" h="80">
                    <a:moveTo>
                      <a:pt x="0" y="0"/>
                    </a:moveTo>
                    <a:lnTo>
                      <a:pt x="2" y="80"/>
                    </a:lnTo>
                    <a:lnTo>
                      <a:pt x="43" y="3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3" name="Freeform 1086"/>
              <p:cNvSpPr>
                <a:spLocks/>
              </p:cNvSpPr>
              <p:nvPr/>
            </p:nvSpPr>
            <p:spPr bwMode="auto">
              <a:xfrm>
                <a:off x="3628" y="1800"/>
                <a:ext cx="23" cy="138"/>
              </a:xfrm>
              <a:custGeom>
                <a:avLst/>
                <a:gdLst/>
                <a:ahLst/>
                <a:cxnLst>
                  <a:cxn ang="0">
                    <a:pos x="18" y="26"/>
                  </a:cxn>
                  <a:cxn ang="0">
                    <a:pos x="18" y="26"/>
                  </a:cxn>
                  <a:cxn ang="0">
                    <a:pos x="16" y="28"/>
                  </a:cxn>
                  <a:cxn ang="0">
                    <a:pos x="15" y="28"/>
                  </a:cxn>
                  <a:cxn ang="0">
                    <a:pos x="13" y="29"/>
                  </a:cxn>
                  <a:cxn ang="0">
                    <a:pos x="12" y="32"/>
                  </a:cxn>
                  <a:cxn ang="0">
                    <a:pos x="12" y="32"/>
                  </a:cxn>
                  <a:cxn ang="0">
                    <a:pos x="12" y="37"/>
                  </a:cxn>
                  <a:cxn ang="0">
                    <a:pos x="12" y="42"/>
                  </a:cxn>
                  <a:cxn ang="0">
                    <a:pos x="12" y="42"/>
                  </a:cxn>
                  <a:cxn ang="0">
                    <a:pos x="13" y="63"/>
                  </a:cxn>
                  <a:cxn ang="0">
                    <a:pos x="13" y="63"/>
                  </a:cxn>
                  <a:cxn ang="0">
                    <a:pos x="13" y="109"/>
                  </a:cxn>
                  <a:cxn ang="0">
                    <a:pos x="13" y="109"/>
                  </a:cxn>
                  <a:cxn ang="0">
                    <a:pos x="13" y="134"/>
                  </a:cxn>
                  <a:cxn ang="0">
                    <a:pos x="13" y="134"/>
                  </a:cxn>
                  <a:cxn ang="0">
                    <a:pos x="0" y="138"/>
                  </a:cxn>
                  <a:cxn ang="0">
                    <a:pos x="0" y="37"/>
                  </a:cxn>
                  <a:cxn ang="0">
                    <a:pos x="0" y="37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7" y="14"/>
                  </a:cxn>
                  <a:cxn ang="0">
                    <a:pos x="7" y="14"/>
                  </a:cxn>
                  <a:cxn ang="0">
                    <a:pos x="13" y="13"/>
                  </a:cxn>
                  <a:cxn ang="0">
                    <a:pos x="15" y="11"/>
                  </a:cxn>
                  <a:cxn ang="0">
                    <a:pos x="15" y="10"/>
                  </a:cxn>
                  <a:cxn ang="0">
                    <a:pos x="15" y="10"/>
                  </a:cxn>
                  <a:cxn ang="0">
                    <a:pos x="13" y="5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6" y="1"/>
                  </a:cxn>
                  <a:cxn ang="0">
                    <a:pos x="20" y="3"/>
                  </a:cxn>
                  <a:cxn ang="0">
                    <a:pos x="21" y="6"/>
                  </a:cxn>
                  <a:cxn ang="0">
                    <a:pos x="23" y="11"/>
                  </a:cxn>
                  <a:cxn ang="0">
                    <a:pos x="23" y="19"/>
                  </a:cxn>
                  <a:cxn ang="0">
                    <a:pos x="21" y="23"/>
                  </a:cxn>
                  <a:cxn ang="0">
                    <a:pos x="18" y="26"/>
                  </a:cxn>
                  <a:cxn ang="0">
                    <a:pos x="18" y="26"/>
                  </a:cxn>
                </a:cxnLst>
                <a:rect l="0" t="0" r="r" b="b"/>
                <a:pathLst>
                  <a:path w="23" h="138">
                    <a:moveTo>
                      <a:pt x="18" y="26"/>
                    </a:moveTo>
                    <a:lnTo>
                      <a:pt x="18" y="26"/>
                    </a:lnTo>
                    <a:lnTo>
                      <a:pt x="16" y="28"/>
                    </a:lnTo>
                    <a:lnTo>
                      <a:pt x="15" y="28"/>
                    </a:lnTo>
                    <a:lnTo>
                      <a:pt x="13" y="29"/>
                    </a:lnTo>
                    <a:lnTo>
                      <a:pt x="12" y="32"/>
                    </a:lnTo>
                    <a:lnTo>
                      <a:pt x="12" y="32"/>
                    </a:lnTo>
                    <a:lnTo>
                      <a:pt x="12" y="37"/>
                    </a:lnTo>
                    <a:lnTo>
                      <a:pt x="12" y="42"/>
                    </a:lnTo>
                    <a:lnTo>
                      <a:pt x="12" y="42"/>
                    </a:lnTo>
                    <a:lnTo>
                      <a:pt x="13" y="63"/>
                    </a:lnTo>
                    <a:lnTo>
                      <a:pt x="13" y="63"/>
                    </a:lnTo>
                    <a:lnTo>
                      <a:pt x="13" y="109"/>
                    </a:lnTo>
                    <a:lnTo>
                      <a:pt x="13" y="109"/>
                    </a:lnTo>
                    <a:lnTo>
                      <a:pt x="13" y="134"/>
                    </a:lnTo>
                    <a:lnTo>
                      <a:pt x="13" y="134"/>
                    </a:lnTo>
                    <a:lnTo>
                      <a:pt x="0" y="138"/>
                    </a:lnTo>
                    <a:lnTo>
                      <a:pt x="0" y="37"/>
                    </a:lnTo>
                    <a:lnTo>
                      <a:pt x="0" y="37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13" y="13"/>
                    </a:lnTo>
                    <a:lnTo>
                      <a:pt x="15" y="11"/>
                    </a:lnTo>
                    <a:lnTo>
                      <a:pt x="15" y="10"/>
                    </a:lnTo>
                    <a:lnTo>
                      <a:pt x="15" y="10"/>
                    </a:lnTo>
                    <a:lnTo>
                      <a:pt x="13" y="5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6" y="1"/>
                    </a:lnTo>
                    <a:lnTo>
                      <a:pt x="20" y="3"/>
                    </a:lnTo>
                    <a:lnTo>
                      <a:pt x="21" y="6"/>
                    </a:lnTo>
                    <a:lnTo>
                      <a:pt x="23" y="11"/>
                    </a:lnTo>
                    <a:lnTo>
                      <a:pt x="23" y="19"/>
                    </a:lnTo>
                    <a:lnTo>
                      <a:pt x="21" y="23"/>
                    </a:lnTo>
                    <a:lnTo>
                      <a:pt x="18" y="26"/>
                    </a:lnTo>
                    <a:lnTo>
                      <a:pt x="18" y="26"/>
                    </a:lnTo>
                    <a:close/>
                  </a:path>
                </a:pathLst>
              </a:custGeom>
              <a:solidFill>
                <a:srgbClr val="00495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4" name="Rectangle 1087"/>
              <p:cNvSpPr>
                <a:spLocks noChangeArrowheads="1"/>
              </p:cNvSpPr>
              <p:nvPr/>
            </p:nvSpPr>
            <p:spPr bwMode="auto">
              <a:xfrm>
                <a:off x="3501" y="1966"/>
                <a:ext cx="11" cy="31"/>
              </a:xfrm>
              <a:prstGeom prst="rect">
                <a:avLst/>
              </a:prstGeom>
              <a:solidFill>
                <a:srgbClr val="D5D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5" name="Rectangle 1088"/>
              <p:cNvSpPr>
                <a:spLocks noChangeArrowheads="1"/>
              </p:cNvSpPr>
              <p:nvPr/>
            </p:nvSpPr>
            <p:spPr bwMode="auto">
              <a:xfrm>
                <a:off x="3573" y="1966"/>
                <a:ext cx="11" cy="31"/>
              </a:xfrm>
              <a:prstGeom prst="rect">
                <a:avLst/>
              </a:prstGeom>
              <a:solidFill>
                <a:srgbClr val="D5D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6" name="Freeform 1089"/>
              <p:cNvSpPr>
                <a:spLocks/>
              </p:cNvSpPr>
              <p:nvPr/>
            </p:nvSpPr>
            <p:spPr bwMode="auto">
              <a:xfrm>
                <a:off x="3509" y="1901"/>
                <a:ext cx="70" cy="59"/>
              </a:xfrm>
              <a:custGeom>
                <a:avLst/>
                <a:gdLst/>
                <a:ahLst/>
                <a:cxnLst>
                  <a:cxn ang="0">
                    <a:pos x="62" y="59"/>
                  </a:cxn>
                  <a:cxn ang="0">
                    <a:pos x="7" y="59"/>
                  </a:cxn>
                  <a:cxn ang="0">
                    <a:pos x="0" y="0"/>
                  </a:cxn>
                  <a:cxn ang="0">
                    <a:pos x="70" y="0"/>
                  </a:cxn>
                  <a:cxn ang="0">
                    <a:pos x="62" y="59"/>
                  </a:cxn>
                </a:cxnLst>
                <a:rect l="0" t="0" r="r" b="b"/>
                <a:pathLst>
                  <a:path w="70" h="59">
                    <a:moveTo>
                      <a:pt x="62" y="59"/>
                    </a:moveTo>
                    <a:lnTo>
                      <a:pt x="7" y="59"/>
                    </a:lnTo>
                    <a:lnTo>
                      <a:pt x="0" y="0"/>
                    </a:lnTo>
                    <a:lnTo>
                      <a:pt x="70" y="0"/>
                    </a:lnTo>
                    <a:lnTo>
                      <a:pt x="62" y="59"/>
                    </a:lnTo>
                    <a:close/>
                  </a:path>
                </a:pathLst>
              </a:custGeom>
              <a:solidFill>
                <a:srgbClr val="0086B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7" name="Freeform 1090"/>
              <p:cNvSpPr>
                <a:spLocks/>
              </p:cNvSpPr>
              <p:nvPr/>
            </p:nvSpPr>
            <p:spPr bwMode="auto">
              <a:xfrm>
                <a:off x="3509" y="1901"/>
                <a:ext cx="70" cy="59"/>
              </a:xfrm>
              <a:custGeom>
                <a:avLst/>
                <a:gdLst/>
                <a:ahLst/>
                <a:cxnLst>
                  <a:cxn ang="0">
                    <a:pos x="62" y="59"/>
                  </a:cxn>
                  <a:cxn ang="0">
                    <a:pos x="7" y="59"/>
                  </a:cxn>
                  <a:cxn ang="0">
                    <a:pos x="0" y="0"/>
                  </a:cxn>
                  <a:cxn ang="0">
                    <a:pos x="70" y="0"/>
                  </a:cxn>
                  <a:cxn ang="0">
                    <a:pos x="62" y="59"/>
                  </a:cxn>
                </a:cxnLst>
                <a:rect l="0" t="0" r="r" b="b"/>
                <a:pathLst>
                  <a:path w="70" h="59">
                    <a:moveTo>
                      <a:pt x="62" y="59"/>
                    </a:moveTo>
                    <a:lnTo>
                      <a:pt x="7" y="59"/>
                    </a:lnTo>
                    <a:lnTo>
                      <a:pt x="0" y="0"/>
                    </a:lnTo>
                    <a:lnTo>
                      <a:pt x="70" y="0"/>
                    </a:lnTo>
                    <a:lnTo>
                      <a:pt x="62" y="59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8" name="Rectangle 1091"/>
              <p:cNvSpPr>
                <a:spLocks noChangeArrowheads="1"/>
              </p:cNvSpPr>
              <p:nvPr/>
            </p:nvSpPr>
            <p:spPr bwMode="auto">
              <a:xfrm>
                <a:off x="3504" y="1896"/>
                <a:ext cx="78" cy="10"/>
              </a:xfrm>
              <a:prstGeom prst="rect">
                <a:avLst/>
              </a:prstGeom>
              <a:solidFill>
                <a:srgbClr val="0086B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399" name="Rectangle 1092"/>
              <p:cNvSpPr>
                <a:spLocks noChangeArrowheads="1"/>
              </p:cNvSpPr>
              <p:nvPr/>
            </p:nvSpPr>
            <p:spPr bwMode="auto">
              <a:xfrm>
                <a:off x="3504" y="1896"/>
                <a:ext cx="78" cy="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0" name="Rectangle 1093"/>
              <p:cNvSpPr>
                <a:spLocks noChangeArrowheads="1"/>
              </p:cNvSpPr>
              <p:nvPr/>
            </p:nvSpPr>
            <p:spPr bwMode="auto">
              <a:xfrm>
                <a:off x="3507" y="1955"/>
                <a:ext cx="72" cy="8"/>
              </a:xfrm>
              <a:prstGeom prst="rect">
                <a:avLst/>
              </a:prstGeom>
              <a:solidFill>
                <a:srgbClr val="C5CEE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1" name="Rectangle 1094"/>
              <p:cNvSpPr>
                <a:spLocks noChangeArrowheads="1"/>
              </p:cNvSpPr>
              <p:nvPr/>
            </p:nvSpPr>
            <p:spPr bwMode="auto">
              <a:xfrm>
                <a:off x="3507" y="1955"/>
                <a:ext cx="72" cy="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2" name="Rectangle 1095"/>
              <p:cNvSpPr>
                <a:spLocks noChangeArrowheads="1"/>
              </p:cNvSpPr>
              <p:nvPr/>
            </p:nvSpPr>
            <p:spPr bwMode="auto">
              <a:xfrm>
                <a:off x="3503" y="1945"/>
                <a:ext cx="8" cy="28"/>
              </a:xfrm>
              <a:prstGeom prst="rect">
                <a:avLst/>
              </a:prstGeom>
              <a:solidFill>
                <a:srgbClr val="176C8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3" name="Rectangle 1096"/>
              <p:cNvSpPr>
                <a:spLocks noChangeArrowheads="1"/>
              </p:cNvSpPr>
              <p:nvPr/>
            </p:nvSpPr>
            <p:spPr bwMode="auto">
              <a:xfrm>
                <a:off x="3574" y="1945"/>
                <a:ext cx="8" cy="28"/>
              </a:xfrm>
              <a:prstGeom prst="rect">
                <a:avLst/>
              </a:prstGeom>
              <a:solidFill>
                <a:srgbClr val="176C8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4" name="Rectangle 1097"/>
              <p:cNvSpPr>
                <a:spLocks noChangeArrowheads="1"/>
              </p:cNvSpPr>
              <p:nvPr/>
            </p:nvSpPr>
            <p:spPr bwMode="auto">
              <a:xfrm>
                <a:off x="3574" y="1945"/>
                <a:ext cx="8" cy="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5" name="Freeform 1098"/>
              <p:cNvSpPr>
                <a:spLocks/>
              </p:cNvSpPr>
              <p:nvPr/>
            </p:nvSpPr>
            <p:spPr bwMode="auto">
              <a:xfrm>
                <a:off x="3512" y="1872"/>
                <a:ext cx="62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7" y="6"/>
                  </a:cxn>
                  <a:cxn ang="0">
                    <a:pos x="25" y="13"/>
                  </a:cxn>
                  <a:cxn ang="0">
                    <a:pos x="36" y="8"/>
                  </a:cxn>
                  <a:cxn ang="0">
                    <a:pos x="46" y="0"/>
                  </a:cxn>
                  <a:cxn ang="0">
                    <a:pos x="61" y="14"/>
                  </a:cxn>
                  <a:cxn ang="0">
                    <a:pos x="62" y="24"/>
                  </a:cxn>
                  <a:cxn ang="0">
                    <a:pos x="0" y="24"/>
                  </a:cxn>
                </a:cxnLst>
                <a:rect l="0" t="0" r="r" b="b"/>
                <a:pathLst>
                  <a:path w="62" h="24">
                    <a:moveTo>
                      <a:pt x="0" y="24"/>
                    </a:moveTo>
                    <a:lnTo>
                      <a:pt x="17" y="6"/>
                    </a:lnTo>
                    <a:lnTo>
                      <a:pt x="25" y="13"/>
                    </a:lnTo>
                    <a:lnTo>
                      <a:pt x="36" y="8"/>
                    </a:lnTo>
                    <a:lnTo>
                      <a:pt x="46" y="0"/>
                    </a:lnTo>
                    <a:lnTo>
                      <a:pt x="61" y="14"/>
                    </a:lnTo>
                    <a:lnTo>
                      <a:pt x="62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2C3D6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6" name="Rectangle 1099"/>
              <p:cNvSpPr>
                <a:spLocks noChangeArrowheads="1"/>
              </p:cNvSpPr>
              <p:nvPr/>
            </p:nvSpPr>
            <p:spPr bwMode="auto">
              <a:xfrm>
                <a:off x="3512" y="1968"/>
                <a:ext cx="61" cy="11"/>
              </a:xfrm>
              <a:prstGeom prst="rect">
                <a:avLst/>
              </a:prstGeom>
              <a:solidFill>
                <a:srgbClr val="D5D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7" name="Rectangle 1100"/>
              <p:cNvSpPr>
                <a:spLocks noChangeArrowheads="1"/>
              </p:cNvSpPr>
              <p:nvPr/>
            </p:nvSpPr>
            <p:spPr bwMode="auto">
              <a:xfrm>
                <a:off x="3512" y="1984"/>
                <a:ext cx="61" cy="12"/>
              </a:xfrm>
              <a:prstGeom prst="rect">
                <a:avLst/>
              </a:prstGeom>
              <a:solidFill>
                <a:srgbClr val="D5D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8" name="Rectangle 1101"/>
              <p:cNvSpPr>
                <a:spLocks noChangeArrowheads="1"/>
              </p:cNvSpPr>
              <p:nvPr/>
            </p:nvSpPr>
            <p:spPr bwMode="auto">
              <a:xfrm>
                <a:off x="3512" y="2000"/>
                <a:ext cx="61" cy="12"/>
              </a:xfrm>
              <a:prstGeom prst="rect">
                <a:avLst/>
              </a:prstGeom>
              <a:solidFill>
                <a:srgbClr val="D5D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09" name="Rectangle 1102"/>
              <p:cNvSpPr>
                <a:spLocks noChangeArrowheads="1"/>
              </p:cNvSpPr>
              <p:nvPr/>
            </p:nvSpPr>
            <p:spPr bwMode="auto">
              <a:xfrm>
                <a:off x="3512" y="2020"/>
                <a:ext cx="61" cy="11"/>
              </a:xfrm>
              <a:prstGeom prst="rect">
                <a:avLst/>
              </a:prstGeom>
              <a:solidFill>
                <a:srgbClr val="D5D9D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0" name="Freeform 1103"/>
              <p:cNvSpPr>
                <a:spLocks noEditPoints="1"/>
              </p:cNvSpPr>
              <p:nvPr/>
            </p:nvSpPr>
            <p:spPr bwMode="auto">
              <a:xfrm>
                <a:off x="3509" y="1906"/>
                <a:ext cx="65" cy="49"/>
              </a:xfrm>
              <a:custGeom>
                <a:avLst/>
                <a:gdLst/>
                <a:ahLst/>
                <a:cxnLst>
                  <a:cxn ang="0">
                    <a:pos x="65" y="23"/>
                  </a:cxn>
                  <a:cxn ang="0">
                    <a:pos x="62" y="49"/>
                  </a:cxn>
                  <a:cxn ang="0">
                    <a:pos x="62" y="49"/>
                  </a:cxn>
                  <a:cxn ang="0">
                    <a:pos x="65" y="23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65" h="49">
                    <a:moveTo>
                      <a:pt x="65" y="23"/>
                    </a:moveTo>
                    <a:lnTo>
                      <a:pt x="62" y="49"/>
                    </a:lnTo>
                    <a:lnTo>
                      <a:pt x="62" y="49"/>
                    </a:lnTo>
                    <a:lnTo>
                      <a:pt x="65" y="23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A706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1" name="Freeform 1104"/>
              <p:cNvSpPr>
                <a:spLocks/>
              </p:cNvSpPr>
              <p:nvPr/>
            </p:nvSpPr>
            <p:spPr bwMode="auto">
              <a:xfrm>
                <a:off x="3571" y="1929"/>
                <a:ext cx="3" cy="26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3" y="0"/>
                  </a:cxn>
                </a:cxnLst>
                <a:rect l="0" t="0" r="r" b="b"/>
                <a:pathLst>
                  <a:path w="3" h="26">
                    <a:moveTo>
                      <a:pt x="3" y="0"/>
                    </a:moveTo>
                    <a:lnTo>
                      <a:pt x="0" y="26"/>
                    </a:lnTo>
                    <a:lnTo>
                      <a:pt x="0" y="26"/>
                    </a:lnTo>
                    <a:lnTo>
                      <a:pt x="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2" name="Rectangle 1105"/>
              <p:cNvSpPr>
                <a:spLocks noChangeArrowheads="1"/>
              </p:cNvSpPr>
              <p:nvPr/>
            </p:nvSpPr>
            <p:spPr bwMode="auto">
              <a:xfrm>
                <a:off x="3509" y="1906"/>
                <a:ext cx="1" cy="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3" name="Freeform 1106"/>
              <p:cNvSpPr>
                <a:spLocks/>
              </p:cNvSpPr>
              <p:nvPr/>
            </p:nvSpPr>
            <p:spPr bwMode="auto">
              <a:xfrm>
                <a:off x="3509" y="1906"/>
                <a:ext cx="69" cy="49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52" y="13"/>
                  </a:cxn>
                  <a:cxn ang="0">
                    <a:pos x="54" y="49"/>
                  </a:cxn>
                  <a:cxn ang="0">
                    <a:pos x="62" y="49"/>
                  </a:cxn>
                  <a:cxn ang="0">
                    <a:pos x="65" y="23"/>
                  </a:cxn>
                  <a:cxn ang="0">
                    <a:pos x="69" y="0"/>
                  </a:cxn>
                </a:cxnLst>
                <a:rect l="0" t="0" r="r" b="b"/>
                <a:pathLst>
                  <a:path w="69" h="49">
                    <a:moveTo>
                      <a:pt x="69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52" y="13"/>
                    </a:lnTo>
                    <a:lnTo>
                      <a:pt x="54" y="49"/>
                    </a:lnTo>
                    <a:lnTo>
                      <a:pt x="62" y="49"/>
                    </a:lnTo>
                    <a:lnTo>
                      <a:pt x="65" y="23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rgbClr val="005C7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4" name="Freeform 1107"/>
              <p:cNvSpPr>
                <a:spLocks/>
              </p:cNvSpPr>
              <p:nvPr/>
            </p:nvSpPr>
            <p:spPr bwMode="auto">
              <a:xfrm>
                <a:off x="3509" y="1906"/>
                <a:ext cx="69" cy="49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52" y="13"/>
                  </a:cxn>
                  <a:cxn ang="0">
                    <a:pos x="54" y="49"/>
                  </a:cxn>
                  <a:cxn ang="0">
                    <a:pos x="62" y="49"/>
                  </a:cxn>
                  <a:cxn ang="0">
                    <a:pos x="65" y="23"/>
                  </a:cxn>
                  <a:cxn ang="0">
                    <a:pos x="69" y="0"/>
                  </a:cxn>
                </a:cxnLst>
                <a:rect l="0" t="0" r="r" b="b"/>
                <a:pathLst>
                  <a:path w="69" h="49">
                    <a:moveTo>
                      <a:pt x="69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52" y="13"/>
                    </a:lnTo>
                    <a:lnTo>
                      <a:pt x="54" y="49"/>
                    </a:lnTo>
                    <a:lnTo>
                      <a:pt x="62" y="49"/>
                    </a:lnTo>
                    <a:lnTo>
                      <a:pt x="65" y="23"/>
                    </a:lnTo>
                    <a:lnTo>
                      <a:pt x="6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5" name="Rectangle 1108"/>
              <p:cNvSpPr>
                <a:spLocks noChangeArrowheads="1"/>
              </p:cNvSpPr>
              <p:nvPr/>
            </p:nvSpPr>
            <p:spPr bwMode="auto">
              <a:xfrm>
                <a:off x="3509" y="1906"/>
                <a:ext cx="69" cy="1"/>
              </a:xfrm>
              <a:prstGeom prst="rect">
                <a:avLst/>
              </a:prstGeom>
              <a:solidFill>
                <a:srgbClr val="005C73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6" name="Freeform 1109"/>
              <p:cNvSpPr>
                <a:spLocks/>
              </p:cNvSpPr>
              <p:nvPr/>
            </p:nvSpPr>
            <p:spPr bwMode="auto">
              <a:xfrm>
                <a:off x="3509" y="1906"/>
                <a:ext cx="69" cy="1"/>
              </a:xfrm>
              <a:custGeom>
                <a:avLst/>
                <a:gdLst/>
                <a:ahLst/>
                <a:cxnLst>
                  <a:cxn ang="0">
                    <a:pos x="69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9" y="0"/>
                  </a:cxn>
                </a:cxnLst>
                <a:rect l="0" t="0" r="r" b="b"/>
                <a:pathLst>
                  <a:path w="69">
                    <a:moveTo>
                      <a:pt x="69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7" name="Freeform 1110"/>
              <p:cNvSpPr>
                <a:spLocks/>
              </p:cNvSpPr>
              <p:nvPr/>
            </p:nvSpPr>
            <p:spPr bwMode="auto">
              <a:xfrm>
                <a:off x="3499" y="2051"/>
                <a:ext cx="35" cy="2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35" y="23"/>
                  </a:cxn>
                  <a:cxn ang="0">
                    <a:pos x="15" y="23"/>
                  </a:cxn>
                  <a:cxn ang="0">
                    <a:pos x="0" y="7"/>
                  </a:cxn>
                  <a:cxn ang="0">
                    <a:pos x="8" y="0"/>
                  </a:cxn>
                </a:cxnLst>
                <a:rect l="0" t="0" r="r" b="b"/>
                <a:pathLst>
                  <a:path w="35" h="23">
                    <a:moveTo>
                      <a:pt x="8" y="0"/>
                    </a:moveTo>
                    <a:lnTo>
                      <a:pt x="35" y="23"/>
                    </a:lnTo>
                    <a:lnTo>
                      <a:pt x="15" y="23"/>
                    </a:lnTo>
                    <a:lnTo>
                      <a:pt x="0" y="7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D5D9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8" name="Freeform 1111"/>
              <p:cNvSpPr>
                <a:spLocks/>
              </p:cNvSpPr>
              <p:nvPr/>
            </p:nvSpPr>
            <p:spPr bwMode="auto">
              <a:xfrm>
                <a:off x="3509" y="2038"/>
                <a:ext cx="64" cy="2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64" y="6"/>
                  </a:cxn>
                  <a:cxn ang="0">
                    <a:pos x="56" y="23"/>
                  </a:cxn>
                  <a:cxn ang="0">
                    <a:pos x="0" y="10"/>
                  </a:cxn>
                  <a:cxn ang="0">
                    <a:pos x="3" y="0"/>
                  </a:cxn>
                </a:cxnLst>
                <a:rect l="0" t="0" r="r" b="b"/>
                <a:pathLst>
                  <a:path w="64" h="23">
                    <a:moveTo>
                      <a:pt x="3" y="0"/>
                    </a:moveTo>
                    <a:lnTo>
                      <a:pt x="64" y="6"/>
                    </a:lnTo>
                    <a:lnTo>
                      <a:pt x="56" y="23"/>
                    </a:lnTo>
                    <a:lnTo>
                      <a:pt x="0" y="1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5D9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19" name="Freeform 1112"/>
              <p:cNvSpPr>
                <a:spLocks/>
              </p:cNvSpPr>
              <p:nvPr/>
            </p:nvSpPr>
            <p:spPr bwMode="auto">
              <a:xfrm>
                <a:off x="3480" y="2062"/>
                <a:ext cx="16" cy="9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6" y="9"/>
                  </a:cxn>
                  <a:cxn ang="0">
                    <a:pos x="0" y="9"/>
                  </a:cxn>
                  <a:cxn ang="0">
                    <a:pos x="1" y="0"/>
                  </a:cxn>
                  <a:cxn ang="0">
                    <a:pos x="13" y="0"/>
                  </a:cxn>
                </a:cxnLst>
                <a:rect l="0" t="0" r="r" b="b"/>
                <a:pathLst>
                  <a:path w="16" h="9">
                    <a:moveTo>
                      <a:pt x="13" y="0"/>
                    </a:moveTo>
                    <a:lnTo>
                      <a:pt x="16" y="9"/>
                    </a:lnTo>
                    <a:lnTo>
                      <a:pt x="0" y="9"/>
                    </a:lnTo>
                    <a:lnTo>
                      <a:pt x="1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D5D9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0" name="Freeform 1113"/>
              <p:cNvSpPr>
                <a:spLocks/>
              </p:cNvSpPr>
              <p:nvPr/>
            </p:nvSpPr>
            <p:spPr bwMode="auto">
              <a:xfrm>
                <a:off x="3227" y="1997"/>
                <a:ext cx="285" cy="70"/>
              </a:xfrm>
              <a:custGeom>
                <a:avLst/>
                <a:gdLst/>
                <a:ahLst/>
                <a:cxnLst>
                  <a:cxn ang="0">
                    <a:pos x="274" y="0"/>
                  </a:cxn>
                  <a:cxn ang="0">
                    <a:pos x="274" y="38"/>
                  </a:cxn>
                  <a:cxn ang="0">
                    <a:pos x="274" y="38"/>
                  </a:cxn>
                  <a:cxn ang="0">
                    <a:pos x="272" y="47"/>
                  </a:cxn>
                  <a:cxn ang="0">
                    <a:pos x="267" y="54"/>
                  </a:cxn>
                  <a:cxn ang="0">
                    <a:pos x="261" y="59"/>
                  </a:cxn>
                  <a:cxn ang="0">
                    <a:pos x="253" y="61"/>
                  </a:cxn>
                  <a:cxn ang="0">
                    <a:pos x="0" y="61"/>
                  </a:cxn>
                  <a:cxn ang="0">
                    <a:pos x="0" y="70"/>
                  </a:cxn>
                  <a:cxn ang="0">
                    <a:pos x="253" y="70"/>
                  </a:cxn>
                  <a:cxn ang="0">
                    <a:pos x="253" y="70"/>
                  </a:cxn>
                  <a:cxn ang="0">
                    <a:pos x="259" y="70"/>
                  </a:cxn>
                  <a:cxn ang="0">
                    <a:pos x="266" y="69"/>
                  </a:cxn>
                  <a:cxn ang="0">
                    <a:pos x="271" y="65"/>
                  </a:cxn>
                  <a:cxn ang="0">
                    <a:pos x="276" y="62"/>
                  </a:cxn>
                  <a:cxn ang="0">
                    <a:pos x="280" y="57"/>
                  </a:cxn>
                  <a:cxn ang="0">
                    <a:pos x="284" y="51"/>
                  </a:cxn>
                  <a:cxn ang="0">
                    <a:pos x="285" y="44"/>
                  </a:cxn>
                  <a:cxn ang="0">
                    <a:pos x="285" y="38"/>
                  </a:cxn>
                  <a:cxn ang="0">
                    <a:pos x="285" y="0"/>
                  </a:cxn>
                  <a:cxn ang="0">
                    <a:pos x="274" y="0"/>
                  </a:cxn>
                </a:cxnLst>
                <a:rect l="0" t="0" r="r" b="b"/>
                <a:pathLst>
                  <a:path w="285" h="70">
                    <a:moveTo>
                      <a:pt x="274" y="0"/>
                    </a:moveTo>
                    <a:lnTo>
                      <a:pt x="274" y="38"/>
                    </a:lnTo>
                    <a:lnTo>
                      <a:pt x="274" y="38"/>
                    </a:lnTo>
                    <a:lnTo>
                      <a:pt x="272" y="47"/>
                    </a:lnTo>
                    <a:lnTo>
                      <a:pt x="267" y="54"/>
                    </a:lnTo>
                    <a:lnTo>
                      <a:pt x="261" y="59"/>
                    </a:lnTo>
                    <a:lnTo>
                      <a:pt x="253" y="61"/>
                    </a:lnTo>
                    <a:lnTo>
                      <a:pt x="0" y="61"/>
                    </a:lnTo>
                    <a:lnTo>
                      <a:pt x="0" y="70"/>
                    </a:lnTo>
                    <a:lnTo>
                      <a:pt x="253" y="70"/>
                    </a:lnTo>
                    <a:lnTo>
                      <a:pt x="253" y="70"/>
                    </a:lnTo>
                    <a:lnTo>
                      <a:pt x="259" y="70"/>
                    </a:lnTo>
                    <a:lnTo>
                      <a:pt x="266" y="69"/>
                    </a:lnTo>
                    <a:lnTo>
                      <a:pt x="271" y="65"/>
                    </a:lnTo>
                    <a:lnTo>
                      <a:pt x="276" y="62"/>
                    </a:lnTo>
                    <a:lnTo>
                      <a:pt x="280" y="57"/>
                    </a:lnTo>
                    <a:lnTo>
                      <a:pt x="284" y="51"/>
                    </a:lnTo>
                    <a:lnTo>
                      <a:pt x="285" y="44"/>
                    </a:lnTo>
                    <a:lnTo>
                      <a:pt x="285" y="38"/>
                    </a:lnTo>
                    <a:lnTo>
                      <a:pt x="285" y="0"/>
                    </a:lnTo>
                    <a:lnTo>
                      <a:pt x="274" y="0"/>
                    </a:lnTo>
                    <a:close/>
                  </a:path>
                </a:pathLst>
              </a:custGeom>
              <a:solidFill>
                <a:srgbClr val="D5D9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1" name="Freeform 1114"/>
              <p:cNvSpPr>
                <a:spLocks/>
              </p:cNvSpPr>
              <p:nvPr/>
            </p:nvSpPr>
            <p:spPr bwMode="auto">
              <a:xfrm>
                <a:off x="3227" y="1997"/>
                <a:ext cx="357" cy="83"/>
              </a:xfrm>
              <a:custGeom>
                <a:avLst/>
                <a:gdLst/>
                <a:ahLst/>
                <a:cxnLst>
                  <a:cxn ang="0">
                    <a:pos x="346" y="0"/>
                  </a:cxn>
                  <a:cxn ang="0">
                    <a:pos x="346" y="31"/>
                  </a:cxn>
                  <a:cxn ang="0">
                    <a:pos x="346" y="31"/>
                  </a:cxn>
                  <a:cxn ang="0">
                    <a:pos x="346" y="39"/>
                  </a:cxn>
                  <a:cxn ang="0">
                    <a:pos x="344" y="47"/>
                  </a:cxn>
                  <a:cxn ang="0">
                    <a:pos x="339" y="54"/>
                  </a:cxn>
                  <a:cxn ang="0">
                    <a:pos x="334" y="61"/>
                  </a:cxn>
                  <a:cxn ang="0">
                    <a:pos x="329" y="65"/>
                  </a:cxn>
                  <a:cxn ang="0">
                    <a:pos x="321" y="69"/>
                  </a:cxn>
                  <a:cxn ang="0">
                    <a:pos x="315" y="70"/>
                  </a:cxn>
                  <a:cxn ang="0">
                    <a:pos x="307" y="72"/>
                  </a:cxn>
                  <a:cxn ang="0">
                    <a:pos x="0" y="72"/>
                  </a:cxn>
                  <a:cxn ang="0">
                    <a:pos x="0" y="83"/>
                  </a:cxn>
                  <a:cxn ang="0">
                    <a:pos x="307" y="83"/>
                  </a:cxn>
                  <a:cxn ang="0">
                    <a:pos x="307" y="83"/>
                  </a:cxn>
                  <a:cxn ang="0">
                    <a:pos x="316" y="82"/>
                  </a:cxn>
                  <a:cxn ang="0">
                    <a:pos x="326" y="78"/>
                  </a:cxn>
                  <a:cxn ang="0">
                    <a:pos x="334" y="74"/>
                  </a:cxn>
                  <a:cxn ang="0">
                    <a:pos x="342" y="67"/>
                  </a:cxn>
                  <a:cxn ang="0">
                    <a:pos x="349" y="61"/>
                  </a:cxn>
                  <a:cxn ang="0">
                    <a:pos x="354" y="52"/>
                  </a:cxn>
                  <a:cxn ang="0">
                    <a:pos x="357" y="43"/>
                  </a:cxn>
                  <a:cxn ang="0">
                    <a:pos x="357" y="31"/>
                  </a:cxn>
                  <a:cxn ang="0">
                    <a:pos x="357" y="0"/>
                  </a:cxn>
                  <a:cxn ang="0">
                    <a:pos x="346" y="0"/>
                  </a:cxn>
                </a:cxnLst>
                <a:rect l="0" t="0" r="r" b="b"/>
                <a:pathLst>
                  <a:path w="357" h="83">
                    <a:moveTo>
                      <a:pt x="346" y="0"/>
                    </a:moveTo>
                    <a:lnTo>
                      <a:pt x="346" y="31"/>
                    </a:lnTo>
                    <a:lnTo>
                      <a:pt x="346" y="31"/>
                    </a:lnTo>
                    <a:lnTo>
                      <a:pt x="346" y="39"/>
                    </a:lnTo>
                    <a:lnTo>
                      <a:pt x="344" y="47"/>
                    </a:lnTo>
                    <a:lnTo>
                      <a:pt x="339" y="54"/>
                    </a:lnTo>
                    <a:lnTo>
                      <a:pt x="334" y="61"/>
                    </a:lnTo>
                    <a:lnTo>
                      <a:pt x="329" y="65"/>
                    </a:lnTo>
                    <a:lnTo>
                      <a:pt x="321" y="69"/>
                    </a:lnTo>
                    <a:lnTo>
                      <a:pt x="315" y="70"/>
                    </a:lnTo>
                    <a:lnTo>
                      <a:pt x="307" y="72"/>
                    </a:lnTo>
                    <a:lnTo>
                      <a:pt x="0" y="72"/>
                    </a:lnTo>
                    <a:lnTo>
                      <a:pt x="0" y="83"/>
                    </a:lnTo>
                    <a:lnTo>
                      <a:pt x="307" y="83"/>
                    </a:lnTo>
                    <a:lnTo>
                      <a:pt x="307" y="83"/>
                    </a:lnTo>
                    <a:lnTo>
                      <a:pt x="316" y="82"/>
                    </a:lnTo>
                    <a:lnTo>
                      <a:pt x="326" y="78"/>
                    </a:lnTo>
                    <a:lnTo>
                      <a:pt x="334" y="74"/>
                    </a:lnTo>
                    <a:lnTo>
                      <a:pt x="342" y="67"/>
                    </a:lnTo>
                    <a:lnTo>
                      <a:pt x="349" y="61"/>
                    </a:lnTo>
                    <a:lnTo>
                      <a:pt x="354" y="52"/>
                    </a:lnTo>
                    <a:lnTo>
                      <a:pt x="357" y="43"/>
                    </a:lnTo>
                    <a:lnTo>
                      <a:pt x="357" y="31"/>
                    </a:lnTo>
                    <a:lnTo>
                      <a:pt x="357" y="0"/>
                    </a:lnTo>
                    <a:lnTo>
                      <a:pt x="346" y="0"/>
                    </a:lnTo>
                    <a:close/>
                  </a:path>
                </a:pathLst>
              </a:custGeom>
              <a:solidFill>
                <a:srgbClr val="D5D9DE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2" name="Freeform 1115"/>
              <p:cNvSpPr>
                <a:spLocks/>
              </p:cNvSpPr>
              <p:nvPr/>
            </p:nvSpPr>
            <p:spPr bwMode="auto">
              <a:xfrm>
                <a:off x="3333" y="2353"/>
                <a:ext cx="347" cy="107"/>
              </a:xfrm>
              <a:custGeom>
                <a:avLst/>
                <a:gdLst/>
                <a:ahLst/>
                <a:cxnLst>
                  <a:cxn ang="0">
                    <a:pos x="28" y="24"/>
                  </a:cxn>
                  <a:cxn ang="0">
                    <a:pos x="0" y="81"/>
                  </a:cxn>
                  <a:cxn ang="0">
                    <a:pos x="80" y="107"/>
                  </a:cxn>
                  <a:cxn ang="0">
                    <a:pos x="347" y="107"/>
                  </a:cxn>
                  <a:cxn ang="0">
                    <a:pos x="347" y="23"/>
                  </a:cxn>
                  <a:cxn ang="0">
                    <a:pos x="256" y="23"/>
                  </a:cxn>
                  <a:cxn ang="0">
                    <a:pos x="256" y="0"/>
                  </a:cxn>
                  <a:cxn ang="0">
                    <a:pos x="173" y="11"/>
                  </a:cxn>
                  <a:cxn ang="0">
                    <a:pos x="173" y="23"/>
                  </a:cxn>
                  <a:cxn ang="0">
                    <a:pos x="28" y="24"/>
                  </a:cxn>
                </a:cxnLst>
                <a:rect l="0" t="0" r="r" b="b"/>
                <a:pathLst>
                  <a:path w="347" h="107">
                    <a:moveTo>
                      <a:pt x="28" y="24"/>
                    </a:moveTo>
                    <a:lnTo>
                      <a:pt x="0" y="81"/>
                    </a:lnTo>
                    <a:lnTo>
                      <a:pt x="80" y="107"/>
                    </a:lnTo>
                    <a:lnTo>
                      <a:pt x="347" y="107"/>
                    </a:lnTo>
                    <a:lnTo>
                      <a:pt x="347" y="23"/>
                    </a:lnTo>
                    <a:lnTo>
                      <a:pt x="256" y="23"/>
                    </a:lnTo>
                    <a:lnTo>
                      <a:pt x="256" y="0"/>
                    </a:lnTo>
                    <a:lnTo>
                      <a:pt x="173" y="11"/>
                    </a:lnTo>
                    <a:lnTo>
                      <a:pt x="173" y="23"/>
                    </a:lnTo>
                    <a:lnTo>
                      <a:pt x="28" y="24"/>
                    </a:lnTo>
                    <a:close/>
                  </a:path>
                </a:pathLst>
              </a:custGeom>
              <a:solidFill>
                <a:srgbClr val="C7206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3" name="Freeform 1116"/>
              <p:cNvSpPr>
                <a:spLocks/>
              </p:cNvSpPr>
              <p:nvPr/>
            </p:nvSpPr>
            <p:spPr bwMode="auto">
              <a:xfrm>
                <a:off x="3333" y="2353"/>
                <a:ext cx="347" cy="107"/>
              </a:xfrm>
              <a:custGeom>
                <a:avLst/>
                <a:gdLst/>
                <a:ahLst/>
                <a:cxnLst>
                  <a:cxn ang="0">
                    <a:pos x="28" y="24"/>
                  </a:cxn>
                  <a:cxn ang="0">
                    <a:pos x="0" y="81"/>
                  </a:cxn>
                  <a:cxn ang="0">
                    <a:pos x="80" y="107"/>
                  </a:cxn>
                  <a:cxn ang="0">
                    <a:pos x="347" y="107"/>
                  </a:cxn>
                  <a:cxn ang="0">
                    <a:pos x="347" y="23"/>
                  </a:cxn>
                  <a:cxn ang="0">
                    <a:pos x="256" y="23"/>
                  </a:cxn>
                  <a:cxn ang="0">
                    <a:pos x="256" y="0"/>
                  </a:cxn>
                  <a:cxn ang="0">
                    <a:pos x="173" y="11"/>
                  </a:cxn>
                  <a:cxn ang="0">
                    <a:pos x="173" y="23"/>
                  </a:cxn>
                  <a:cxn ang="0">
                    <a:pos x="28" y="24"/>
                  </a:cxn>
                </a:cxnLst>
                <a:rect l="0" t="0" r="r" b="b"/>
                <a:pathLst>
                  <a:path w="347" h="107">
                    <a:moveTo>
                      <a:pt x="28" y="24"/>
                    </a:moveTo>
                    <a:lnTo>
                      <a:pt x="0" y="81"/>
                    </a:lnTo>
                    <a:lnTo>
                      <a:pt x="80" y="107"/>
                    </a:lnTo>
                    <a:lnTo>
                      <a:pt x="347" y="107"/>
                    </a:lnTo>
                    <a:lnTo>
                      <a:pt x="347" y="23"/>
                    </a:lnTo>
                    <a:lnTo>
                      <a:pt x="256" y="23"/>
                    </a:lnTo>
                    <a:lnTo>
                      <a:pt x="256" y="0"/>
                    </a:lnTo>
                    <a:lnTo>
                      <a:pt x="173" y="11"/>
                    </a:lnTo>
                    <a:lnTo>
                      <a:pt x="173" y="23"/>
                    </a:lnTo>
                    <a:lnTo>
                      <a:pt x="28" y="2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4" name="Freeform 1117"/>
              <p:cNvSpPr>
                <a:spLocks/>
              </p:cNvSpPr>
              <p:nvPr/>
            </p:nvSpPr>
            <p:spPr bwMode="auto">
              <a:xfrm>
                <a:off x="3212" y="2265"/>
                <a:ext cx="488" cy="153"/>
              </a:xfrm>
              <a:custGeom>
                <a:avLst/>
                <a:gdLst/>
                <a:ahLst/>
                <a:cxnLst>
                  <a:cxn ang="0">
                    <a:pos x="488" y="1"/>
                  </a:cxn>
                  <a:cxn ang="0">
                    <a:pos x="488" y="24"/>
                  </a:cxn>
                  <a:cxn ang="0">
                    <a:pos x="366" y="29"/>
                  </a:cxn>
                  <a:cxn ang="0">
                    <a:pos x="269" y="153"/>
                  </a:cxn>
                  <a:cxn ang="0">
                    <a:pos x="0" y="85"/>
                  </a:cxn>
                  <a:cxn ang="0">
                    <a:pos x="29" y="60"/>
                  </a:cxn>
                  <a:cxn ang="0">
                    <a:pos x="263" y="60"/>
                  </a:cxn>
                  <a:cxn ang="0">
                    <a:pos x="372" y="0"/>
                  </a:cxn>
                  <a:cxn ang="0">
                    <a:pos x="488" y="1"/>
                  </a:cxn>
                </a:cxnLst>
                <a:rect l="0" t="0" r="r" b="b"/>
                <a:pathLst>
                  <a:path w="488" h="153">
                    <a:moveTo>
                      <a:pt x="488" y="1"/>
                    </a:moveTo>
                    <a:lnTo>
                      <a:pt x="488" y="24"/>
                    </a:lnTo>
                    <a:lnTo>
                      <a:pt x="366" y="29"/>
                    </a:lnTo>
                    <a:lnTo>
                      <a:pt x="269" y="153"/>
                    </a:lnTo>
                    <a:lnTo>
                      <a:pt x="0" y="85"/>
                    </a:lnTo>
                    <a:lnTo>
                      <a:pt x="29" y="60"/>
                    </a:lnTo>
                    <a:lnTo>
                      <a:pt x="263" y="60"/>
                    </a:lnTo>
                    <a:lnTo>
                      <a:pt x="372" y="0"/>
                    </a:lnTo>
                    <a:lnTo>
                      <a:pt x="488" y="1"/>
                    </a:lnTo>
                    <a:close/>
                  </a:path>
                </a:pathLst>
              </a:custGeom>
              <a:solidFill>
                <a:srgbClr val="D0D2D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5" name="Freeform 1118"/>
              <p:cNvSpPr>
                <a:spLocks/>
              </p:cNvSpPr>
              <p:nvPr/>
            </p:nvSpPr>
            <p:spPr bwMode="auto">
              <a:xfrm>
                <a:off x="3250" y="2338"/>
                <a:ext cx="233" cy="1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49" y="15"/>
                  </a:cxn>
                  <a:cxn ang="0">
                    <a:pos x="233" y="15"/>
                  </a:cxn>
                  <a:cxn ang="0">
                    <a:pos x="233" y="2"/>
                  </a:cxn>
                  <a:cxn ang="0">
                    <a:pos x="3" y="0"/>
                  </a:cxn>
                  <a:cxn ang="0">
                    <a:pos x="0" y="2"/>
                  </a:cxn>
                </a:cxnLst>
                <a:rect l="0" t="0" r="r" b="b"/>
                <a:pathLst>
                  <a:path w="233" h="15">
                    <a:moveTo>
                      <a:pt x="0" y="2"/>
                    </a:moveTo>
                    <a:lnTo>
                      <a:pt x="49" y="15"/>
                    </a:lnTo>
                    <a:lnTo>
                      <a:pt x="233" y="15"/>
                    </a:lnTo>
                    <a:lnTo>
                      <a:pt x="233" y="2"/>
                    </a:lnTo>
                    <a:lnTo>
                      <a:pt x="3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6" name="Freeform 1119"/>
              <p:cNvSpPr>
                <a:spLocks/>
              </p:cNvSpPr>
              <p:nvPr/>
            </p:nvSpPr>
            <p:spPr bwMode="auto">
              <a:xfrm>
                <a:off x="3334" y="2363"/>
                <a:ext cx="147" cy="1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6" y="11"/>
                  </a:cxn>
                  <a:cxn ang="0">
                    <a:pos x="147" y="11"/>
                  </a:cxn>
                  <a:cxn ang="0">
                    <a:pos x="147" y="0"/>
                  </a:cxn>
                  <a:cxn ang="0">
                    <a:pos x="0" y="0"/>
                  </a:cxn>
                </a:cxnLst>
                <a:rect l="0" t="0" r="r" b="b"/>
                <a:pathLst>
                  <a:path w="147" h="11">
                    <a:moveTo>
                      <a:pt x="0" y="0"/>
                    </a:moveTo>
                    <a:lnTo>
                      <a:pt x="46" y="11"/>
                    </a:lnTo>
                    <a:lnTo>
                      <a:pt x="147" y="11"/>
                    </a:lnTo>
                    <a:lnTo>
                      <a:pt x="14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7" name="Freeform 1120"/>
              <p:cNvSpPr>
                <a:spLocks/>
              </p:cNvSpPr>
              <p:nvPr/>
            </p:nvSpPr>
            <p:spPr bwMode="auto">
              <a:xfrm>
                <a:off x="3416" y="2382"/>
                <a:ext cx="65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4" y="16"/>
                  </a:cxn>
                  <a:cxn ang="0">
                    <a:pos x="65" y="0"/>
                  </a:cxn>
                  <a:cxn ang="0">
                    <a:pos x="0" y="0"/>
                  </a:cxn>
                </a:cxnLst>
                <a:rect l="0" t="0" r="r" b="b"/>
                <a:pathLst>
                  <a:path w="65" h="16">
                    <a:moveTo>
                      <a:pt x="0" y="0"/>
                    </a:moveTo>
                    <a:lnTo>
                      <a:pt x="64" y="16"/>
                    </a:lnTo>
                    <a:lnTo>
                      <a:pt x="6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2B9C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8" name="Freeform 1121"/>
              <p:cNvSpPr>
                <a:spLocks noEditPoints="1"/>
              </p:cNvSpPr>
              <p:nvPr/>
            </p:nvSpPr>
            <p:spPr bwMode="auto">
              <a:xfrm>
                <a:off x="3566" y="2305"/>
                <a:ext cx="106" cy="6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106" y="64"/>
                  </a:cxn>
                  <a:cxn ang="0">
                    <a:pos x="105" y="56"/>
                  </a:cxn>
                  <a:cxn ang="0">
                    <a:pos x="72" y="56"/>
                  </a:cxn>
                  <a:cxn ang="0">
                    <a:pos x="72" y="9"/>
                  </a:cxn>
                  <a:cxn ang="0">
                    <a:pos x="93" y="9"/>
                  </a:cxn>
                  <a:cxn ang="0">
                    <a:pos x="90" y="0"/>
                  </a:cxn>
                  <a:cxn ang="0">
                    <a:pos x="10" y="0"/>
                  </a:cxn>
                  <a:cxn ang="0">
                    <a:pos x="0" y="64"/>
                  </a:cxn>
                  <a:cxn ang="0">
                    <a:pos x="23" y="9"/>
                  </a:cxn>
                  <a:cxn ang="0">
                    <a:pos x="62" y="9"/>
                  </a:cxn>
                  <a:cxn ang="0">
                    <a:pos x="62" y="56"/>
                  </a:cxn>
                  <a:cxn ang="0">
                    <a:pos x="23" y="56"/>
                  </a:cxn>
                  <a:cxn ang="0">
                    <a:pos x="23" y="9"/>
                  </a:cxn>
                </a:cxnLst>
                <a:rect l="0" t="0" r="r" b="b"/>
                <a:pathLst>
                  <a:path w="106" h="64">
                    <a:moveTo>
                      <a:pt x="0" y="64"/>
                    </a:moveTo>
                    <a:lnTo>
                      <a:pt x="106" y="64"/>
                    </a:lnTo>
                    <a:lnTo>
                      <a:pt x="105" y="56"/>
                    </a:lnTo>
                    <a:lnTo>
                      <a:pt x="72" y="56"/>
                    </a:lnTo>
                    <a:lnTo>
                      <a:pt x="72" y="9"/>
                    </a:lnTo>
                    <a:lnTo>
                      <a:pt x="93" y="9"/>
                    </a:lnTo>
                    <a:lnTo>
                      <a:pt x="90" y="0"/>
                    </a:lnTo>
                    <a:lnTo>
                      <a:pt x="10" y="0"/>
                    </a:lnTo>
                    <a:lnTo>
                      <a:pt x="0" y="64"/>
                    </a:lnTo>
                    <a:close/>
                    <a:moveTo>
                      <a:pt x="23" y="9"/>
                    </a:moveTo>
                    <a:lnTo>
                      <a:pt x="62" y="9"/>
                    </a:lnTo>
                    <a:lnTo>
                      <a:pt x="62" y="56"/>
                    </a:lnTo>
                    <a:lnTo>
                      <a:pt x="23" y="56"/>
                    </a:lnTo>
                    <a:lnTo>
                      <a:pt x="23" y="9"/>
                    </a:lnTo>
                    <a:close/>
                  </a:path>
                </a:pathLst>
              </a:custGeom>
              <a:solidFill>
                <a:srgbClr val="DE387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29" name="Freeform 1122"/>
              <p:cNvSpPr>
                <a:spLocks/>
              </p:cNvSpPr>
              <p:nvPr/>
            </p:nvSpPr>
            <p:spPr bwMode="auto">
              <a:xfrm>
                <a:off x="3566" y="2305"/>
                <a:ext cx="106" cy="64"/>
              </a:xfrm>
              <a:custGeom>
                <a:avLst/>
                <a:gdLst/>
                <a:ahLst/>
                <a:cxnLst>
                  <a:cxn ang="0">
                    <a:pos x="0" y="64"/>
                  </a:cxn>
                  <a:cxn ang="0">
                    <a:pos x="106" y="64"/>
                  </a:cxn>
                  <a:cxn ang="0">
                    <a:pos x="105" y="56"/>
                  </a:cxn>
                  <a:cxn ang="0">
                    <a:pos x="72" y="56"/>
                  </a:cxn>
                  <a:cxn ang="0">
                    <a:pos x="72" y="9"/>
                  </a:cxn>
                  <a:cxn ang="0">
                    <a:pos x="93" y="9"/>
                  </a:cxn>
                  <a:cxn ang="0">
                    <a:pos x="90" y="0"/>
                  </a:cxn>
                  <a:cxn ang="0">
                    <a:pos x="10" y="0"/>
                  </a:cxn>
                  <a:cxn ang="0">
                    <a:pos x="0" y="64"/>
                  </a:cxn>
                </a:cxnLst>
                <a:rect l="0" t="0" r="r" b="b"/>
                <a:pathLst>
                  <a:path w="106" h="64">
                    <a:moveTo>
                      <a:pt x="0" y="64"/>
                    </a:moveTo>
                    <a:lnTo>
                      <a:pt x="106" y="64"/>
                    </a:lnTo>
                    <a:lnTo>
                      <a:pt x="105" y="56"/>
                    </a:lnTo>
                    <a:lnTo>
                      <a:pt x="72" y="56"/>
                    </a:lnTo>
                    <a:lnTo>
                      <a:pt x="72" y="9"/>
                    </a:lnTo>
                    <a:lnTo>
                      <a:pt x="93" y="9"/>
                    </a:lnTo>
                    <a:lnTo>
                      <a:pt x="90" y="0"/>
                    </a:lnTo>
                    <a:lnTo>
                      <a:pt x="10" y="0"/>
                    </a:lnTo>
                    <a:lnTo>
                      <a:pt x="0" y="64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0" name="Rectangle 1123"/>
              <p:cNvSpPr>
                <a:spLocks noChangeArrowheads="1"/>
              </p:cNvSpPr>
              <p:nvPr/>
            </p:nvSpPr>
            <p:spPr bwMode="auto">
              <a:xfrm>
                <a:off x="3589" y="2314"/>
                <a:ext cx="39" cy="4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1" name="Freeform 1124"/>
              <p:cNvSpPr>
                <a:spLocks/>
              </p:cNvSpPr>
              <p:nvPr/>
            </p:nvSpPr>
            <p:spPr bwMode="auto">
              <a:xfrm>
                <a:off x="3504" y="2369"/>
                <a:ext cx="215" cy="100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215" y="100"/>
                  </a:cxn>
                  <a:cxn ang="0">
                    <a:pos x="176" y="100"/>
                  </a:cxn>
                  <a:cxn ang="0">
                    <a:pos x="147" y="21"/>
                  </a:cxn>
                  <a:cxn ang="0">
                    <a:pos x="90" y="21"/>
                  </a:cxn>
                  <a:cxn ang="0">
                    <a:pos x="38" y="21"/>
                  </a:cxn>
                  <a:cxn ang="0">
                    <a:pos x="18" y="60"/>
                  </a:cxn>
                  <a:cxn ang="0">
                    <a:pos x="0" y="60"/>
                  </a:cxn>
                  <a:cxn ang="0">
                    <a:pos x="28" y="0"/>
                  </a:cxn>
                  <a:cxn ang="0">
                    <a:pos x="215" y="0"/>
                  </a:cxn>
                </a:cxnLst>
                <a:rect l="0" t="0" r="r" b="b"/>
                <a:pathLst>
                  <a:path w="215" h="100">
                    <a:moveTo>
                      <a:pt x="215" y="0"/>
                    </a:moveTo>
                    <a:lnTo>
                      <a:pt x="215" y="100"/>
                    </a:lnTo>
                    <a:lnTo>
                      <a:pt x="176" y="100"/>
                    </a:lnTo>
                    <a:lnTo>
                      <a:pt x="147" y="21"/>
                    </a:lnTo>
                    <a:lnTo>
                      <a:pt x="90" y="21"/>
                    </a:lnTo>
                    <a:lnTo>
                      <a:pt x="38" y="21"/>
                    </a:lnTo>
                    <a:lnTo>
                      <a:pt x="18" y="60"/>
                    </a:lnTo>
                    <a:lnTo>
                      <a:pt x="0" y="60"/>
                    </a:lnTo>
                    <a:lnTo>
                      <a:pt x="28" y="0"/>
                    </a:lnTo>
                    <a:lnTo>
                      <a:pt x="215" y="0"/>
                    </a:lnTo>
                    <a:close/>
                  </a:path>
                </a:pathLst>
              </a:custGeom>
              <a:solidFill>
                <a:srgbClr val="DE387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2" name="Freeform 1125"/>
              <p:cNvSpPr>
                <a:spLocks/>
              </p:cNvSpPr>
              <p:nvPr/>
            </p:nvSpPr>
            <p:spPr bwMode="auto">
              <a:xfrm>
                <a:off x="3504" y="2369"/>
                <a:ext cx="215" cy="100"/>
              </a:xfrm>
              <a:custGeom>
                <a:avLst/>
                <a:gdLst/>
                <a:ahLst/>
                <a:cxnLst>
                  <a:cxn ang="0">
                    <a:pos x="215" y="0"/>
                  </a:cxn>
                  <a:cxn ang="0">
                    <a:pos x="215" y="100"/>
                  </a:cxn>
                  <a:cxn ang="0">
                    <a:pos x="176" y="100"/>
                  </a:cxn>
                  <a:cxn ang="0">
                    <a:pos x="147" y="21"/>
                  </a:cxn>
                  <a:cxn ang="0">
                    <a:pos x="90" y="21"/>
                  </a:cxn>
                  <a:cxn ang="0">
                    <a:pos x="38" y="21"/>
                  </a:cxn>
                  <a:cxn ang="0">
                    <a:pos x="18" y="60"/>
                  </a:cxn>
                  <a:cxn ang="0">
                    <a:pos x="0" y="60"/>
                  </a:cxn>
                  <a:cxn ang="0">
                    <a:pos x="28" y="0"/>
                  </a:cxn>
                  <a:cxn ang="0">
                    <a:pos x="215" y="0"/>
                  </a:cxn>
                </a:cxnLst>
                <a:rect l="0" t="0" r="r" b="b"/>
                <a:pathLst>
                  <a:path w="215" h="100">
                    <a:moveTo>
                      <a:pt x="215" y="0"/>
                    </a:moveTo>
                    <a:lnTo>
                      <a:pt x="215" y="100"/>
                    </a:lnTo>
                    <a:lnTo>
                      <a:pt x="176" y="100"/>
                    </a:lnTo>
                    <a:lnTo>
                      <a:pt x="147" y="21"/>
                    </a:lnTo>
                    <a:lnTo>
                      <a:pt x="90" y="21"/>
                    </a:lnTo>
                    <a:lnTo>
                      <a:pt x="38" y="21"/>
                    </a:lnTo>
                    <a:lnTo>
                      <a:pt x="18" y="60"/>
                    </a:lnTo>
                    <a:lnTo>
                      <a:pt x="0" y="60"/>
                    </a:lnTo>
                    <a:lnTo>
                      <a:pt x="28" y="0"/>
                    </a:lnTo>
                    <a:lnTo>
                      <a:pt x="21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3" name="Freeform 1126"/>
              <p:cNvSpPr>
                <a:spLocks/>
              </p:cNvSpPr>
              <p:nvPr/>
            </p:nvSpPr>
            <p:spPr bwMode="auto">
              <a:xfrm>
                <a:off x="3669" y="2369"/>
                <a:ext cx="50" cy="10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23" y="100"/>
                  </a:cxn>
                  <a:cxn ang="0">
                    <a:pos x="50" y="100"/>
                  </a:cxn>
                  <a:cxn ang="0">
                    <a:pos x="50" y="21"/>
                  </a:cxn>
                  <a:cxn ang="0">
                    <a:pos x="19" y="21"/>
                  </a:cxn>
                  <a:cxn ang="0">
                    <a:pos x="19" y="0"/>
                  </a:cxn>
                </a:cxnLst>
                <a:rect l="0" t="0" r="r" b="b"/>
                <a:pathLst>
                  <a:path w="50" h="100">
                    <a:moveTo>
                      <a:pt x="19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23" y="100"/>
                    </a:lnTo>
                    <a:lnTo>
                      <a:pt x="50" y="100"/>
                    </a:lnTo>
                    <a:lnTo>
                      <a:pt x="50" y="21"/>
                    </a:lnTo>
                    <a:lnTo>
                      <a:pt x="19" y="21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C32F6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4" name="Freeform 1127"/>
              <p:cNvSpPr>
                <a:spLocks/>
              </p:cNvSpPr>
              <p:nvPr/>
            </p:nvSpPr>
            <p:spPr bwMode="auto">
              <a:xfrm>
                <a:off x="3669" y="2369"/>
                <a:ext cx="50" cy="10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23" y="100"/>
                  </a:cxn>
                  <a:cxn ang="0">
                    <a:pos x="50" y="100"/>
                  </a:cxn>
                  <a:cxn ang="0">
                    <a:pos x="50" y="21"/>
                  </a:cxn>
                  <a:cxn ang="0">
                    <a:pos x="19" y="21"/>
                  </a:cxn>
                  <a:cxn ang="0">
                    <a:pos x="19" y="0"/>
                  </a:cxn>
                </a:cxnLst>
                <a:rect l="0" t="0" r="r" b="b"/>
                <a:pathLst>
                  <a:path w="50" h="100">
                    <a:moveTo>
                      <a:pt x="19" y="0"/>
                    </a:moveTo>
                    <a:lnTo>
                      <a:pt x="3" y="0"/>
                    </a:lnTo>
                    <a:lnTo>
                      <a:pt x="0" y="0"/>
                    </a:lnTo>
                    <a:lnTo>
                      <a:pt x="23" y="100"/>
                    </a:lnTo>
                    <a:lnTo>
                      <a:pt x="50" y="100"/>
                    </a:lnTo>
                    <a:lnTo>
                      <a:pt x="50" y="21"/>
                    </a:lnTo>
                    <a:lnTo>
                      <a:pt x="19" y="21"/>
                    </a:lnTo>
                    <a:lnTo>
                      <a:pt x="1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5" name="Freeform 1128"/>
              <p:cNvSpPr>
                <a:spLocks noEditPoints="1"/>
              </p:cNvSpPr>
              <p:nvPr/>
            </p:nvSpPr>
            <p:spPr bwMode="auto">
              <a:xfrm>
                <a:off x="3525" y="2405"/>
                <a:ext cx="146" cy="147"/>
              </a:xfrm>
              <a:custGeom>
                <a:avLst/>
                <a:gdLst/>
                <a:ahLst/>
                <a:cxnLst>
                  <a:cxn ang="0">
                    <a:pos x="2" y="93"/>
                  </a:cxn>
                  <a:cxn ang="0">
                    <a:pos x="10" y="103"/>
                  </a:cxn>
                  <a:cxn ang="0">
                    <a:pos x="17" y="114"/>
                  </a:cxn>
                  <a:cxn ang="0">
                    <a:pos x="22" y="126"/>
                  </a:cxn>
                  <a:cxn ang="0">
                    <a:pos x="33" y="131"/>
                  </a:cxn>
                  <a:cxn ang="0">
                    <a:pos x="54" y="145"/>
                  </a:cxn>
                  <a:cxn ang="0">
                    <a:pos x="67" y="142"/>
                  </a:cxn>
                  <a:cxn ang="0">
                    <a:pos x="80" y="142"/>
                  </a:cxn>
                  <a:cxn ang="0">
                    <a:pos x="92" y="144"/>
                  </a:cxn>
                  <a:cxn ang="0">
                    <a:pos x="103" y="135"/>
                  </a:cxn>
                  <a:cxn ang="0">
                    <a:pos x="126" y="126"/>
                  </a:cxn>
                  <a:cxn ang="0">
                    <a:pos x="129" y="113"/>
                  </a:cxn>
                  <a:cxn ang="0">
                    <a:pos x="139" y="104"/>
                  </a:cxn>
                  <a:cxn ang="0">
                    <a:pos x="139" y="96"/>
                  </a:cxn>
                  <a:cxn ang="0">
                    <a:pos x="144" y="91"/>
                  </a:cxn>
                  <a:cxn ang="0">
                    <a:pos x="142" y="78"/>
                  </a:cxn>
                  <a:cxn ang="0">
                    <a:pos x="144" y="54"/>
                  </a:cxn>
                  <a:cxn ang="0">
                    <a:pos x="136" y="44"/>
                  </a:cxn>
                  <a:cxn ang="0">
                    <a:pos x="129" y="33"/>
                  </a:cxn>
                  <a:cxn ang="0">
                    <a:pos x="124" y="21"/>
                  </a:cxn>
                  <a:cxn ang="0">
                    <a:pos x="111" y="16"/>
                  </a:cxn>
                  <a:cxn ang="0">
                    <a:pos x="92" y="2"/>
                  </a:cxn>
                  <a:cxn ang="0">
                    <a:pos x="79" y="3"/>
                  </a:cxn>
                  <a:cxn ang="0">
                    <a:pos x="66" y="5"/>
                  </a:cxn>
                  <a:cxn ang="0">
                    <a:pos x="54" y="2"/>
                  </a:cxn>
                  <a:cxn ang="0">
                    <a:pos x="43" y="11"/>
                  </a:cxn>
                  <a:cxn ang="0">
                    <a:pos x="33" y="16"/>
                  </a:cxn>
                  <a:cxn ang="0">
                    <a:pos x="23" y="24"/>
                  </a:cxn>
                  <a:cxn ang="0">
                    <a:pos x="12" y="31"/>
                  </a:cxn>
                  <a:cxn ang="0">
                    <a:pos x="10" y="44"/>
                  </a:cxn>
                  <a:cxn ang="0">
                    <a:pos x="7" y="51"/>
                  </a:cxn>
                  <a:cxn ang="0">
                    <a:pos x="0" y="65"/>
                  </a:cxn>
                  <a:cxn ang="0">
                    <a:pos x="4" y="69"/>
                  </a:cxn>
                  <a:cxn ang="0">
                    <a:pos x="51" y="108"/>
                  </a:cxn>
                  <a:cxn ang="0">
                    <a:pos x="44" y="103"/>
                  </a:cxn>
                  <a:cxn ang="0">
                    <a:pos x="33" y="82"/>
                  </a:cxn>
                  <a:cxn ang="0">
                    <a:pos x="33" y="67"/>
                  </a:cxn>
                  <a:cxn ang="0">
                    <a:pos x="35" y="62"/>
                  </a:cxn>
                  <a:cxn ang="0">
                    <a:pos x="36" y="55"/>
                  </a:cxn>
                  <a:cxn ang="0">
                    <a:pos x="49" y="41"/>
                  </a:cxn>
                  <a:cxn ang="0">
                    <a:pos x="67" y="33"/>
                  </a:cxn>
                  <a:cxn ang="0">
                    <a:pos x="72" y="33"/>
                  </a:cxn>
                  <a:cxn ang="0">
                    <a:pos x="74" y="33"/>
                  </a:cxn>
                  <a:cxn ang="0">
                    <a:pos x="88" y="36"/>
                  </a:cxn>
                  <a:cxn ang="0">
                    <a:pos x="108" y="55"/>
                  </a:cxn>
                  <a:cxn ang="0">
                    <a:pos x="111" y="59"/>
                  </a:cxn>
                  <a:cxn ang="0">
                    <a:pos x="113" y="67"/>
                  </a:cxn>
                  <a:cxn ang="0">
                    <a:pos x="113" y="73"/>
                  </a:cxn>
                  <a:cxn ang="0">
                    <a:pos x="106" y="96"/>
                  </a:cxn>
                  <a:cxn ang="0">
                    <a:pos x="98" y="104"/>
                  </a:cxn>
                  <a:cxn ang="0">
                    <a:pos x="95" y="106"/>
                  </a:cxn>
                  <a:cxn ang="0">
                    <a:pos x="84" y="113"/>
                  </a:cxn>
                  <a:cxn ang="0">
                    <a:pos x="64" y="113"/>
                  </a:cxn>
                  <a:cxn ang="0">
                    <a:pos x="51" y="108"/>
                  </a:cxn>
                </a:cxnLst>
                <a:rect l="0" t="0" r="r" b="b"/>
                <a:pathLst>
                  <a:path w="146" h="147">
                    <a:moveTo>
                      <a:pt x="4" y="80"/>
                    </a:moveTo>
                    <a:lnTo>
                      <a:pt x="0" y="80"/>
                    </a:lnTo>
                    <a:lnTo>
                      <a:pt x="2" y="93"/>
                    </a:lnTo>
                    <a:lnTo>
                      <a:pt x="7" y="91"/>
                    </a:lnTo>
                    <a:lnTo>
                      <a:pt x="7" y="91"/>
                    </a:lnTo>
                    <a:lnTo>
                      <a:pt x="10" y="103"/>
                    </a:lnTo>
                    <a:lnTo>
                      <a:pt x="7" y="104"/>
                    </a:lnTo>
                    <a:lnTo>
                      <a:pt x="13" y="116"/>
                    </a:lnTo>
                    <a:lnTo>
                      <a:pt x="17" y="114"/>
                    </a:lnTo>
                    <a:lnTo>
                      <a:pt x="17" y="114"/>
                    </a:lnTo>
                    <a:lnTo>
                      <a:pt x="23" y="122"/>
                    </a:lnTo>
                    <a:lnTo>
                      <a:pt x="22" y="126"/>
                    </a:lnTo>
                    <a:lnTo>
                      <a:pt x="31" y="134"/>
                    </a:lnTo>
                    <a:lnTo>
                      <a:pt x="33" y="131"/>
                    </a:lnTo>
                    <a:lnTo>
                      <a:pt x="33" y="131"/>
                    </a:lnTo>
                    <a:lnTo>
                      <a:pt x="43" y="135"/>
                    </a:lnTo>
                    <a:lnTo>
                      <a:pt x="43" y="140"/>
                    </a:lnTo>
                    <a:lnTo>
                      <a:pt x="54" y="145"/>
                    </a:lnTo>
                    <a:lnTo>
                      <a:pt x="56" y="140"/>
                    </a:lnTo>
                    <a:lnTo>
                      <a:pt x="56" y="140"/>
                    </a:lnTo>
                    <a:lnTo>
                      <a:pt x="67" y="142"/>
                    </a:lnTo>
                    <a:lnTo>
                      <a:pt x="67" y="147"/>
                    </a:lnTo>
                    <a:lnTo>
                      <a:pt x="80" y="147"/>
                    </a:lnTo>
                    <a:lnTo>
                      <a:pt x="80" y="142"/>
                    </a:lnTo>
                    <a:lnTo>
                      <a:pt x="80" y="142"/>
                    </a:lnTo>
                    <a:lnTo>
                      <a:pt x="90" y="140"/>
                    </a:lnTo>
                    <a:lnTo>
                      <a:pt x="92" y="144"/>
                    </a:lnTo>
                    <a:lnTo>
                      <a:pt x="105" y="140"/>
                    </a:lnTo>
                    <a:lnTo>
                      <a:pt x="103" y="135"/>
                    </a:lnTo>
                    <a:lnTo>
                      <a:pt x="103" y="135"/>
                    </a:lnTo>
                    <a:lnTo>
                      <a:pt x="113" y="131"/>
                    </a:lnTo>
                    <a:lnTo>
                      <a:pt x="115" y="134"/>
                    </a:lnTo>
                    <a:lnTo>
                      <a:pt x="126" y="126"/>
                    </a:lnTo>
                    <a:lnTo>
                      <a:pt x="123" y="122"/>
                    </a:lnTo>
                    <a:lnTo>
                      <a:pt x="123" y="122"/>
                    </a:lnTo>
                    <a:lnTo>
                      <a:pt x="129" y="113"/>
                    </a:lnTo>
                    <a:lnTo>
                      <a:pt x="132" y="116"/>
                    </a:lnTo>
                    <a:lnTo>
                      <a:pt x="134" y="114"/>
                    </a:lnTo>
                    <a:lnTo>
                      <a:pt x="139" y="104"/>
                    </a:lnTo>
                    <a:lnTo>
                      <a:pt x="136" y="101"/>
                    </a:lnTo>
                    <a:lnTo>
                      <a:pt x="136" y="101"/>
                    </a:lnTo>
                    <a:lnTo>
                      <a:pt x="139" y="96"/>
                    </a:lnTo>
                    <a:lnTo>
                      <a:pt x="139" y="96"/>
                    </a:lnTo>
                    <a:lnTo>
                      <a:pt x="141" y="91"/>
                    </a:lnTo>
                    <a:lnTo>
                      <a:pt x="144" y="91"/>
                    </a:lnTo>
                    <a:lnTo>
                      <a:pt x="146" y="78"/>
                    </a:lnTo>
                    <a:lnTo>
                      <a:pt x="142" y="78"/>
                    </a:lnTo>
                    <a:lnTo>
                      <a:pt x="142" y="78"/>
                    </a:lnTo>
                    <a:lnTo>
                      <a:pt x="142" y="67"/>
                    </a:lnTo>
                    <a:lnTo>
                      <a:pt x="146" y="67"/>
                    </a:lnTo>
                    <a:lnTo>
                      <a:pt x="144" y="54"/>
                    </a:lnTo>
                    <a:lnTo>
                      <a:pt x="139" y="54"/>
                    </a:lnTo>
                    <a:lnTo>
                      <a:pt x="139" y="54"/>
                    </a:lnTo>
                    <a:lnTo>
                      <a:pt x="136" y="44"/>
                    </a:lnTo>
                    <a:lnTo>
                      <a:pt x="139" y="42"/>
                    </a:lnTo>
                    <a:lnTo>
                      <a:pt x="132" y="31"/>
                    </a:lnTo>
                    <a:lnTo>
                      <a:pt x="129" y="33"/>
                    </a:lnTo>
                    <a:lnTo>
                      <a:pt x="129" y="33"/>
                    </a:lnTo>
                    <a:lnTo>
                      <a:pt x="123" y="24"/>
                    </a:lnTo>
                    <a:lnTo>
                      <a:pt x="124" y="21"/>
                    </a:lnTo>
                    <a:lnTo>
                      <a:pt x="115" y="13"/>
                    </a:lnTo>
                    <a:lnTo>
                      <a:pt x="111" y="16"/>
                    </a:lnTo>
                    <a:lnTo>
                      <a:pt x="111" y="16"/>
                    </a:lnTo>
                    <a:lnTo>
                      <a:pt x="103" y="10"/>
                    </a:lnTo>
                    <a:lnTo>
                      <a:pt x="103" y="7"/>
                    </a:lnTo>
                    <a:lnTo>
                      <a:pt x="92" y="2"/>
                    </a:lnTo>
                    <a:lnTo>
                      <a:pt x="90" y="7"/>
                    </a:lnTo>
                    <a:lnTo>
                      <a:pt x="90" y="7"/>
                    </a:lnTo>
                    <a:lnTo>
                      <a:pt x="79" y="3"/>
                    </a:lnTo>
                    <a:lnTo>
                      <a:pt x="79" y="0"/>
                    </a:lnTo>
                    <a:lnTo>
                      <a:pt x="66" y="0"/>
                    </a:lnTo>
                    <a:lnTo>
                      <a:pt x="66" y="5"/>
                    </a:lnTo>
                    <a:lnTo>
                      <a:pt x="66" y="5"/>
                    </a:lnTo>
                    <a:lnTo>
                      <a:pt x="56" y="7"/>
                    </a:lnTo>
                    <a:lnTo>
                      <a:pt x="54" y="2"/>
                    </a:lnTo>
                    <a:lnTo>
                      <a:pt x="41" y="7"/>
                    </a:lnTo>
                    <a:lnTo>
                      <a:pt x="43" y="11"/>
                    </a:lnTo>
                    <a:lnTo>
                      <a:pt x="43" y="11"/>
                    </a:lnTo>
                    <a:lnTo>
                      <a:pt x="38" y="13"/>
                    </a:lnTo>
                    <a:lnTo>
                      <a:pt x="38" y="13"/>
                    </a:lnTo>
                    <a:lnTo>
                      <a:pt x="33" y="16"/>
                    </a:lnTo>
                    <a:lnTo>
                      <a:pt x="30" y="13"/>
                    </a:lnTo>
                    <a:lnTo>
                      <a:pt x="20" y="21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17" y="33"/>
                    </a:lnTo>
                    <a:lnTo>
                      <a:pt x="12" y="31"/>
                    </a:lnTo>
                    <a:lnTo>
                      <a:pt x="10" y="36"/>
                    </a:lnTo>
                    <a:lnTo>
                      <a:pt x="5" y="42"/>
                    </a:lnTo>
                    <a:lnTo>
                      <a:pt x="10" y="44"/>
                    </a:lnTo>
                    <a:lnTo>
                      <a:pt x="10" y="44"/>
                    </a:lnTo>
                    <a:lnTo>
                      <a:pt x="7" y="51"/>
                    </a:lnTo>
                    <a:lnTo>
                      <a:pt x="7" y="51"/>
                    </a:lnTo>
                    <a:lnTo>
                      <a:pt x="5" y="55"/>
                    </a:lnTo>
                    <a:lnTo>
                      <a:pt x="2" y="54"/>
                    </a:lnTo>
                    <a:lnTo>
                      <a:pt x="0" y="65"/>
                    </a:lnTo>
                    <a:lnTo>
                      <a:pt x="0" y="67"/>
                    </a:lnTo>
                    <a:lnTo>
                      <a:pt x="4" y="69"/>
                    </a:lnTo>
                    <a:lnTo>
                      <a:pt x="4" y="69"/>
                    </a:lnTo>
                    <a:lnTo>
                      <a:pt x="4" y="80"/>
                    </a:lnTo>
                    <a:close/>
                    <a:moveTo>
                      <a:pt x="51" y="108"/>
                    </a:moveTo>
                    <a:lnTo>
                      <a:pt x="51" y="108"/>
                    </a:lnTo>
                    <a:lnTo>
                      <a:pt x="48" y="104"/>
                    </a:lnTo>
                    <a:lnTo>
                      <a:pt x="44" y="103"/>
                    </a:lnTo>
                    <a:lnTo>
                      <a:pt x="44" y="103"/>
                    </a:lnTo>
                    <a:lnTo>
                      <a:pt x="40" y="96"/>
                    </a:lnTo>
                    <a:lnTo>
                      <a:pt x="36" y="90"/>
                    </a:lnTo>
                    <a:lnTo>
                      <a:pt x="33" y="82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33" y="67"/>
                    </a:lnTo>
                    <a:lnTo>
                      <a:pt x="33" y="67"/>
                    </a:lnTo>
                    <a:lnTo>
                      <a:pt x="35" y="62"/>
                    </a:lnTo>
                    <a:lnTo>
                      <a:pt x="35" y="62"/>
                    </a:lnTo>
                    <a:lnTo>
                      <a:pt x="35" y="59"/>
                    </a:lnTo>
                    <a:lnTo>
                      <a:pt x="35" y="59"/>
                    </a:lnTo>
                    <a:lnTo>
                      <a:pt x="36" y="55"/>
                    </a:lnTo>
                    <a:lnTo>
                      <a:pt x="36" y="55"/>
                    </a:lnTo>
                    <a:lnTo>
                      <a:pt x="43" y="47"/>
                    </a:lnTo>
                    <a:lnTo>
                      <a:pt x="49" y="41"/>
                    </a:lnTo>
                    <a:lnTo>
                      <a:pt x="57" y="36"/>
                    </a:lnTo>
                    <a:lnTo>
                      <a:pt x="67" y="33"/>
                    </a:lnTo>
                    <a:lnTo>
                      <a:pt x="67" y="33"/>
                    </a:lnTo>
                    <a:lnTo>
                      <a:pt x="71" y="33"/>
                    </a:lnTo>
                    <a:lnTo>
                      <a:pt x="71" y="33"/>
                    </a:lnTo>
                    <a:lnTo>
                      <a:pt x="72" y="33"/>
                    </a:lnTo>
                    <a:lnTo>
                      <a:pt x="72" y="33"/>
                    </a:lnTo>
                    <a:lnTo>
                      <a:pt x="74" y="33"/>
                    </a:lnTo>
                    <a:lnTo>
                      <a:pt x="74" y="33"/>
                    </a:lnTo>
                    <a:lnTo>
                      <a:pt x="79" y="33"/>
                    </a:lnTo>
                    <a:lnTo>
                      <a:pt x="79" y="33"/>
                    </a:lnTo>
                    <a:lnTo>
                      <a:pt x="88" y="36"/>
                    </a:lnTo>
                    <a:lnTo>
                      <a:pt x="97" y="41"/>
                    </a:lnTo>
                    <a:lnTo>
                      <a:pt x="103" y="47"/>
                    </a:lnTo>
                    <a:lnTo>
                      <a:pt x="108" y="55"/>
                    </a:lnTo>
                    <a:lnTo>
                      <a:pt x="108" y="55"/>
                    </a:lnTo>
                    <a:lnTo>
                      <a:pt x="111" y="59"/>
                    </a:lnTo>
                    <a:lnTo>
                      <a:pt x="111" y="59"/>
                    </a:lnTo>
                    <a:lnTo>
                      <a:pt x="111" y="62"/>
                    </a:lnTo>
                    <a:lnTo>
                      <a:pt x="111" y="62"/>
                    </a:lnTo>
                    <a:lnTo>
                      <a:pt x="113" y="67"/>
                    </a:lnTo>
                    <a:lnTo>
                      <a:pt x="113" y="67"/>
                    </a:lnTo>
                    <a:lnTo>
                      <a:pt x="113" y="73"/>
                    </a:lnTo>
                    <a:lnTo>
                      <a:pt x="113" y="73"/>
                    </a:lnTo>
                    <a:lnTo>
                      <a:pt x="113" y="82"/>
                    </a:lnTo>
                    <a:lnTo>
                      <a:pt x="110" y="88"/>
                    </a:lnTo>
                    <a:lnTo>
                      <a:pt x="106" y="96"/>
                    </a:lnTo>
                    <a:lnTo>
                      <a:pt x="101" y="101"/>
                    </a:lnTo>
                    <a:lnTo>
                      <a:pt x="101" y="101"/>
                    </a:lnTo>
                    <a:lnTo>
                      <a:pt x="98" y="104"/>
                    </a:lnTo>
                    <a:lnTo>
                      <a:pt x="98" y="104"/>
                    </a:lnTo>
                    <a:lnTo>
                      <a:pt x="98" y="104"/>
                    </a:lnTo>
                    <a:lnTo>
                      <a:pt x="95" y="106"/>
                    </a:lnTo>
                    <a:lnTo>
                      <a:pt x="92" y="109"/>
                    </a:lnTo>
                    <a:lnTo>
                      <a:pt x="92" y="109"/>
                    </a:lnTo>
                    <a:lnTo>
                      <a:pt x="84" y="113"/>
                    </a:lnTo>
                    <a:lnTo>
                      <a:pt x="74" y="114"/>
                    </a:lnTo>
                    <a:lnTo>
                      <a:pt x="74" y="114"/>
                    </a:lnTo>
                    <a:lnTo>
                      <a:pt x="64" y="113"/>
                    </a:lnTo>
                    <a:lnTo>
                      <a:pt x="54" y="109"/>
                    </a:lnTo>
                    <a:lnTo>
                      <a:pt x="54" y="109"/>
                    </a:lnTo>
                    <a:lnTo>
                      <a:pt x="51" y="108"/>
                    </a:lnTo>
                    <a:close/>
                  </a:path>
                </a:pathLst>
              </a:custGeom>
              <a:solidFill>
                <a:srgbClr val="4A4B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6" name="Freeform 1129"/>
              <p:cNvSpPr>
                <a:spLocks/>
              </p:cNvSpPr>
              <p:nvPr/>
            </p:nvSpPr>
            <p:spPr bwMode="auto">
              <a:xfrm>
                <a:off x="3525" y="2405"/>
                <a:ext cx="146" cy="147"/>
              </a:xfrm>
              <a:custGeom>
                <a:avLst/>
                <a:gdLst/>
                <a:ahLst/>
                <a:cxnLst>
                  <a:cxn ang="0">
                    <a:pos x="0" y="80"/>
                  </a:cxn>
                  <a:cxn ang="0">
                    <a:pos x="7" y="91"/>
                  </a:cxn>
                  <a:cxn ang="0">
                    <a:pos x="10" y="103"/>
                  </a:cxn>
                  <a:cxn ang="0">
                    <a:pos x="13" y="116"/>
                  </a:cxn>
                  <a:cxn ang="0">
                    <a:pos x="17" y="114"/>
                  </a:cxn>
                  <a:cxn ang="0">
                    <a:pos x="22" y="126"/>
                  </a:cxn>
                  <a:cxn ang="0">
                    <a:pos x="33" y="131"/>
                  </a:cxn>
                  <a:cxn ang="0">
                    <a:pos x="43" y="135"/>
                  </a:cxn>
                  <a:cxn ang="0">
                    <a:pos x="54" y="145"/>
                  </a:cxn>
                  <a:cxn ang="0">
                    <a:pos x="56" y="140"/>
                  </a:cxn>
                  <a:cxn ang="0">
                    <a:pos x="67" y="147"/>
                  </a:cxn>
                  <a:cxn ang="0">
                    <a:pos x="80" y="142"/>
                  </a:cxn>
                  <a:cxn ang="0">
                    <a:pos x="90" y="140"/>
                  </a:cxn>
                  <a:cxn ang="0">
                    <a:pos x="105" y="140"/>
                  </a:cxn>
                  <a:cxn ang="0">
                    <a:pos x="103" y="135"/>
                  </a:cxn>
                  <a:cxn ang="0">
                    <a:pos x="115" y="134"/>
                  </a:cxn>
                  <a:cxn ang="0">
                    <a:pos x="123" y="122"/>
                  </a:cxn>
                  <a:cxn ang="0">
                    <a:pos x="129" y="113"/>
                  </a:cxn>
                  <a:cxn ang="0">
                    <a:pos x="134" y="114"/>
                  </a:cxn>
                  <a:cxn ang="0">
                    <a:pos x="136" y="101"/>
                  </a:cxn>
                  <a:cxn ang="0">
                    <a:pos x="139" y="96"/>
                  </a:cxn>
                  <a:cxn ang="0">
                    <a:pos x="141" y="91"/>
                  </a:cxn>
                  <a:cxn ang="0">
                    <a:pos x="146" y="78"/>
                  </a:cxn>
                  <a:cxn ang="0">
                    <a:pos x="142" y="78"/>
                  </a:cxn>
                  <a:cxn ang="0">
                    <a:pos x="146" y="67"/>
                  </a:cxn>
                  <a:cxn ang="0">
                    <a:pos x="139" y="54"/>
                  </a:cxn>
                  <a:cxn ang="0">
                    <a:pos x="136" y="44"/>
                  </a:cxn>
                  <a:cxn ang="0">
                    <a:pos x="132" y="31"/>
                  </a:cxn>
                  <a:cxn ang="0">
                    <a:pos x="129" y="33"/>
                  </a:cxn>
                  <a:cxn ang="0">
                    <a:pos x="124" y="21"/>
                  </a:cxn>
                  <a:cxn ang="0">
                    <a:pos x="111" y="16"/>
                  </a:cxn>
                  <a:cxn ang="0">
                    <a:pos x="103" y="10"/>
                  </a:cxn>
                  <a:cxn ang="0">
                    <a:pos x="92" y="2"/>
                  </a:cxn>
                  <a:cxn ang="0">
                    <a:pos x="90" y="7"/>
                  </a:cxn>
                  <a:cxn ang="0">
                    <a:pos x="79" y="0"/>
                  </a:cxn>
                  <a:cxn ang="0">
                    <a:pos x="66" y="5"/>
                  </a:cxn>
                  <a:cxn ang="0">
                    <a:pos x="56" y="7"/>
                  </a:cxn>
                  <a:cxn ang="0">
                    <a:pos x="41" y="7"/>
                  </a:cxn>
                  <a:cxn ang="0">
                    <a:pos x="43" y="11"/>
                  </a:cxn>
                  <a:cxn ang="0">
                    <a:pos x="38" y="13"/>
                  </a:cxn>
                  <a:cxn ang="0">
                    <a:pos x="30" y="13"/>
                  </a:cxn>
                  <a:cxn ang="0">
                    <a:pos x="23" y="24"/>
                  </a:cxn>
                  <a:cxn ang="0">
                    <a:pos x="17" y="33"/>
                  </a:cxn>
                  <a:cxn ang="0">
                    <a:pos x="10" y="36"/>
                  </a:cxn>
                  <a:cxn ang="0">
                    <a:pos x="10" y="44"/>
                  </a:cxn>
                  <a:cxn ang="0">
                    <a:pos x="7" y="51"/>
                  </a:cxn>
                  <a:cxn ang="0">
                    <a:pos x="5" y="55"/>
                  </a:cxn>
                  <a:cxn ang="0">
                    <a:pos x="0" y="65"/>
                  </a:cxn>
                  <a:cxn ang="0">
                    <a:pos x="4" y="69"/>
                  </a:cxn>
                  <a:cxn ang="0">
                    <a:pos x="4" y="80"/>
                  </a:cxn>
                </a:cxnLst>
                <a:rect l="0" t="0" r="r" b="b"/>
                <a:pathLst>
                  <a:path w="146" h="147">
                    <a:moveTo>
                      <a:pt x="4" y="80"/>
                    </a:moveTo>
                    <a:lnTo>
                      <a:pt x="0" y="80"/>
                    </a:lnTo>
                    <a:lnTo>
                      <a:pt x="2" y="93"/>
                    </a:lnTo>
                    <a:lnTo>
                      <a:pt x="7" y="91"/>
                    </a:lnTo>
                    <a:lnTo>
                      <a:pt x="7" y="91"/>
                    </a:lnTo>
                    <a:lnTo>
                      <a:pt x="10" y="103"/>
                    </a:lnTo>
                    <a:lnTo>
                      <a:pt x="7" y="104"/>
                    </a:lnTo>
                    <a:lnTo>
                      <a:pt x="13" y="116"/>
                    </a:lnTo>
                    <a:lnTo>
                      <a:pt x="17" y="114"/>
                    </a:lnTo>
                    <a:lnTo>
                      <a:pt x="17" y="114"/>
                    </a:lnTo>
                    <a:lnTo>
                      <a:pt x="23" y="122"/>
                    </a:lnTo>
                    <a:lnTo>
                      <a:pt x="22" y="126"/>
                    </a:lnTo>
                    <a:lnTo>
                      <a:pt x="31" y="134"/>
                    </a:lnTo>
                    <a:lnTo>
                      <a:pt x="33" y="131"/>
                    </a:lnTo>
                    <a:lnTo>
                      <a:pt x="33" y="131"/>
                    </a:lnTo>
                    <a:lnTo>
                      <a:pt x="43" y="135"/>
                    </a:lnTo>
                    <a:lnTo>
                      <a:pt x="43" y="140"/>
                    </a:lnTo>
                    <a:lnTo>
                      <a:pt x="54" y="145"/>
                    </a:lnTo>
                    <a:lnTo>
                      <a:pt x="56" y="140"/>
                    </a:lnTo>
                    <a:lnTo>
                      <a:pt x="56" y="140"/>
                    </a:lnTo>
                    <a:lnTo>
                      <a:pt x="67" y="142"/>
                    </a:lnTo>
                    <a:lnTo>
                      <a:pt x="67" y="147"/>
                    </a:lnTo>
                    <a:lnTo>
                      <a:pt x="80" y="147"/>
                    </a:lnTo>
                    <a:lnTo>
                      <a:pt x="80" y="142"/>
                    </a:lnTo>
                    <a:lnTo>
                      <a:pt x="80" y="142"/>
                    </a:lnTo>
                    <a:lnTo>
                      <a:pt x="90" y="140"/>
                    </a:lnTo>
                    <a:lnTo>
                      <a:pt x="92" y="144"/>
                    </a:lnTo>
                    <a:lnTo>
                      <a:pt x="105" y="140"/>
                    </a:lnTo>
                    <a:lnTo>
                      <a:pt x="103" y="135"/>
                    </a:lnTo>
                    <a:lnTo>
                      <a:pt x="103" y="135"/>
                    </a:lnTo>
                    <a:lnTo>
                      <a:pt x="113" y="131"/>
                    </a:lnTo>
                    <a:lnTo>
                      <a:pt x="115" y="134"/>
                    </a:lnTo>
                    <a:lnTo>
                      <a:pt x="126" y="126"/>
                    </a:lnTo>
                    <a:lnTo>
                      <a:pt x="123" y="122"/>
                    </a:lnTo>
                    <a:lnTo>
                      <a:pt x="123" y="122"/>
                    </a:lnTo>
                    <a:lnTo>
                      <a:pt x="129" y="113"/>
                    </a:lnTo>
                    <a:lnTo>
                      <a:pt x="132" y="116"/>
                    </a:lnTo>
                    <a:lnTo>
                      <a:pt x="134" y="114"/>
                    </a:lnTo>
                    <a:lnTo>
                      <a:pt x="139" y="104"/>
                    </a:lnTo>
                    <a:lnTo>
                      <a:pt x="136" y="101"/>
                    </a:lnTo>
                    <a:lnTo>
                      <a:pt x="136" y="101"/>
                    </a:lnTo>
                    <a:lnTo>
                      <a:pt x="139" y="96"/>
                    </a:lnTo>
                    <a:lnTo>
                      <a:pt x="139" y="96"/>
                    </a:lnTo>
                    <a:lnTo>
                      <a:pt x="141" y="91"/>
                    </a:lnTo>
                    <a:lnTo>
                      <a:pt x="144" y="91"/>
                    </a:lnTo>
                    <a:lnTo>
                      <a:pt x="146" y="78"/>
                    </a:lnTo>
                    <a:lnTo>
                      <a:pt x="142" y="78"/>
                    </a:lnTo>
                    <a:lnTo>
                      <a:pt x="142" y="78"/>
                    </a:lnTo>
                    <a:lnTo>
                      <a:pt x="142" y="67"/>
                    </a:lnTo>
                    <a:lnTo>
                      <a:pt x="146" y="67"/>
                    </a:lnTo>
                    <a:lnTo>
                      <a:pt x="144" y="54"/>
                    </a:lnTo>
                    <a:lnTo>
                      <a:pt x="139" y="54"/>
                    </a:lnTo>
                    <a:lnTo>
                      <a:pt x="139" y="54"/>
                    </a:lnTo>
                    <a:lnTo>
                      <a:pt x="136" y="44"/>
                    </a:lnTo>
                    <a:lnTo>
                      <a:pt x="139" y="42"/>
                    </a:lnTo>
                    <a:lnTo>
                      <a:pt x="132" y="31"/>
                    </a:lnTo>
                    <a:lnTo>
                      <a:pt x="129" y="33"/>
                    </a:lnTo>
                    <a:lnTo>
                      <a:pt x="129" y="33"/>
                    </a:lnTo>
                    <a:lnTo>
                      <a:pt x="123" y="24"/>
                    </a:lnTo>
                    <a:lnTo>
                      <a:pt x="124" y="21"/>
                    </a:lnTo>
                    <a:lnTo>
                      <a:pt x="115" y="13"/>
                    </a:lnTo>
                    <a:lnTo>
                      <a:pt x="111" y="16"/>
                    </a:lnTo>
                    <a:lnTo>
                      <a:pt x="111" y="16"/>
                    </a:lnTo>
                    <a:lnTo>
                      <a:pt x="103" y="10"/>
                    </a:lnTo>
                    <a:lnTo>
                      <a:pt x="103" y="7"/>
                    </a:lnTo>
                    <a:lnTo>
                      <a:pt x="92" y="2"/>
                    </a:lnTo>
                    <a:lnTo>
                      <a:pt x="90" y="7"/>
                    </a:lnTo>
                    <a:lnTo>
                      <a:pt x="90" y="7"/>
                    </a:lnTo>
                    <a:lnTo>
                      <a:pt x="79" y="3"/>
                    </a:lnTo>
                    <a:lnTo>
                      <a:pt x="79" y="0"/>
                    </a:lnTo>
                    <a:lnTo>
                      <a:pt x="66" y="0"/>
                    </a:lnTo>
                    <a:lnTo>
                      <a:pt x="66" y="5"/>
                    </a:lnTo>
                    <a:lnTo>
                      <a:pt x="66" y="5"/>
                    </a:lnTo>
                    <a:lnTo>
                      <a:pt x="56" y="7"/>
                    </a:lnTo>
                    <a:lnTo>
                      <a:pt x="54" y="2"/>
                    </a:lnTo>
                    <a:lnTo>
                      <a:pt x="41" y="7"/>
                    </a:lnTo>
                    <a:lnTo>
                      <a:pt x="43" y="11"/>
                    </a:lnTo>
                    <a:lnTo>
                      <a:pt x="43" y="11"/>
                    </a:lnTo>
                    <a:lnTo>
                      <a:pt x="38" y="13"/>
                    </a:lnTo>
                    <a:lnTo>
                      <a:pt x="38" y="13"/>
                    </a:lnTo>
                    <a:lnTo>
                      <a:pt x="33" y="16"/>
                    </a:lnTo>
                    <a:lnTo>
                      <a:pt x="30" y="13"/>
                    </a:lnTo>
                    <a:lnTo>
                      <a:pt x="20" y="21"/>
                    </a:lnTo>
                    <a:lnTo>
                      <a:pt x="23" y="24"/>
                    </a:lnTo>
                    <a:lnTo>
                      <a:pt x="23" y="24"/>
                    </a:lnTo>
                    <a:lnTo>
                      <a:pt x="17" y="33"/>
                    </a:lnTo>
                    <a:lnTo>
                      <a:pt x="12" y="31"/>
                    </a:lnTo>
                    <a:lnTo>
                      <a:pt x="10" y="36"/>
                    </a:lnTo>
                    <a:lnTo>
                      <a:pt x="5" y="42"/>
                    </a:lnTo>
                    <a:lnTo>
                      <a:pt x="10" y="44"/>
                    </a:lnTo>
                    <a:lnTo>
                      <a:pt x="10" y="44"/>
                    </a:lnTo>
                    <a:lnTo>
                      <a:pt x="7" y="51"/>
                    </a:lnTo>
                    <a:lnTo>
                      <a:pt x="7" y="51"/>
                    </a:lnTo>
                    <a:lnTo>
                      <a:pt x="5" y="55"/>
                    </a:lnTo>
                    <a:lnTo>
                      <a:pt x="2" y="54"/>
                    </a:lnTo>
                    <a:lnTo>
                      <a:pt x="0" y="65"/>
                    </a:lnTo>
                    <a:lnTo>
                      <a:pt x="0" y="67"/>
                    </a:lnTo>
                    <a:lnTo>
                      <a:pt x="4" y="69"/>
                    </a:lnTo>
                    <a:lnTo>
                      <a:pt x="4" y="69"/>
                    </a:lnTo>
                    <a:lnTo>
                      <a:pt x="4" y="8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7" name="Freeform 1130"/>
              <p:cNvSpPr>
                <a:spLocks/>
              </p:cNvSpPr>
              <p:nvPr/>
            </p:nvSpPr>
            <p:spPr bwMode="auto">
              <a:xfrm>
                <a:off x="3558" y="2438"/>
                <a:ext cx="80" cy="81"/>
              </a:xfrm>
              <a:custGeom>
                <a:avLst/>
                <a:gdLst/>
                <a:ahLst/>
                <a:cxnLst>
                  <a:cxn ang="0">
                    <a:pos x="18" y="75"/>
                  </a:cxn>
                  <a:cxn ang="0">
                    <a:pos x="18" y="75"/>
                  </a:cxn>
                  <a:cxn ang="0">
                    <a:pos x="15" y="71"/>
                  </a:cxn>
                  <a:cxn ang="0">
                    <a:pos x="11" y="70"/>
                  </a:cxn>
                  <a:cxn ang="0">
                    <a:pos x="11" y="70"/>
                  </a:cxn>
                  <a:cxn ang="0">
                    <a:pos x="7" y="63"/>
                  </a:cxn>
                  <a:cxn ang="0">
                    <a:pos x="3" y="57"/>
                  </a:cxn>
                  <a:cxn ang="0">
                    <a:pos x="0" y="49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10" y="14"/>
                  </a:cxn>
                  <a:cxn ang="0">
                    <a:pos x="16" y="8"/>
                  </a:cxn>
                  <a:cxn ang="0">
                    <a:pos x="24" y="3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9" y="0"/>
                  </a:cxn>
                  <a:cxn ang="0">
                    <a:pos x="39" y="0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55" y="3"/>
                  </a:cxn>
                  <a:cxn ang="0">
                    <a:pos x="64" y="8"/>
                  </a:cxn>
                  <a:cxn ang="0">
                    <a:pos x="70" y="14"/>
                  </a:cxn>
                  <a:cxn ang="0">
                    <a:pos x="75" y="22"/>
                  </a:cxn>
                  <a:cxn ang="0">
                    <a:pos x="75" y="22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8" y="29"/>
                  </a:cxn>
                  <a:cxn ang="0">
                    <a:pos x="78" y="29"/>
                  </a:cxn>
                  <a:cxn ang="0">
                    <a:pos x="80" y="34"/>
                  </a:cxn>
                  <a:cxn ang="0">
                    <a:pos x="80" y="34"/>
                  </a:cxn>
                  <a:cxn ang="0">
                    <a:pos x="80" y="40"/>
                  </a:cxn>
                  <a:cxn ang="0">
                    <a:pos x="80" y="40"/>
                  </a:cxn>
                  <a:cxn ang="0">
                    <a:pos x="80" y="49"/>
                  </a:cxn>
                  <a:cxn ang="0">
                    <a:pos x="77" y="55"/>
                  </a:cxn>
                  <a:cxn ang="0">
                    <a:pos x="73" y="63"/>
                  </a:cxn>
                  <a:cxn ang="0">
                    <a:pos x="68" y="68"/>
                  </a:cxn>
                  <a:cxn ang="0">
                    <a:pos x="68" y="68"/>
                  </a:cxn>
                  <a:cxn ang="0">
                    <a:pos x="65" y="71"/>
                  </a:cxn>
                  <a:cxn ang="0">
                    <a:pos x="65" y="71"/>
                  </a:cxn>
                  <a:cxn ang="0">
                    <a:pos x="65" y="71"/>
                  </a:cxn>
                  <a:cxn ang="0">
                    <a:pos x="62" y="73"/>
                  </a:cxn>
                  <a:cxn ang="0">
                    <a:pos x="59" y="76"/>
                  </a:cxn>
                  <a:cxn ang="0">
                    <a:pos x="59" y="76"/>
                  </a:cxn>
                  <a:cxn ang="0">
                    <a:pos x="51" y="80"/>
                  </a:cxn>
                  <a:cxn ang="0">
                    <a:pos x="41" y="81"/>
                  </a:cxn>
                  <a:cxn ang="0">
                    <a:pos x="41" y="81"/>
                  </a:cxn>
                  <a:cxn ang="0">
                    <a:pos x="31" y="80"/>
                  </a:cxn>
                  <a:cxn ang="0">
                    <a:pos x="21" y="76"/>
                  </a:cxn>
                  <a:cxn ang="0">
                    <a:pos x="21" y="76"/>
                  </a:cxn>
                  <a:cxn ang="0">
                    <a:pos x="18" y="75"/>
                  </a:cxn>
                </a:cxnLst>
                <a:rect l="0" t="0" r="r" b="b"/>
                <a:pathLst>
                  <a:path w="80" h="81">
                    <a:moveTo>
                      <a:pt x="18" y="75"/>
                    </a:moveTo>
                    <a:lnTo>
                      <a:pt x="18" y="75"/>
                    </a:lnTo>
                    <a:lnTo>
                      <a:pt x="15" y="71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7" y="63"/>
                    </a:lnTo>
                    <a:lnTo>
                      <a:pt x="3" y="57"/>
                    </a:lnTo>
                    <a:lnTo>
                      <a:pt x="0" y="49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10" y="14"/>
                    </a:lnTo>
                    <a:lnTo>
                      <a:pt x="16" y="8"/>
                    </a:lnTo>
                    <a:lnTo>
                      <a:pt x="24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55" y="3"/>
                    </a:lnTo>
                    <a:lnTo>
                      <a:pt x="64" y="8"/>
                    </a:lnTo>
                    <a:lnTo>
                      <a:pt x="70" y="14"/>
                    </a:lnTo>
                    <a:lnTo>
                      <a:pt x="75" y="22"/>
                    </a:lnTo>
                    <a:lnTo>
                      <a:pt x="75" y="22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9"/>
                    </a:lnTo>
                    <a:lnTo>
                      <a:pt x="78" y="29"/>
                    </a:lnTo>
                    <a:lnTo>
                      <a:pt x="80" y="34"/>
                    </a:lnTo>
                    <a:lnTo>
                      <a:pt x="80" y="34"/>
                    </a:lnTo>
                    <a:lnTo>
                      <a:pt x="80" y="40"/>
                    </a:lnTo>
                    <a:lnTo>
                      <a:pt x="80" y="40"/>
                    </a:lnTo>
                    <a:lnTo>
                      <a:pt x="80" y="49"/>
                    </a:lnTo>
                    <a:lnTo>
                      <a:pt x="77" y="55"/>
                    </a:lnTo>
                    <a:lnTo>
                      <a:pt x="73" y="63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5" y="71"/>
                    </a:lnTo>
                    <a:lnTo>
                      <a:pt x="65" y="71"/>
                    </a:lnTo>
                    <a:lnTo>
                      <a:pt x="65" y="71"/>
                    </a:lnTo>
                    <a:lnTo>
                      <a:pt x="62" y="73"/>
                    </a:lnTo>
                    <a:lnTo>
                      <a:pt x="59" y="76"/>
                    </a:lnTo>
                    <a:lnTo>
                      <a:pt x="59" y="76"/>
                    </a:lnTo>
                    <a:lnTo>
                      <a:pt x="51" y="80"/>
                    </a:lnTo>
                    <a:lnTo>
                      <a:pt x="41" y="81"/>
                    </a:lnTo>
                    <a:lnTo>
                      <a:pt x="41" y="81"/>
                    </a:lnTo>
                    <a:lnTo>
                      <a:pt x="31" y="80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18" y="7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8" name="Freeform 1131"/>
              <p:cNvSpPr>
                <a:spLocks noEditPoints="1"/>
              </p:cNvSpPr>
              <p:nvPr/>
            </p:nvSpPr>
            <p:spPr bwMode="auto">
              <a:xfrm>
                <a:off x="3587" y="2467"/>
                <a:ext cx="22" cy="21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2" y="10"/>
                  </a:cxn>
                  <a:cxn ang="0">
                    <a:pos x="4" y="10"/>
                  </a:cxn>
                  <a:cxn ang="0">
                    <a:pos x="4" y="8"/>
                  </a:cxn>
                  <a:cxn ang="0">
                    <a:pos x="2" y="7"/>
                  </a:cxn>
                  <a:cxn ang="0">
                    <a:pos x="0" y="7"/>
                  </a:cxn>
                  <a:cxn ang="0">
                    <a:pos x="0" y="8"/>
                  </a:cxn>
                  <a:cxn ang="0">
                    <a:pos x="4" y="18"/>
                  </a:cxn>
                  <a:cxn ang="0">
                    <a:pos x="5" y="21"/>
                  </a:cxn>
                  <a:cxn ang="0">
                    <a:pos x="7" y="20"/>
                  </a:cxn>
                  <a:cxn ang="0">
                    <a:pos x="7" y="18"/>
                  </a:cxn>
                  <a:cxn ang="0">
                    <a:pos x="5" y="16"/>
                  </a:cxn>
                  <a:cxn ang="0">
                    <a:pos x="4" y="18"/>
                  </a:cxn>
                  <a:cxn ang="0">
                    <a:pos x="4" y="18"/>
                  </a:cxn>
                  <a:cxn ang="0">
                    <a:pos x="10" y="16"/>
                  </a:cxn>
                  <a:cxn ang="0">
                    <a:pos x="17" y="11"/>
                  </a:cxn>
                  <a:cxn ang="0">
                    <a:pos x="15" y="8"/>
                  </a:cxn>
                  <a:cxn ang="0">
                    <a:pos x="10" y="7"/>
                  </a:cxn>
                  <a:cxn ang="0">
                    <a:pos x="5" y="11"/>
                  </a:cxn>
                  <a:cxn ang="0">
                    <a:pos x="7" y="15"/>
                  </a:cxn>
                  <a:cxn ang="0">
                    <a:pos x="10" y="16"/>
                  </a:cxn>
                  <a:cxn ang="0">
                    <a:pos x="7" y="11"/>
                  </a:cxn>
                  <a:cxn ang="0">
                    <a:pos x="10" y="8"/>
                  </a:cxn>
                  <a:cxn ang="0">
                    <a:pos x="13" y="8"/>
                  </a:cxn>
                  <a:cxn ang="0">
                    <a:pos x="15" y="11"/>
                  </a:cxn>
                  <a:cxn ang="0">
                    <a:pos x="10" y="15"/>
                  </a:cxn>
                  <a:cxn ang="0">
                    <a:pos x="9" y="13"/>
                  </a:cxn>
                  <a:cxn ang="0">
                    <a:pos x="7" y="11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9" y="2"/>
                  </a:cxn>
                  <a:cxn ang="0">
                    <a:pos x="10" y="3"/>
                  </a:cxn>
                  <a:cxn ang="0">
                    <a:pos x="12" y="3"/>
                  </a:cxn>
                  <a:cxn ang="0">
                    <a:pos x="13" y="2"/>
                  </a:cxn>
                  <a:cxn ang="0">
                    <a:pos x="15" y="18"/>
                  </a:cxn>
                  <a:cxn ang="0">
                    <a:pos x="17" y="21"/>
                  </a:cxn>
                  <a:cxn ang="0">
                    <a:pos x="18" y="20"/>
                  </a:cxn>
                  <a:cxn ang="0">
                    <a:pos x="18" y="18"/>
                  </a:cxn>
                  <a:cxn ang="0">
                    <a:pos x="17" y="16"/>
                  </a:cxn>
                  <a:cxn ang="0">
                    <a:pos x="15" y="18"/>
                  </a:cxn>
                  <a:cxn ang="0">
                    <a:pos x="15" y="18"/>
                  </a:cxn>
                  <a:cxn ang="0">
                    <a:pos x="18" y="8"/>
                  </a:cxn>
                  <a:cxn ang="0">
                    <a:pos x="20" y="10"/>
                  </a:cxn>
                  <a:cxn ang="0">
                    <a:pos x="22" y="10"/>
                  </a:cxn>
                  <a:cxn ang="0">
                    <a:pos x="22" y="8"/>
                  </a:cxn>
                  <a:cxn ang="0">
                    <a:pos x="20" y="7"/>
                  </a:cxn>
                  <a:cxn ang="0">
                    <a:pos x="18" y="7"/>
                  </a:cxn>
                  <a:cxn ang="0">
                    <a:pos x="18" y="8"/>
                  </a:cxn>
                </a:cxnLst>
                <a:rect l="0" t="0" r="r" b="b"/>
                <a:pathLst>
                  <a:path w="22" h="21">
                    <a:moveTo>
                      <a:pt x="0" y="8"/>
                    </a:moveTo>
                    <a:lnTo>
                      <a:pt x="0" y="8"/>
                    </a:lnTo>
                    <a:lnTo>
                      <a:pt x="0" y="10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4" y="10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  <a:moveTo>
                      <a:pt x="4" y="18"/>
                    </a:moveTo>
                    <a:lnTo>
                      <a:pt x="4" y="18"/>
                    </a:lnTo>
                    <a:lnTo>
                      <a:pt x="4" y="20"/>
                    </a:lnTo>
                    <a:lnTo>
                      <a:pt x="5" y="21"/>
                    </a:lnTo>
                    <a:lnTo>
                      <a:pt x="5" y="21"/>
                    </a:lnTo>
                    <a:lnTo>
                      <a:pt x="7" y="20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5" y="16"/>
                    </a:lnTo>
                    <a:lnTo>
                      <a:pt x="5" y="16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4" y="18"/>
                    </a:lnTo>
                    <a:close/>
                    <a:moveTo>
                      <a:pt x="10" y="16"/>
                    </a:moveTo>
                    <a:lnTo>
                      <a:pt x="10" y="16"/>
                    </a:lnTo>
                    <a:lnTo>
                      <a:pt x="15" y="15"/>
                    </a:lnTo>
                    <a:lnTo>
                      <a:pt x="17" y="11"/>
                    </a:lnTo>
                    <a:lnTo>
                      <a:pt x="17" y="11"/>
                    </a:lnTo>
                    <a:lnTo>
                      <a:pt x="15" y="8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7" y="8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7" y="15"/>
                    </a:lnTo>
                    <a:lnTo>
                      <a:pt x="10" y="16"/>
                    </a:lnTo>
                    <a:lnTo>
                      <a:pt x="10" y="16"/>
                    </a:lnTo>
                    <a:close/>
                    <a:moveTo>
                      <a:pt x="7" y="11"/>
                    </a:moveTo>
                    <a:lnTo>
                      <a:pt x="7" y="11"/>
                    </a:lnTo>
                    <a:lnTo>
                      <a:pt x="9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3" y="8"/>
                    </a:lnTo>
                    <a:lnTo>
                      <a:pt x="15" y="11"/>
                    </a:lnTo>
                    <a:lnTo>
                      <a:pt x="15" y="11"/>
                    </a:lnTo>
                    <a:lnTo>
                      <a:pt x="13" y="13"/>
                    </a:lnTo>
                    <a:lnTo>
                      <a:pt x="10" y="15"/>
                    </a:lnTo>
                    <a:lnTo>
                      <a:pt x="10" y="15"/>
                    </a:lnTo>
                    <a:lnTo>
                      <a:pt x="9" y="13"/>
                    </a:lnTo>
                    <a:lnTo>
                      <a:pt x="7" y="11"/>
                    </a:lnTo>
                    <a:lnTo>
                      <a:pt x="7" y="11"/>
                    </a:lnTo>
                    <a:close/>
                    <a:moveTo>
                      <a:pt x="13" y="2"/>
                    </a:moveTo>
                    <a:lnTo>
                      <a:pt x="13" y="2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9" y="2"/>
                    </a:lnTo>
                    <a:lnTo>
                      <a:pt x="9" y="2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2" y="3"/>
                    </a:lnTo>
                    <a:lnTo>
                      <a:pt x="13" y="2"/>
                    </a:lnTo>
                    <a:lnTo>
                      <a:pt x="13" y="2"/>
                    </a:lnTo>
                    <a:close/>
                    <a:moveTo>
                      <a:pt x="15" y="18"/>
                    </a:moveTo>
                    <a:lnTo>
                      <a:pt x="15" y="18"/>
                    </a:lnTo>
                    <a:lnTo>
                      <a:pt x="15" y="20"/>
                    </a:lnTo>
                    <a:lnTo>
                      <a:pt x="17" y="21"/>
                    </a:lnTo>
                    <a:lnTo>
                      <a:pt x="17" y="21"/>
                    </a:lnTo>
                    <a:lnTo>
                      <a:pt x="18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7" y="16"/>
                    </a:lnTo>
                    <a:lnTo>
                      <a:pt x="17" y="16"/>
                    </a:lnTo>
                    <a:lnTo>
                      <a:pt x="15" y="18"/>
                    </a:lnTo>
                    <a:lnTo>
                      <a:pt x="15" y="18"/>
                    </a:lnTo>
                    <a:lnTo>
                      <a:pt x="15" y="18"/>
                    </a:lnTo>
                    <a:close/>
                    <a:moveTo>
                      <a:pt x="18" y="8"/>
                    </a:moveTo>
                    <a:lnTo>
                      <a:pt x="18" y="8"/>
                    </a:lnTo>
                    <a:lnTo>
                      <a:pt x="18" y="10"/>
                    </a:lnTo>
                    <a:lnTo>
                      <a:pt x="20" y="10"/>
                    </a:lnTo>
                    <a:lnTo>
                      <a:pt x="20" y="10"/>
                    </a:lnTo>
                    <a:lnTo>
                      <a:pt x="22" y="10"/>
                    </a:lnTo>
                    <a:lnTo>
                      <a:pt x="22" y="8"/>
                    </a:lnTo>
                    <a:lnTo>
                      <a:pt x="22" y="8"/>
                    </a:lnTo>
                    <a:lnTo>
                      <a:pt x="22" y="7"/>
                    </a:lnTo>
                    <a:lnTo>
                      <a:pt x="20" y="7"/>
                    </a:lnTo>
                    <a:lnTo>
                      <a:pt x="20" y="7"/>
                    </a:lnTo>
                    <a:lnTo>
                      <a:pt x="18" y="7"/>
                    </a:lnTo>
                    <a:lnTo>
                      <a:pt x="18" y="8"/>
                    </a:lnTo>
                    <a:lnTo>
                      <a:pt x="18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39" name="Freeform 1132"/>
              <p:cNvSpPr>
                <a:spLocks/>
              </p:cNvSpPr>
              <p:nvPr/>
            </p:nvSpPr>
            <p:spPr bwMode="auto">
              <a:xfrm>
                <a:off x="3558" y="2438"/>
                <a:ext cx="80" cy="81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3" y="57"/>
                  </a:cxn>
                  <a:cxn ang="0">
                    <a:pos x="7" y="63"/>
                  </a:cxn>
                  <a:cxn ang="0">
                    <a:pos x="11" y="70"/>
                  </a:cxn>
                  <a:cxn ang="0">
                    <a:pos x="15" y="71"/>
                  </a:cxn>
                  <a:cxn ang="0">
                    <a:pos x="15" y="71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21" y="76"/>
                  </a:cxn>
                  <a:cxn ang="0">
                    <a:pos x="21" y="76"/>
                  </a:cxn>
                  <a:cxn ang="0">
                    <a:pos x="31" y="80"/>
                  </a:cxn>
                  <a:cxn ang="0">
                    <a:pos x="41" y="81"/>
                  </a:cxn>
                  <a:cxn ang="0">
                    <a:pos x="41" y="81"/>
                  </a:cxn>
                  <a:cxn ang="0">
                    <a:pos x="51" y="80"/>
                  </a:cxn>
                  <a:cxn ang="0">
                    <a:pos x="59" y="76"/>
                  </a:cxn>
                  <a:cxn ang="0">
                    <a:pos x="62" y="73"/>
                  </a:cxn>
                  <a:cxn ang="0">
                    <a:pos x="62" y="73"/>
                  </a:cxn>
                  <a:cxn ang="0">
                    <a:pos x="65" y="71"/>
                  </a:cxn>
                  <a:cxn ang="0">
                    <a:pos x="65" y="71"/>
                  </a:cxn>
                  <a:cxn ang="0">
                    <a:pos x="68" y="68"/>
                  </a:cxn>
                  <a:cxn ang="0">
                    <a:pos x="68" y="68"/>
                  </a:cxn>
                  <a:cxn ang="0">
                    <a:pos x="68" y="68"/>
                  </a:cxn>
                  <a:cxn ang="0">
                    <a:pos x="73" y="63"/>
                  </a:cxn>
                  <a:cxn ang="0">
                    <a:pos x="77" y="55"/>
                  </a:cxn>
                  <a:cxn ang="0">
                    <a:pos x="80" y="49"/>
                  </a:cxn>
                  <a:cxn ang="0">
                    <a:pos x="80" y="40"/>
                  </a:cxn>
                  <a:cxn ang="0">
                    <a:pos x="80" y="40"/>
                  </a:cxn>
                  <a:cxn ang="0">
                    <a:pos x="80" y="34"/>
                  </a:cxn>
                  <a:cxn ang="0">
                    <a:pos x="80" y="34"/>
                  </a:cxn>
                  <a:cxn ang="0">
                    <a:pos x="78" y="29"/>
                  </a:cxn>
                  <a:cxn ang="0">
                    <a:pos x="78" y="29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5" y="22"/>
                  </a:cxn>
                  <a:cxn ang="0">
                    <a:pos x="75" y="22"/>
                  </a:cxn>
                  <a:cxn ang="0">
                    <a:pos x="70" y="14"/>
                  </a:cxn>
                  <a:cxn ang="0">
                    <a:pos x="64" y="8"/>
                  </a:cxn>
                  <a:cxn ang="0">
                    <a:pos x="55" y="3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39" y="0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24" y="3"/>
                  </a:cxn>
                  <a:cxn ang="0">
                    <a:pos x="16" y="8"/>
                  </a:cxn>
                  <a:cxn ang="0">
                    <a:pos x="10" y="14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40"/>
                  </a:cxn>
                </a:cxnLst>
                <a:rect l="0" t="0" r="r" b="b"/>
                <a:pathLst>
                  <a:path w="80" h="81">
                    <a:moveTo>
                      <a:pt x="0" y="40"/>
                    </a:moveTo>
                    <a:lnTo>
                      <a:pt x="0" y="40"/>
                    </a:lnTo>
                    <a:lnTo>
                      <a:pt x="0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1" y="70"/>
                    </a:lnTo>
                    <a:lnTo>
                      <a:pt x="15" y="71"/>
                    </a:lnTo>
                    <a:lnTo>
                      <a:pt x="15" y="71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31" y="80"/>
                    </a:lnTo>
                    <a:lnTo>
                      <a:pt x="41" y="81"/>
                    </a:lnTo>
                    <a:lnTo>
                      <a:pt x="41" y="81"/>
                    </a:lnTo>
                    <a:lnTo>
                      <a:pt x="51" y="80"/>
                    </a:lnTo>
                    <a:lnTo>
                      <a:pt x="59" y="76"/>
                    </a:lnTo>
                    <a:lnTo>
                      <a:pt x="62" y="73"/>
                    </a:lnTo>
                    <a:lnTo>
                      <a:pt x="62" y="73"/>
                    </a:lnTo>
                    <a:lnTo>
                      <a:pt x="65" y="71"/>
                    </a:lnTo>
                    <a:lnTo>
                      <a:pt x="65" y="71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73" y="63"/>
                    </a:lnTo>
                    <a:lnTo>
                      <a:pt x="77" y="55"/>
                    </a:lnTo>
                    <a:lnTo>
                      <a:pt x="80" y="49"/>
                    </a:lnTo>
                    <a:lnTo>
                      <a:pt x="80" y="40"/>
                    </a:lnTo>
                    <a:lnTo>
                      <a:pt x="80" y="40"/>
                    </a:lnTo>
                    <a:lnTo>
                      <a:pt x="80" y="34"/>
                    </a:lnTo>
                    <a:lnTo>
                      <a:pt x="80" y="34"/>
                    </a:lnTo>
                    <a:lnTo>
                      <a:pt x="78" y="29"/>
                    </a:lnTo>
                    <a:lnTo>
                      <a:pt x="78" y="29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5" y="22"/>
                    </a:lnTo>
                    <a:lnTo>
                      <a:pt x="75" y="22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5" y="3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4" y="3"/>
                    </a:lnTo>
                    <a:lnTo>
                      <a:pt x="16" y="8"/>
                    </a:lnTo>
                    <a:lnTo>
                      <a:pt x="10" y="14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0" name="Freeform 1133"/>
              <p:cNvSpPr>
                <a:spLocks/>
              </p:cNvSpPr>
              <p:nvPr/>
            </p:nvSpPr>
            <p:spPr bwMode="auto">
              <a:xfrm>
                <a:off x="3558" y="2438"/>
                <a:ext cx="80" cy="81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3" y="57"/>
                  </a:cxn>
                  <a:cxn ang="0">
                    <a:pos x="7" y="63"/>
                  </a:cxn>
                  <a:cxn ang="0">
                    <a:pos x="11" y="70"/>
                  </a:cxn>
                  <a:cxn ang="0">
                    <a:pos x="15" y="71"/>
                  </a:cxn>
                  <a:cxn ang="0">
                    <a:pos x="15" y="71"/>
                  </a:cxn>
                  <a:cxn ang="0">
                    <a:pos x="18" y="75"/>
                  </a:cxn>
                  <a:cxn ang="0">
                    <a:pos x="18" y="75"/>
                  </a:cxn>
                  <a:cxn ang="0">
                    <a:pos x="21" y="76"/>
                  </a:cxn>
                  <a:cxn ang="0">
                    <a:pos x="21" y="76"/>
                  </a:cxn>
                  <a:cxn ang="0">
                    <a:pos x="31" y="80"/>
                  </a:cxn>
                  <a:cxn ang="0">
                    <a:pos x="41" y="81"/>
                  </a:cxn>
                  <a:cxn ang="0">
                    <a:pos x="41" y="81"/>
                  </a:cxn>
                  <a:cxn ang="0">
                    <a:pos x="51" y="80"/>
                  </a:cxn>
                  <a:cxn ang="0">
                    <a:pos x="59" y="76"/>
                  </a:cxn>
                  <a:cxn ang="0">
                    <a:pos x="62" y="73"/>
                  </a:cxn>
                  <a:cxn ang="0">
                    <a:pos x="62" y="73"/>
                  </a:cxn>
                  <a:cxn ang="0">
                    <a:pos x="65" y="71"/>
                  </a:cxn>
                  <a:cxn ang="0">
                    <a:pos x="65" y="71"/>
                  </a:cxn>
                  <a:cxn ang="0">
                    <a:pos x="68" y="68"/>
                  </a:cxn>
                  <a:cxn ang="0">
                    <a:pos x="68" y="68"/>
                  </a:cxn>
                  <a:cxn ang="0">
                    <a:pos x="68" y="68"/>
                  </a:cxn>
                  <a:cxn ang="0">
                    <a:pos x="73" y="63"/>
                  </a:cxn>
                  <a:cxn ang="0">
                    <a:pos x="77" y="55"/>
                  </a:cxn>
                  <a:cxn ang="0">
                    <a:pos x="80" y="49"/>
                  </a:cxn>
                  <a:cxn ang="0">
                    <a:pos x="80" y="40"/>
                  </a:cxn>
                  <a:cxn ang="0">
                    <a:pos x="80" y="40"/>
                  </a:cxn>
                  <a:cxn ang="0">
                    <a:pos x="80" y="34"/>
                  </a:cxn>
                  <a:cxn ang="0">
                    <a:pos x="80" y="34"/>
                  </a:cxn>
                  <a:cxn ang="0">
                    <a:pos x="78" y="29"/>
                  </a:cxn>
                  <a:cxn ang="0">
                    <a:pos x="78" y="29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5" y="22"/>
                  </a:cxn>
                  <a:cxn ang="0">
                    <a:pos x="75" y="22"/>
                  </a:cxn>
                  <a:cxn ang="0">
                    <a:pos x="70" y="14"/>
                  </a:cxn>
                  <a:cxn ang="0">
                    <a:pos x="64" y="8"/>
                  </a:cxn>
                  <a:cxn ang="0">
                    <a:pos x="55" y="3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39" y="0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24" y="3"/>
                  </a:cxn>
                  <a:cxn ang="0">
                    <a:pos x="16" y="8"/>
                  </a:cxn>
                  <a:cxn ang="0">
                    <a:pos x="10" y="14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40"/>
                  </a:cxn>
                </a:cxnLst>
                <a:rect l="0" t="0" r="r" b="b"/>
                <a:pathLst>
                  <a:path w="80" h="81">
                    <a:moveTo>
                      <a:pt x="0" y="40"/>
                    </a:moveTo>
                    <a:lnTo>
                      <a:pt x="0" y="40"/>
                    </a:lnTo>
                    <a:lnTo>
                      <a:pt x="0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1" y="70"/>
                    </a:lnTo>
                    <a:lnTo>
                      <a:pt x="15" y="71"/>
                    </a:lnTo>
                    <a:lnTo>
                      <a:pt x="15" y="71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31" y="80"/>
                    </a:lnTo>
                    <a:lnTo>
                      <a:pt x="41" y="81"/>
                    </a:lnTo>
                    <a:lnTo>
                      <a:pt x="41" y="81"/>
                    </a:lnTo>
                    <a:lnTo>
                      <a:pt x="51" y="80"/>
                    </a:lnTo>
                    <a:lnTo>
                      <a:pt x="59" y="76"/>
                    </a:lnTo>
                    <a:lnTo>
                      <a:pt x="62" y="73"/>
                    </a:lnTo>
                    <a:lnTo>
                      <a:pt x="62" y="73"/>
                    </a:lnTo>
                    <a:lnTo>
                      <a:pt x="65" y="71"/>
                    </a:lnTo>
                    <a:lnTo>
                      <a:pt x="65" y="71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73" y="63"/>
                    </a:lnTo>
                    <a:lnTo>
                      <a:pt x="77" y="55"/>
                    </a:lnTo>
                    <a:lnTo>
                      <a:pt x="80" y="49"/>
                    </a:lnTo>
                    <a:lnTo>
                      <a:pt x="80" y="40"/>
                    </a:lnTo>
                    <a:lnTo>
                      <a:pt x="80" y="40"/>
                    </a:lnTo>
                    <a:lnTo>
                      <a:pt x="80" y="34"/>
                    </a:lnTo>
                    <a:lnTo>
                      <a:pt x="80" y="34"/>
                    </a:lnTo>
                    <a:lnTo>
                      <a:pt x="78" y="29"/>
                    </a:lnTo>
                    <a:lnTo>
                      <a:pt x="78" y="29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5" y="22"/>
                    </a:lnTo>
                    <a:lnTo>
                      <a:pt x="75" y="22"/>
                    </a:lnTo>
                    <a:lnTo>
                      <a:pt x="70" y="14"/>
                    </a:lnTo>
                    <a:lnTo>
                      <a:pt x="64" y="8"/>
                    </a:lnTo>
                    <a:lnTo>
                      <a:pt x="55" y="3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4" y="3"/>
                    </a:lnTo>
                    <a:lnTo>
                      <a:pt x="16" y="8"/>
                    </a:lnTo>
                    <a:lnTo>
                      <a:pt x="10" y="14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1" name="Freeform 1134"/>
              <p:cNvSpPr>
                <a:spLocks/>
              </p:cNvSpPr>
              <p:nvPr/>
            </p:nvSpPr>
            <p:spPr bwMode="auto">
              <a:xfrm>
                <a:off x="3571" y="2451"/>
                <a:ext cx="54" cy="54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0" y="23"/>
                  </a:cxn>
                  <a:cxn ang="0">
                    <a:pos x="2" y="16"/>
                  </a:cxn>
                  <a:cxn ang="0">
                    <a:pos x="5" y="13"/>
                  </a:cxn>
                  <a:cxn ang="0">
                    <a:pos x="8" y="8"/>
                  </a:cxn>
                  <a:cxn ang="0">
                    <a:pos x="11" y="5"/>
                  </a:cxn>
                  <a:cxn ang="0">
                    <a:pos x="16" y="3"/>
                  </a:cxn>
                  <a:cxn ang="0">
                    <a:pos x="21" y="1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33" y="1"/>
                  </a:cxn>
                  <a:cxn ang="0">
                    <a:pos x="38" y="3"/>
                  </a:cxn>
                  <a:cxn ang="0">
                    <a:pos x="42" y="5"/>
                  </a:cxn>
                  <a:cxn ang="0">
                    <a:pos x="46" y="8"/>
                  </a:cxn>
                  <a:cxn ang="0">
                    <a:pos x="49" y="13"/>
                  </a:cxn>
                  <a:cxn ang="0">
                    <a:pos x="52" y="16"/>
                  </a:cxn>
                  <a:cxn ang="0">
                    <a:pos x="54" y="23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4" y="32"/>
                  </a:cxn>
                  <a:cxn ang="0">
                    <a:pos x="52" y="37"/>
                  </a:cxn>
                  <a:cxn ang="0">
                    <a:pos x="49" y="42"/>
                  </a:cxn>
                  <a:cxn ang="0">
                    <a:pos x="46" y="47"/>
                  </a:cxn>
                  <a:cxn ang="0">
                    <a:pos x="42" y="50"/>
                  </a:cxn>
                  <a:cxn ang="0">
                    <a:pos x="38" y="52"/>
                  </a:cxn>
                  <a:cxn ang="0">
                    <a:pos x="33" y="54"/>
                  </a:cxn>
                  <a:cxn ang="0">
                    <a:pos x="26" y="54"/>
                  </a:cxn>
                  <a:cxn ang="0">
                    <a:pos x="26" y="54"/>
                  </a:cxn>
                  <a:cxn ang="0">
                    <a:pos x="21" y="54"/>
                  </a:cxn>
                  <a:cxn ang="0">
                    <a:pos x="16" y="52"/>
                  </a:cxn>
                  <a:cxn ang="0">
                    <a:pos x="11" y="50"/>
                  </a:cxn>
                  <a:cxn ang="0">
                    <a:pos x="8" y="47"/>
                  </a:cxn>
                  <a:cxn ang="0">
                    <a:pos x="5" y="42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54" h="54">
                    <a:moveTo>
                      <a:pt x="0" y="27"/>
                    </a:moveTo>
                    <a:lnTo>
                      <a:pt x="0" y="27"/>
                    </a:lnTo>
                    <a:lnTo>
                      <a:pt x="0" y="23"/>
                    </a:lnTo>
                    <a:lnTo>
                      <a:pt x="2" y="16"/>
                    </a:lnTo>
                    <a:lnTo>
                      <a:pt x="5" y="13"/>
                    </a:lnTo>
                    <a:lnTo>
                      <a:pt x="8" y="8"/>
                    </a:lnTo>
                    <a:lnTo>
                      <a:pt x="11" y="5"/>
                    </a:lnTo>
                    <a:lnTo>
                      <a:pt x="16" y="3"/>
                    </a:lnTo>
                    <a:lnTo>
                      <a:pt x="21" y="1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3" y="1"/>
                    </a:lnTo>
                    <a:lnTo>
                      <a:pt x="38" y="3"/>
                    </a:lnTo>
                    <a:lnTo>
                      <a:pt x="42" y="5"/>
                    </a:lnTo>
                    <a:lnTo>
                      <a:pt x="46" y="8"/>
                    </a:lnTo>
                    <a:lnTo>
                      <a:pt x="49" y="13"/>
                    </a:lnTo>
                    <a:lnTo>
                      <a:pt x="52" y="16"/>
                    </a:lnTo>
                    <a:lnTo>
                      <a:pt x="54" y="23"/>
                    </a:lnTo>
                    <a:lnTo>
                      <a:pt x="54" y="27"/>
                    </a:lnTo>
                    <a:lnTo>
                      <a:pt x="54" y="27"/>
                    </a:lnTo>
                    <a:lnTo>
                      <a:pt x="54" y="32"/>
                    </a:lnTo>
                    <a:lnTo>
                      <a:pt x="52" y="37"/>
                    </a:lnTo>
                    <a:lnTo>
                      <a:pt x="49" y="42"/>
                    </a:lnTo>
                    <a:lnTo>
                      <a:pt x="46" y="47"/>
                    </a:lnTo>
                    <a:lnTo>
                      <a:pt x="42" y="50"/>
                    </a:lnTo>
                    <a:lnTo>
                      <a:pt x="38" y="52"/>
                    </a:lnTo>
                    <a:lnTo>
                      <a:pt x="33" y="54"/>
                    </a:lnTo>
                    <a:lnTo>
                      <a:pt x="26" y="54"/>
                    </a:lnTo>
                    <a:lnTo>
                      <a:pt x="26" y="54"/>
                    </a:lnTo>
                    <a:lnTo>
                      <a:pt x="21" y="54"/>
                    </a:lnTo>
                    <a:lnTo>
                      <a:pt x="16" y="52"/>
                    </a:lnTo>
                    <a:lnTo>
                      <a:pt x="11" y="50"/>
                    </a:lnTo>
                    <a:lnTo>
                      <a:pt x="8" y="47"/>
                    </a:lnTo>
                    <a:lnTo>
                      <a:pt x="5" y="42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DFE3E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2" name="Freeform 1135"/>
              <p:cNvSpPr>
                <a:spLocks/>
              </p:cNvSpPr>
              <p:nvPr/>
            </p:nvSpPr>
            <p:spPr bwMode="auto">
              <a:xfrm>
                <a:off x="3584" y="2464"/>
                <a:ext cx="28" cy="27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14"/>
                  </a:cxn>
                  <a:cxn ang="0">
                    <a:pos x="2" y="10"/>
                  </a:cxn>
                  <a:cxn ang="0">
                    <a:pos x="5" y="5"/>
                  </a:cxn>
                  <a:cxn ang="0">
                    <a:pos x="8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0" y="1"/>
                  </a:cxn>
                  <a:cxn ang="0">
                    <a:pos x="23" y="5"/>
                  </a:cxn>
                  <a:cxn ang="0">
                    <a:pos x="26" y="10"/>
                  </a:cxn>
                  <a:cxn ang="0">
                    <a:pos x="28" y="14"/>
                  </a:cxn>
                  <a:cxn ang="0">
                    <a:pos x="28" y="14"/>
                  </a:cxn>
                  <a:cxn ang="0">
                    <a:pos x="26" y="19"/>
                  </a:cxn>
                  <a:cxn ang="0">
                    <a:pos x="23" y="24"/>
                  </a:cxn>
                  <a:cxn ang="0">
                    <a:pos x="20" y="27"/>
                  </a:cxn>
                  <a:cxn ang="0">
                    <a:pos x="13" y="27"/>
                  </a:cxn>
                  <a:cxn ang="0">
                    <a:pos x="13" y="27"/>
                  </a:cxn>
                  <a:cxn ang="0">
                    <a:pos x="8" y="27"/>
                  </a:cxn>
                  <a:cxn ang="0">
                    <a:pos x="5" y="24"/>
                  </a:cxn>
                  <a:cxn ang="0">
                    <a:pos x="2" y="19"/>
                  </a:cxn>
                  <a:cxn ang="0">
                    <a:pos x="0" y="14"/>
                  </a:cxn>
                  <a:cxn ang="0">
                    <a:pos x="0" y="14"/>
                  </a:cxn>
                </a:cxnLst>
                <a:rect l="0" t="0" r="r" b="b"/>
                <a:pathLst>
                  <a:path w="28" h="27">
                    <a:moveTo>
                      <a:pt x="0" y="14"/>
                    </a:moveTo>
                    <a:lnTo>
                      <a:pt x="0" y="14"/>
                    </a:lnTo>
                    <a:lnTo>
                      <a:pt x="2" y="10"/>
                    </a:lnTo>
                    <a:lnTo>
                      <a:pt x="5" y="5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0" y="1"/>
                    </a:lnTo>
                    <a:lnTo>
                      <a:pt x="23" y="5"/>
                    </a:lnTo>
                    <a:lnTo>
                      <a:pt x="26" y="10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6" y="19"/>
                    </a:lnTo>
                    <a:lnTo>
                      <a:pt x="23" y="24"/>
                    </a:lnTo>
                    <a:lnTo>
                      <a:pt x="20" y="27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8" y="27"/>
                    </a:lnTo>
                    <a:lnTo>
                      <a:pt x="5" y="24"/>
                    </a:lnTo>
                    <a:lnTo>
                      <a:pt x="2" y="19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3" name="Freeform 1136"/>
              <p:cNvSpPr>
                <a:spLocks/>
              </p:cNvSpPr>
              <p:nvPr/>
            </p:nvSpPr>
            <p:spPr bwMode="auto">
              <a:xfrm>
                <a:off x="3596" y="2467"/>
                <a:ext cx="4" cy="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3" y="3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0" y="2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4" name="Freeform 1137"/>
              <p:cNvSpPr>
                <a:spLocks/>
              </p:cNvSpPr>
              <p:nvPr/>
            </p:nvSpPr>
            <p:spPr bwMode="auto">
              <a:xfrm>
                <a:off x="3605" y="2474"/>
                <a:ext cx="4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5" name="Freeform 1138"/>
              <p:cNvSpPr>
                <a:spLocks/>
              </p:cNvSpPr>
              <p:nvPr/>
            </p:nvSpPr>
            <p:spPr bwMode="auto">
              <a:xfrm>
                <a:off x="3602" y="2483"/>
                <a:ext cx="3" cy="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3" y="4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3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6" name="Freeform 1139"/>
              <p:cNvSpPr>
                <a:spLocks/>
              </p:cNvSpPr>
              <p:nvPr/>
            </p:nvSpPr>
            <p:spPr bwMode="auto">
              <a:xfrm>
                <a:off x="3591" y="2483"/>
                <a:ext cx="3" cy="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3" y="4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3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7" name="Freeform 1140"/>
              <p:cNvSpPr>
                <a:spLocks/>
              </p:cNvSpPr>
              <p:nvPr/>
            </p:nvSpPr>
            <p:spPr bwMode="auto">
              <a:xfrm>
                <a:off x="3587" y="2474"/>
                <a:ext cx="4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4" y="3"/>
                  </a:cxn>
                  <a:cxn ang="0">
                    <a:pos x="4" y="1"/>
                  </a:cxn>
                  <a:cxn ang="0">
                    <a:pos x="4" y="1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3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8" name="Freeform 1141"/>
              <p:cNvSpPr>
                <a:spLocks noEditPoints="1"/>
              </p:cNvSpPr>
              <p:nvPr/>
            </p:nvSpPr>
            <p:spPr bwMode="auto">
              <a:xfrm>
                <a:off x="3592" y="2474"/>
                <a:ext cx="12" cy="9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2" y="8"/>
                  </a:cxn>
                  <a:cxn ang="0">
                    <a:pos x="5" y="9"/>
                  </a:cxn>
                  <a:cxn ang="0">
                    <a:pos x="5" y="9"/>
                  </a:cxn>
                  <a:cxn ang="0">
                    <a:pos x="10" y="8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0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8" y="1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8" y="6"/>
                  </a:cxn>
                  <a:cxn ang="0">
                    <a:pos x="5" y="8"/>
                  </a:cxn>
                  <a:cxn ang="0">
                    <a:pos x="5" y="8"/>
                  </a:cxn>
                  <a:cxn ang="0">
                    <a:pos x="4" y="6"/>
                  </a:cxn>
                  <a:cxn ang="0">
                    <a:pos x="2" y="4"/>
                  </a:cxn>
                  <a:cxn ang="0">
                    <a:pos x="2" y="4"/>
                  </a:cxn>
                </a:cxnLst>
                <a:rect l="0" t="0" r="r" b="b"/>
                <a:pathLst>
                  <a:path w="12" h="9">
                    <a:moveTo>
                      <a:pt x="0" y="4"/>
                    </a:moveTo>
                    <a:lnTo>
                      <a:pt x="0" y="4"/>
                    </a:lnTo>
                    <a:lnTo>
                      <a:pt x="2" y="8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0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  <a:moveTo>
                      <a:pt x="2" y="4"/>
                    </a:moveTo>
                    <a:lnTo>
                      <a:pt x="2" y="4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8" y="1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8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4" y="6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49" name="Freeform 1142"/>
              <p:cNvSpPr>
                <a:spLocks noEditPoints="1"/>
              </p:cNvSpPr>
              <p:nvPr/>
            </p:nvSpPr>
            <p:spPr bwMode="auto">
              <a:xfrm>
                <a:off x="3579" y="2514"/>
                <a:ext cx="1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lnTo>
                      <a:pt x="0" y="0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E2E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0" name="Freeform 1143"/>
              <p:cNvSpPr>
                <a:spLocks/>
              </p:cNvSpPr>
              <p:nvPr/>
            </p:nvSpPr>
            <p:spPr bwMode="auto">
              <a:xfrm>
                <a:off x="3579" y="2514"/>
                <a:ext cx="1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0" y="0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lnTo>
                      <a:pt x="0" y="0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1" name="Rectangle 1144"/>
              <p:cNvSpPr>
                <a:spLocks noChangeArrowheads="1"/>
              </p:cNvSpPr>
              <p:nvPr/>
            </p:nvSpPr>
            <p:spPr bwMode="auto">
              <a:xfrm>
                <a:off x="3579" y="2514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2" name="Freeform 1145"/>
              <p:cNvSpPr>
                <a:spLocks noEditPoints="1"/>
              </p:cNvSpPr>
              <p:nvPr/>
            </p:nvSpPr>
            <p:spPr bwMode="auto">
              <a:xfrm>
                <a:off x="3535" y="2415"/>
                <a:ext cx="126" cy="125"/>
              </a:xfrm>
              <a:custGeom>
                <a:avLst/>
                <a:gdLst/>
                <a:ahLst/>
                <a:cxnLst>
                  <a:cxn ang="0">
                    <a:pos x="23" y="63"/>
                  </a:cxn>
                  <a:cxn ang="0">
                    <a:pos x="23" y="57"/>
                  </a:cxn>
                  <a:cxn ang="0">
                    <a:pos x="25" y="52"/>
                  </a:cxn>
                  <a:cxn ang="0">
                    <a:pos x="25" y="49"/>
                  </a:cxn>
                  <a:cxn ang="0">
                    <a:pos x="26" y="45"/>
                  </a:cxn>
                  <a:cxn ang="0">
                    <a:pos x="33" y="37"/>
                  </a:cxn>
                  <a:cxn ang="0">
                    <a:pos x="47" y="26"/>
                  </a:cxn>
                  <a:cxn ang="0">
                    <a:pos x="57" y="23"/>
                  </a:cxn>
                  <a:cxn ang="0">
                    <a:pos x="61" y="23"/>
                  </a:cxn>
                  <a:cxn ang="0">
                    <a:pos x="62" y="23"/>
                  </a:cxn>
                  <a:cxn ang="0">
                    <a:pos x="64" y="23"/>
                  </a:cxn>
                  <a:cxn ang="0">
                    <a:pos x="69" y="23"/>
                  </a:cxn>
                  <a:cxn ang="0">
                    <a:pos x="69" y="23"/>
                  </a:cxn>
                  <a:cxn ang="0">
                    <a:pos x="87" y="31"/>
                  </a:cxn>
                  <a:cxn ang="0">
                    <a:pos x="100" y="45"/>
                  </a:cxn>
                  <a:cxn ang="0">
                    <a:pos x="101" y="49"/>
                  </a:cxn>
                  <a:cxn ang="0">
                    <a:pos x="101" y="49"/>
                  </a:cxn>
                  <a:cxn ang="0">
                    <a:pos x="101" y="49"/>
                  </a:cxn>
                  <a:cxn ang="0">
                    <a:pos x="101" y="52"/>
                  </a:cxn>
                  <a:cxn ang="0">
                    <a:pos x="103" y="57"/>
                  </a:cxn>
                  <a:cxn ang="0">
                    <a:pos x="103" y="63"/>
                  </a:cxn>
                  <a:cxn ang="0">
                    <a:pos x="103" y="72"/>
                  </a:cxn>
                  <a:cxn ang="0">
                    <a:pos x="96" y="86"/>
                  </a:cxn>
                  <a:cxn ang="0">
                    <a:pos x="91" y="91"/>
                  </a:cxn>
                  <a:cxn ang="0">
                    <a:pos x="88" y="94"/>
                  </a:cxn>
                  <a:cxn ang="0">
                    <a:pos x="85" y="96"/>
                  </a:cxn>
                  <a:cxn ang="0">
                    <a:pos x="82" y="99"/>
                  </a:cxn>
                  <a:cxn ang="0">
                    <a:pos x="64" y="104"/>
                  </a:cxn>
                  <a:cxn ang="0">
                    <a:pos x="62" y="104"/>
                  </a:cxn>
                  <a:cxn ang="0">
                    <a:pos x="56" y="103"/>
                  </a:cxn>
                  <a:cxn ang="0">
                    <a:pos x="44" y="99"/>
                  </a:cxn>
                  <a:cxn ang="0">
                    <a:pos x="44" y="99"/>
                  </a:cxn>
                  <a:cxn ang="0">
                    <a:pos x="44" y="99"/>
                  </a:cxn>
                  <a:cxn ang="0">
                    <a:pos x="44" y="99"/>
                  </a:cxn>
                  <a:cxn ang="0">
                    <a:pos x="43" y="98"/>
                  </a:cxn>
                  <a:cxn ang="0">
                    <a:pos x="41" y="98"/>
                  </a:cxn>
                  <a:cxn ang="0">
                    <a:pos x="38" y="94"/>
                  </a:cxn>
                  <a:cxn ang="0">
                    <a:pos x="34" y="93"/>
                  </a:cxn>
                  <a:cxn ang="0">
                    <a:pos x="26" y="80"/>
                  </a:cxn>
                  <a:cxn ang="0">
                    <a:pos x="23" y="63"/>
                  </a:cxn>
                  <a:cxn ang="0">
                    <a:pos x="23" y="63"/>
                  </a:cxn>
                  <a:cxn ang="0">
                    <a:pos x="23" y="63"/>
                  </a:cxn>
                  <a:cxn ang="0">
                    <a:pos x="23" y="63"/>
                  </a:cxn>
                  <a:cxn ang="0">
                    <a:pos x="62" y="0"/>
                  </a:cxn>
                  <a:cxn ang="0">
                    <a:pos x="38" y="5"/>
                  </a:cxn>
                  <a:cxn ang="0">
                    <a:pos x="18" y="19"/>
                  </a:cxn>
                  <a:cxn ang="0">
                    <a:pos x="5" y="39"/>
                  </a:cxn>
                  <a:cxn ang="0">
                    <a:pos x="0" y="63"/>
                  </a:cxn>
                  <a:cxn ang="0">
                    <a:pos x="2" y="76"/>
                  </a:cxn>
                  <a:cxn ang="0">
                    <a:pos x="12" y="98"/>
                  </a:cxn>
                  <a:cxn ang="0">
                    <a:pos x="28" y="116"/>
                  </a:cxn>
                  <a:cxn ang="0">
                    <a:pos x="51" y="125"/>
                  </a:cxn>
                  <a:cxn ang="0">
                    <a:pos x="62" y="125"/>
                  </a:cxn>
                  <a:cxn ang="0">
                    <a:pos x="87" y="121"/>
                  </a:cxn>
                  <a:cxn ang="0">
                    <a:pos x="108" y="107"/>
                  </a:cxn>
                  <a:cxn ang="0">
                    <a:pos x="121" y="88"/>
                  </a:cxn>
                  <a:cxn ang="0">
                    <a:pos x="126" y="63"/>
                  </a:cxn>
                  <a:cxn ang="0">
                    <a:pos x="124" y="50"/>
                  </a:cxn>
                  <a:cxn ang="0">
                    <a:pos x="114" y="28"/>
                  </a:cxn>
                  <a:cxn ang="0">
                    <a:pos x="98" y="11"/>
                  </a:cxn>
                  <a:cxn ang="0">
                    <a:pos x="75" y="1"/>
                  </a:cxn>
                </a:cxnLst>
                <a:rect l="0" t="0" r="r" b="b"/>
                <a:pathLst>
                  <a:path w="126" h="125">
                    <a:moveTo>
                      <a:pt x="23" y="63"/>
                    </a:moveTo>
                    <a:lnTo>
                      <a:pt x="23" y="63"/>
                    </a:lnTo>
                    <a:lnTo>
                      <a:pt x="23" y="63"/>
                    </a:lnTo>
                    <a:lnTo>
                      <a:pt x="23" y="57"/>
                    </a:lnTo>
                    <a:lnTo>
                      <a:pt x="23" y="57"/>
                    </a:lnTo>
                    <a:lnTo>
                      <a:pt x="25" y="52"/>
                    </a:lnTo>
                    <a:lnTo>
                      <a:pt x="25" y="52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26" y="45"/>
                    </a:lnTo>
                    <a:lnTo>
                      <a:pt x="26" y="45"/>
                    </a:lnTo>
                    <a:lnTo>
                      <a:pt x="33" y="37"/>
                    </a:lnTo>
                    <a:lnTo>
                      <a:pt x="39" y="31"/>
                    </a:lnTo>
                    <a:lnTo>
                      <a:pt x="47" y="26"/>
                    </a:lnTo>
                    <a:lnTo>
                      <a:pt x="57" y="23"/>
                    </a:lnTo>
                    <a:lnTo>
                      <a:pt x="57" y="23"/>
                    </a:lnTo>
                    <a:lnTo>
                      <a:pt x="61" y="23"/>
                    </a:lnTo>
                    <a:lnTo>
                      <a:pt x="61" y="23"/>
                    </a:lnTo>
                    <a:lnTo>
                      <a:pt x="62" y="23"/>
                    </a:lnTo>
                    <a:lnTo>
                      <a:pt x="62" y="23"/>
                    </a:lnTo>
                    <a:lnTo>
                      <a:pt x="64" y="23"/>
                    </a:lnTo>
                    <a:lnTo>
                      <a:pt x="64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78" y="26"/>
                    </a:lnTo>
                    <a:lnTo>
                      <a:pt x="87" y="31"/>
                    </a:lnTo>
                    <a:lnTo>
                      <a:pt x="93" y="37"/>
                    </a:lnTo>
                    <a:lnTo>
                      <a:pt x="100" y="45"/>
                    </a:lnTo>
                    <a:lnTo>
                      <a:pt x="100" y="45"/>
                    </a:lnTo>
                    <a:lnTo>
                      <a:pt x="101" y="49"/>
                    </a:lnTo>
                    <a:lnTo>
                      <a:pt x="101" y="49"/>
                    </a:lnTo>
                    <a:lnTo>
                      <a:pt x="101" y="49"/>
                    </a:lnTo>
                    <a:lnTo>
                      <a:pt x="101" y="49"/>
                    </a:lnTo>
                    <a:lnTo>
                      <a:pt x="101" y="49"/>
                    </a:lnTo>
                    <a:lnTo>
                      <a:pt x="101" y="49"/>
                    </a:lnTo>
                    <a:lnTo>
                      <a:pt x="101" y="52"/>
                    </a:lnTo>
                    <a:lnTo>
                      <a:pt x="101" y="52"/>
                    </a:lnTo>
                    <a:lnTo>
                      <a:pt x="103" y="57"/>
                    </a:lnTo>
                    <a:lnTo>
                      <a:pt x="103" y="57"/>
                    </a:lnTo>
                    <a:lnTo>
                      <a:pt x="103" y="63"/>
                    </a:lnTo>
                    <a:lnTo>
                      <a:pt x="103" y="63"/>
                    </a:lnTo>
                    <a:lnTo>
                      <a:pt x="103" y="72"/>
                    </a:lnTo>
                    <a:lnTo>
                      <a:pt x="100" y="78"/>
                    </a:lnTo>
                    <a:lnTo>
                      <a:pt x="96" y="86"/>
                    </a:lnTo>
                    <a:lnTo>
                      <a:pt x="91" y="91"/>
                    </a:lnTo>
                    <a:lnTo>
                      <a:pt x="91" y="91"/>
                    </a:lnTo>
                    <a:lnTo>
                      <a:pt x="88" y="94"/>
                    </a:lnTo>
                    <a:lnTo>
                      <a:pt x="88" y="94"/>
                    </a:lnTo>
                    <a:lnTo>
                      <a:pt x="88" y="94"/>
                    </a:lnTo>
                    <a:lnTo>
                      <a:pt x="85" y="96"/>
                    </a:lnTo>
                    <a:lnTo>
                      <a:pt x="82" y="99"/>
                    </a:lnTo>
                    <a:lnTo>
                      <a:pt x="82" y="99"/>
                    </a:lnTo>
                    <a:lnTo>
                      <a:pt x="74" y="103"/>
                    </a:lnTo>
                    <a:lnTo>
                      <a:pt x="64" y="104"/>
                    </a:lnTo>
                    <a:lnTo>
                      <a:pt x="64" y="104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56" y="103"/>
                    </a:lnTo>
                    <a:lnTo>
                      <a:pt x="56" y="103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3" y="98"/>
                    </a:lnTo>
                    <a:lnTo>
                      <a:pt x="43" y="98"/>
                    </a:lnTo>
                    <a:lnTo>
                      <a:pt x="41" y="98"/>
                    </a:lnTo>
                    <a:lnTo>
                      <a:pt x="41" y="98"/>
                    </a:lnTo>
                    <a:lnTo>
                      <a:pt x="38" y="94"/>
                    </a:lnTo>
                    <a:lnTo>
                      <a:pt x="34" y="93"/>
                    </a:lnTo>
                    <a:lnTo>
                      <a:pt x="34" y="93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3" y="72"/>
                    </a:lnTo>
                    <a:lnTo>
                      <a:pt x="23" y="63"/>
                    </a:lnTo>
                    <a:lnTo>
                      <a:pt x="23" y="63"/>
                    </a:lnTo>
                    <a:lnTo>
                      <a:pt x="23" y="63"/>
                    </a:lnTo>
                    <a:lnTo>
                      <a:pt x="23" y="63"/>
                    </a:lnTo>
                    <a:lnTo>
                      <a:pt x="23" y="63"/>
                    </a:lnTo>
                    <a:lnTo>
                      <a:pt x="23" y="63"/>
                    </a:lnTo>
                    <a:lnTo>
                      <a:pt x="23" y="63"/>
                    </a:lnTo>
                    <a:close/>
                    <a:moveTo>
                      <a:pt x="62" y="0"/>
                    </a:moveTo>
                    <a:lnTo>
                      <a:pt x="62" y="0"/>
                    </a:lnTo>
                    <a:lnTo>
                      <a:pt x="51" y="1"/>
                    </a:lnTo>
                    <a:lnTo>
                      <a:pt x="38" y="5"/>
                    </a:lnTo>
                    <a:lnTo>
                      <a:pt x="28" y="11"/>
                    </a:lnTo>
                    <a:lnTo>
                      <a:pt x="18" y="19"/>
                    </a:lnTo>
                    <a:lnTo>
                      <a:pt x="12" y="28"/>
                    </a:lnTo>
                    <a:lnTo>
                      <a:pt x="5" y="39"/>
                    </a:lnTo>
                    <a:lnTo>
                      <a:pt x="2" y="50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76"/>
                    </a:lnTo>
                    <a:lnTo>
                      <a:pt x="5" y="88"/>
                    </a:lnTo>
                    <a:lnTo>
                      <a:pt x="12" y="98"/>
                    </a:lnTo>
                    <a:lnTo>
                      <a:pt x="18" y="107"/>
                    </a:lnTo>
                    <a:lnTo>
                      <a:pt x="28" y="116"/>
                    </a:lnTo>
                    <a:lnTo>
                      <a:pt x="38" y="121"/>
                    </a:lnTo>
                    <a:lnTo>
                      <a:pt x="51" y="125"/>
                    </a:lnTo>
                    <a:lnTo>
                      <a:pt x="62" y="125"/>
                    </a:lnTo>
                    <a:lnTo>
                      <a:pt x="62" y="125"/>
                    </a:lnTo>
                    <a:lnTo>
                      <a:pt x="75" y="125"/>
                    </a:lnTo>
                    <a:lnTo>
                      <a:pt x="87" y="121"/>
                    </a:lnTo>
                    <a:lnTo>
                      <a:pt x="98" y="116"/>
                    </a:lnTo>
                    <a:lnTo>
                      <a:pt x="108" y="107"/>
                    </a:lnTo>
                    <a:lnTo>
                      <a:pt x="114" y="98"/>
                    </a:lnTo>
                    <a:lnTo>
                      <a:pt x="121" y="88"/>
                    </a:lnTo>
                    <a:lnTo>
                      <a:pt x="124" y="76"/>
                    </a:lnTo>
                    <a:lnTo>
                      <a:pt x="126" y="63"/>
                    </a:lnTo>
                    <a:lnTo>
                      <a:pt x="126" y="63"/>
                    </a:lnTo>
                    <a:lnTo>
                      <a:pt x="124" y="50"/>
                    </a:lnTo>
                    <a:lnTo>
                      <a:pt x="121" y="39"/>
                    </a:lnTo>
                    <a:lnTo>
                      <a:pt x="114" y="28"/>
                    </a:lnTo>
                    <a:lnTo>
                      <a:pt x="108" y="19"/>
                    </a:lnTo>
                    <a:lnTo>
                      <a:pt x="98" y="11"/>
                    </a:lnTo>
                    <a:lnTo>
                      <a:pt x="87" y="5"/>
                    </a:lnTo>
                    <a:lnTo>
                      <a:pt x="75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41424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3" name="Freeform 1146"/>
              <p:cNvSpPr>
                <a:spLocks/>
              </p:cNvSpPr>
              <p:nvPr/>
            </p:nvSpPr>
            <p:spPr bwMode="auto">
              <a:xfrm>
                <a:off x="3558" y="2438"/>
                <a:ext cx="80" cy="81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0" y="34"/>
                  </a:cxn>
                  <a:cxn ang="0">
                    <a:pos x="2" y="29"/>
                  </a:cxn>
                  <a:cxn ang="0">
                    <a:pos x="2" y="26"/>
                  </a:cxn>
                  <a:cxn ang="0">
                    <a:pos x="3" y="22"/>
                  </a:cxn>
                  <a:cxn ang="0">
                    <a:pos x="10" y="14"/>
                  </a:cxn>
                  <a:cxn ang="0">
                    <a:pos x="24" y="3"/>
                  </a:cxn>
                  <a:cxn ang="0">
                    <a:pos x="34" y="0"/>
                  </a:cxn>
                  <a:cxn ang="0">
                    <a:pos x="38" y="0"/>
                  </a:cxn>
                  <a:cxn ang="0">
                    <a:pos x="39" y="0"/>
                  </a:cxn>
                  <a:cxn ang="0">
                    <a:pos x="41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64" y="8"/>
                  </a:cxn>
                  <a:cxn ang="0">
                    <a:pos x="77" y="22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8" y="29"/>
                  </a:cxn>
                  <a:cxn ang="0">
                    <a:pos x="80" y="34"/>
                  </a:cxn>
                  <a:cxn ang="0">
                    <a:pos x="80" y="40"/>
                  </a:cxn>
                  <a:cxn ang="0">
                    <a:pos x="80" y="49"/>
                  </a:cxn>
                  <a:cxn ang="0">
                    <a:pos x="73" y="63"/>
                  </a:cxn>
                  <a:cxn ang="0">
                    <a:pos x="68" y="68"/>
                  </a:cxn>
                  <a:cxn ang="0">
                    <a:pos x="65" y="71"/>
                  </a:cxn>
                  <a:cxn ang="0">
                    <a:pos x="62" y="73"/>
                  </a:cxn>
                  <a:cxn ang="0">
                    <a:pos x="59" y="76"/>
                  </a:cxn>
                  <a:cxn ang="0">
                    <a:pos x="41" y="81"/>
                  </a:cxn>
                  <a:cxn ang="0">
                    <a:pos x="39" y="81"/>
                  </a:cxn>
                  <a:cxn ang="0">
                    <a:pos x="33" y="80"/>
                  </a:cxn>
                  <a:cxn ang="0">
                    <a:pos x="21" y="76"/>
                  </a:cxn>
                  <a:cxn ang="0">
                    <a:pos x="21" y="76"/>
                  </a:cxn>
                  <a:cxn ang="0">
                    <a:pos x="21" y="76"/>
                  </a:cxn>
                  <a:cxn ang="0">
                    <a:pos x="21" y="76"/>
                  </a:cxn>
                  <a:cxn ang="0">
                    <a:pos x="20" y="75"/>
                  </a:cxn>
                  <a:cxn ang="0">
                    <a:pos x="18" y="75"/>
                  </a:cxn>
                  <a:cxn ang="0">
                    <a:pos x="15" y="71"/>
                  </a:cxn>
                  <a:cxn ang="0">
                    <a:pos x="11" y="70"/>
                  </a:cxn>
                  <a:cxn ang="0">
                    <a:pos x="3" y="57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40"/>
                  </a:cxn>
                </a:cxnLst>
                <a:rect l="0" t="0" r="r" b="b"/>
                <a:pathLst>
                  <a:path w="80" h="81">
                    <a:moveTo>
                      <a:pt x="0" y="4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10" y="14"/>
                    </a:lnTo>
                    <a:lnTo>
                      <a:pt x="16" y="8"/>
                    </a:lnTo>
                    <a:lnTo>
                      <a:pt x="24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55" y="3"/>
                    </a:lnTo>
                    <a:lnTo>
                      <a:pt x="64" y="8"/>
                    </a:lnTo>
                    <a:lnTo>
                      <a:pt x="70" y="14"/>
                    </a:lnTo>
                    <a:lnTo>
                      <a:pt x="77" y="22"/>
                    </a:lnTo>
                    <a:lnTo>
                      <a:pt x="77" y="22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9"/>
                    </a:lnTo>
                    <a:lnTo>
                      <a:pt x="78" y="29"/>
                    </a:lnTo>
                    <a:lnTo>
                      <a:pt x="80" y="34"/>
                    </a:lnTo>
                    <a:lnTo>
                      <a:pt x="80" y="34"/>
                    </a:lnTo>
                    <a:lnTo>
                      <a:pt x="80" y="40"/>
                    </a:lnTo>
                    <a:lnTo>
                      <a:pt x="80" y="40"/>
                    </a:lnTo>
                    <a:lnTo>
                      <a:pt x="80" y="49"/>
                    </a:lnTo>
                    <a:lnTo>
                      <a:pt x="77" y="55"/>
                    </a:lnTo>
                    <a:lnTo>
                      <a:pt x="73" y="63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5" y="71"/>
                    </a:lnTo>
                    <a:lnTo>
                      <a:pt x="65" y="71"/>
                    </a:lnTo>
                    <a:lnTo>
                      <a:pt x="65" y="71"/>
                    </a:lnTo>
                    <a:lnTo>
                      <a:pt x="62" y="73"/>
                    </a:lnTo>
                    <a:lnTo>
                      <a:pt x="59" y="76"/>
                    </a:lnTo>
                    <a:lnTo>
                      <a:pt x="59" y="76"/>
                    </a:lnTo>
                    <a:lnTo>
                      <a:pt x="51" y="80"/>
                    </a:lnTo>
                    <a:lnTo>
                      <a:pt x="41" y="81"/>
                    </a:lnTo>
                    <a:lnTo>
                      <a:pt x="41" y="81"/>
                    </a:lnTo>
                    <a:lnTo>
                      <a:pt x="39" y="81"/>
                    </a:lnTo>
                    <a:lnTo>
                      <a:pt x="39" y="81"/>
                    </a:lnTo>
                    <a:lnTo>
                      <a:pt x="33" y="80"/>
                    </a:lnTo>
                    <a:lnTo>
                      <a:pt x="33" y="80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0" y="75"/>
                    </a:lnTo>
                    <a:lnTo>
                      <a:pt x="20" y="75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5" y="71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7" y="63"/>
                    </a:lnTo>
                    <a:lnTo>
                      <a:pt x="3" y="57"/>
                    </a:lnTo>
                    <a:lnTo>
                      <a:pt x="0" y="49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4" name="Freeform 1147"/>
              <p:cNvSpPr>
                <a:spLocks/>
              </p:cNvSpPr>
              <p:nvPr/>
            </p:nvSpPr>
            <p:spPr bwMode="auto">
              <a:xfrm>
                <a:off x="3535" y="2415"/>
                <a:ext cx="126" cy="125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62" y="0"/>
                  </a:cxn>
                  <a:cxn ang="0">
                    <a:pos x="51" y="1"/>
                  </a:cxn>
                  <a:cxn ang="0">
                    <a:pos x="38" y="5"/>
                  </a:cxn>
                  <a:cxn ang="0">
                    <a:pos x="28" y="11"/>
                  </a:cxn>
                  <a:cxn ang="0">
                    <a:pos x="18" y="19"/>
                  </a:cxn>
                  <a:cxn ang="0">
                    <a:pos x="12" y="28"/>
                  </a:cxn>
                  <a:cxn ang="0">
                    <a:pos x="5" y="39"/>
                  </a:cxn>
                  <a:cxn ang="0">
                    <a:pos x="2" y="50"/>
                  </a:cxn>
                  <a:cxn ang="0">
                    <a:pos x="0" y="63"/>
                  </a:cxn>
                  <a:cxn ang="0">
                    <a:pos x="0" y="63"/>
                  </a:cxn>
                  <a:cxn ang="0">
                    <a:pos x="2" y="76"/>
                  </a:cxn>
                  <a:cxn ang="0">
                    <a:pos x="5" y="88"/>
                  </a:cxn>
                  <a:cxn ang="0">
                    <a:pos x="12" y="98"/>
                  </a:cxn>
                  <a:cxn ang="0">
                    <a:pos x="18" y="107"/>
                  </a:cxn>
                  <a:cxn ang="0">
                    <a:pos x="28" y="116"/>
                  </a:cxn>
                  <a:cxn ang="0">
                    <a:pos x="38" y="121"/>
                  </a:cxn>
                  <a:cxn ang="0">
                    <a:pos x="51" y="125"/>
                  </a:cxn>
                  <a:cxn ang="0">
                    <a:pos x="62" y="125"/>
                  </a:cxn>
                  <a:cxn ang="0">
                    <a:pos x="62" y="125"/>
                  </a:cxn>
                  <a:cxn ang="0">
                    <a:pos x="75" y="125"/>
                  </a:cxn>
                  <a:cxn ang="0">
                    <a:pos x="87" y="121"/>
                  </a:cxn>
                  <a:cxn ang="0">
                    <a:pos x="98" y="116"/>
                  </a:cxn>
                  <a:cxn ang="0">
                    <a:pos x="108" y="107"/>
                  </a:cxn>
                  <a:cxn ang="0">
                    <a:pos x="114" y="98"/>
                  </a:cxn>
                  <a:cxn ang="0">
                    <a:pos x="121" y="88"/>
                  </a:cxn>
                  <a:cxn ang="0">
                    <a:pos x="124" y="76"/>
                  </a:cxn>
                  <a:cxn ang="0">
                    <a:pos x="126" y="63"/>
                  </a:cxn>
                  <a:cxn ang="0">
                    <a:pos x="126" y="63"/>
                  </a:cxn>
                  <a:cxn ang="0">
                    <a:pos x="124" y="50"/>
                  </a:cxn>
                  <a:cxn ang="0">
                    <a:pos x="121" y="39"/>
                  </a:cxn>
                  <a:cxn ang="0">
                    <a:pos x="114" y="28"/>
                  </a:cxn>
                  <a:cxn ang="0">
                    <a:pos x="108" y="19"/>
                  </a:cxn>
                  <a:cxn ang="0">
                    <a:pos x="98" y="11"/>
                  </a:cxn>
                  <a:cxn ang="0">
                    <a:pos x="87" y="5"/>
                  </a:cxn>
                  <a:cxn ang="0">
                    <a:pos x="75" y="1"/>
                  </a:cxn>
                  <a:cxn ang="0">
                    <a:pos x="62" y="0"/>
                  </a:cxn>
                </a:cxnLst>
                <a:rect l="0" t="0" r="r" b="b"/>
                <a:pathLst>
                  <a:path w="126" h="125">
                    <a:moveTo>
                      <a:pt x="62" y="0"/>
                    </a:moveTo>
                    <a:lnTo>
                      <a:pt x="62" y="0"/>
                    </a:lnTo>
                    <a:lnTo>
                      <a:pt x="51" y="1"/>
                    </a:lnTo>
                    <a:lnTo>
                      <a:pt x="38" y="5"/>
                    </a:lnTo>
                    <a:lnTo>
                      <a:pt x="28" y="11"/>
                    </a:lnTo>
                    <a:lnTo>
                      <a:pt x="18" y="19"/>
                    </a:lnTo>
                    <a:lnTo>
                      <a:pt x="12" y="28"/>
                    </a:lnTo>
                    <a:lnTo>
                      <a:pt x="5" y="39"/>
                    </a:lnTo>
                    <a:lnTo>
                      <a:pt x="2" y="50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2" y="76"/>
                    </a:lnTo>
                    <a:lnTo>
                      <a:pt x="5" y="88"/>
                    </a:lnTo>
                    <a:lnTo>
                      <a:pt x="12" y="98"/>
                    </a:lnTo>
                    <a:lnTo>
                      <a:pt x="18" y="107"/>
                    </a:lnTo>
                    <a:lnTo>
                      <a:pt x="28" y="116"/>
                    </a:lnTo>
                    <a:lnTo>
                      <a:pt x="38" y="121"/>
                    </a:lnTo>
                    <a:lnTo>
                      <a:pt x="51" y="125"/>
                    </a:lnTo>
                    <a:lnTo>
                      <a:pt x="62" y="125"/>
                    </a:lnTo>
                    <a:lnTo>
                      <a:pt x="62" y="125"/>
                    </a:lnTo>
                    <a:lnTo>
                      <a:pt x="75" y="125"/>
                    </a:lnTo>
                    <a:lnTo>
                      <a:pt x="87" y="121"/>
                    </a:lnTo>
                    <a:lnTo>
                      <a:pt x="98" y="116"/>
                    </a:lnTo>
                    <a:lnTo>
                      <a:pt x="108" y="107"/>
                    </a:lnTo>
                    <a:lnTo>
                      <a:pt x="114" y="98"/>
                    </a:lnTo>
                    <a:lnTo>
                      <a:pt x="121" y="88"/>
                    </a:lnTo>
                    <a:lnTo>
                      <a:pt x="124" y="76"/>
                    </a:lnTo>
                    <a:lnTo>
                      <a:pt x="126" y="63"/>
                    </a:lnTo>
                    <a:lnTo>
                      <a:pt x="126" y="63"/>
                    </a:lnTo>
                    <a:lnTo>
                      <a:pt x="124" y="50"/>
                    </a:lnTo>
                    <a:lnTo>
                      <a:pt x="121" y="39"/>
                    </a:lnTo>
                    <a:lnTo>
                      <a:pt x="114" y="28"/>
                    </a:lnTo>
                    <a:lnTo>
                      <a:pt x="108" y="19"/>
                    </a:lnTo>
                    <a:lnTo>
                      <a:pt x="98" y="11"/>
                    </a:lnTo>
                    <a:lnTo>
                      <a:pt x="87" y="5"/>
                    </a:lnTo>
                    <a:lnTo>
                      <a:pt x="75" y="1"/>
                    </a:lnTo>
                    <a:lnTo>
                      <a:pt x="6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5" name="Freeform 1148"/>
              <p:cNvSpPr>
                <a:spLocks noEditPoints="1"/>
              </p:cNvSpPr>
              <p:nvPr/>
            </p:nvSpPr>
            <p:spPr bwMode="auto">
              <a:xfrm>
                <a:off x="3558" y="2438"/>
                <a:ext cx="78" cy="80"/>
              </a:xfrm>
              <a:custGeom>
                <a:avLst/>
                <a:gdLst/>
                <a:ahLst/>
                <a:cxnLst>
                  <a:cxn ang="0">
                    <a:pos x="21" y="76"/>
                  </a:cxn>
                  <a:cxn ang="0">
                    <a:pos x="21" y="76"/>
                  </a:cxn>
                  <a:cxn ang="0">
                    <a:pos x="21" y="76"/>
                  </a:cxn>
                  <a:cxn ang="0">
                    <a:pos x="21" y="76"/>
                  </a:cxn>
                  <a:cxn ang="0">
                    <a:pos x="33" y="80"/>
                  </a:cxn>
                  <a:cxn ang="0">
                    <a:pos x="21" y="76"/>
                  </a:cxn>
                  <a:cxn ang="0">
                    <a:pos x="0" y="40"/>
                  </a:cxn>
                  <a:cxn ang="0">
                    <a:pos x="0" y="49"/>
                  </a:cxn>
                  <a:cxn ang="0">
                    <a:pos x="7" y="63"/>
                  </a:cxn>
                  <a:cxn ang="0">
                    <a:pos x="15" y="71"/>
                  </a:cxn>
                  <a:cxn ang="0">
                    <a:pos x="18" y="75"/>
                  </a:cxn>
                  <a:cxn ang="0">
                    <a:pos x="20" y="75"/>
                  </a:cxn>
                  <a:cxn ang="0">
                    <a:pos x="18" y="75"/>
                  </a:cxn>
                  <a:cxn ang="0">
                    <a:pos x="15" y="71"/>
                  </a:cxn>
                  <a:cxn ang="0">
                    <a:pos x="11" y="70"/>
                  </a:cxn>
                  <a:cxn ang="0">
                    <a:pos x="3" y="57"/>
                  </a:cxn>
                  <a:cxn ang="0">
                    <a:pos x="0" y="40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4" y="0"/>
                  </a:cxn>
                  <a:cxn ang="0">
                    <a:pos x="24" y="3"/>
                  </a:cxn>
                  <a:cxn ang="0">
                    <a:pos x="10" y="14"/>
                  </a:cxn>
                  <a:cxn ang="0">
                    <a:pos x="3" y="22"/>
                  </a:cxn>
                  <a:cxn ang="0">
                    <a:pos x="2" y="26"/>
                  </a:cxn>
                  <a:cxn ang="0">
                    <a:pos x="2" y="29"/>
                  </a:cxn>
                  <a:cxn ang="0">
                    <a:pos x="0" y="34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34"/>
                  </a:cxn>
                  <a:cxn ang="0">
                    <a:pos x="2" y="29"/>
                  </a:cxn>
                  <a:cxn ang="0">
                    <a:pos x="2" y="26"/>
                  </a:cxn>
                  <a:cxn ang="0">
                    <a:pos x="3" y="22"/>
                  </a:cxn>
                  <a:cxn ang="0">
                    <a:pos x="10" y="14"/>
                  </a:cxn>
                  <a:cxn ang="0">
                    <a:pos x="24" y="3"/>
                  </a:cxn>
                  <a:cxn ang="0">
                    <a:pos x="34" y="0"/>
                  </a:cxn>
                  <a:cxn ang="0">
                    <a:pos x="38" y="0"/>
                  </a:cxn>
                  <a:cxn ang="0">
                    <a:pos x="39" y="0"/>
                  </a:cxn>
                  <a:cxn ang="0">
                    <a:pos x="41" y="0"/>
                  </a:cxn>
                  <a:cxn ang="0">
                    <a:pos x="46" y="0"/>
                  </a:cxn>
                  <a:cxn ang="0">
                    <a:pos x="41" y="0"/>
                  </a:cxn>
                </a:cxnLst>
                <a:rect l="0" t="0" r="r" b="b"/>
                <a:pathLst>
                  <a:path w="78" h="80">
                    <a:moveTo>
                      <a:pt x="21" y="76"/>
                    </a:move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33" y="80"/>
                    </a:lnTo>
                    <a:lnTo>
                      <a:pt x="33" y="80"/>
                    </a:lnTo>
                    <a:lnTo>
                      <a:pt x="21" y="76"/>
                    </a:lnTo>
                    <a:lnTo>
                      <a:pt x="21" y="76"/>
                    </a:lnTo>
                    <a:lnTo>
                      <a:pt x="21" y="76"/>
                    </a:lnTo>
                    <a:close/>
                    <a:moveTo>
                      <a:pt x="0" y="40"/>
                    </a:moveTo>
                    <a:lnTo>
                      <a:pt x="0" y="40"/>
                    </a:lnTo>
                    <a:lnTo>
                      <a:pt x="0" y="49"/>
                    </a:lnTo>
                    <a:lnTo>
                      <a:pt x="3" y="57"/>
                    </a:lnTo>
                    <a:lnTo>
                      <a:pt x="7" y="63"/>
                    </a:lnTo>
                    <a:lnTo>
                      <a:pt x="11" y="70"/>
                    </a:lnTo>
                    <a:lnTo>
                      <a:pt x="15" y="71"/>
                    </a:lnTo>
                    <a:lnTo>
                      <a:pt x="15" y="71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20" y="75"/>
                    </a:lnTo>
                    <a:lnTo>
                      <a:pt x="20" y="75"/>
                    </a:lnTo>
                    <a:lnTo>
                      <a:pt x="18" y="75"/>
                    </a:lnTo>
                    <a:lnTo>
                      <a:pt x="18" y="75"/>
                    </a:lnTo>
                    <a:lnTo>
                      <a:pt x="15" y="71"/>
                    </a:lnTo>
                    <a:lnTo>
                      <a:pt x="11" y="70"/>
                    </a:lnTo>
                    <a:lnTo>
                      <a:pt x="11" y="70"/>
                    </a:lnTo>
                    <a:lnTo>
                      <a:pt x="7" y="63"/>
                    </a:lnTo>
                    <a:lnTo>
                      <a:pt x="3" y="57"/>
                    </a:lnTo>
                    <a:lnTo>
                      <a:pt x="0" y="49"/>
                    </a:lnTo>
                    <a:lnTo>
                      <a:pt x="0" y="40"/>
                    </a:lnTo>
                    <a:close/>
                    <a:moveTo>
                      <a:pt x="78" y="26"/>
                    </a:move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8" y="26"/>
                    </a:lnTo>
                    <a:close/>
                    <a:moveTo>
                      <a:pt x="39" y="0"/>
                    </a:moveTo>
                    <a:lnTo>
                      <a:pt x="39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4" y="3"/>
                    </a:lnTo>
                    <a:lnTo>
                      <a:pt x="16" y="8"/>
                    </a:lnTo>
                    <a:lnTo>
                      <a:pt x="10" y="14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10" y="14"/>
                    </a:lnTo>
                    <a:lnTo>
                      <a:pt x="16" y="8"/>
                    </a:lnTo>
                    <a:lnTo>
                      <a:pt x="24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E2E2E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6" name="Freeform 1149"/>
              <p:cNvSpPr>
                <a:spLocks/>
              </p:cNvSpPr>
              <p:nvPr/>
            </p:nvSpPr>
            <p:spPr bwMode="auto">
              <a:xfrm>
                <a:off x="3579" y="2514"/>
                <a:ext cx="1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7" name="Freeform 1150"/>
              <p:cNvSpPr>
                <a:spLocks/>
              </p:cNvSpPr>
              <p:nvPr/>
            </p:nvSpPr>
            <p:spPr bwMode="auto">
              <a:xfrm>
                <a:off x="3558" y="2478"/>
                <a:ext cx="20" cy="3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3" y="17"/>
                  </a:cxn>
                  <a:cxn ang="0">
                    <a:pos x="7" y="23"/>
                  </a:cxn>
                  <a:cxn ang="0">
                    <a:pos x="11" y="30"/>
                  </a:cxn>
                  <a:cxn ang="0">
                    <a:pos x="15" y="31"/>
                  </a:cxn>
                  <a:cxn ang="0">
                    <a:pos x="15" y="31"/>
                  </a:cxn>
                  <a:cxn ang="0">
                    <a:pos x="18" y="35"/>
                  </a:cxn>
                  <a:cxn ang="0">
                    <a:pos x="18" y="35"/>
                  </a:cxn>
                  <a:cxn ang="0">
                    <a:pos x="20" y="35"/>
                  </a:cxn>
                  <a:cxn ang="0">
                    <a:pos x="20" y="35"/>
                  </a:cxn>
                  <a:cxn ang="0">
                    <a:pos x="18" y="35"/>
                  </a:cxn>
                  <a:cxn ang="0">
                    <a:pos x="18" y="35"/>
                  </a:cxn>
                  <a:cxn ang="0">
                    <a:pos x="15" y="31"/>
                  </a:cxn>
                  <a:cxn ang="0">
                    <a:pos x="11" y="30"/>
                  </a:cxn>
                  <a:cxn ang="0">
                    <a:pos x="11" y="30"/>
                  </a:cxn>
                  <a:cxn ang="0">
                    <a:pos x="7" y="23"/>
                  </a:cxn>
                  <a:cxn ang="0">
                    <a:pos x="3" y="17"/>
                  </a:cxn>
                  <a:cxn ang="0">
                    <a:pos x="0" y="9"/>
                  </a:cxn>
                  <a:cxn ang="0">
                    <a:pos x="0" y="0"/>
                  </a:cxn>
                </a:cxnLst>
                <a:rect l="0" t="0" r="r" b="b"/>
                <a:pathLst>
                  <a:path w="20" h="35">
                    <a:moveTo>
                      <a:pt x="0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3" y="17"/>
                    </a:lnTo>
                    <a:lnTo>
                      <a:pt x="7" y="23"/>
                    </a:lnTo>
                    <a:lnTo>
                      <a:pt x="11" y="30"/>
                    </a:lnTo>
                    <a:lnTo>
                      <a:pt x="15" y="31"/>
                    </a:lnTo>
                    <a:lnTo>
                      <a:pt x="15" y="31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20" y="35"/>
                    </a:lnTo>
                    <a:lnTo>
                      <a:pt x="20" y="35"/>
                    </a:lnTo>
                    <a:lnTo>
                      <a:pt x="18" y="35"/>
                    </a:lnTo>
                    <a:lnTo>
                      <a:pt x="18" y="35"/>
                    </a:lnTo>
                    <a:lnTo>
                      <a:pt x="15" y="31"/>
                    </a:lnTo>
                    <a:lnTo>
                      <a:pt x="11" y="30"/>
                    </a:lnTo>
                    <a:lnTo>
                      <a:pt x="11" y="30"/>
                    </a:lnTo>
                    <a:lnTo>
                      <a:pt x="7" y="23"/>
                    </a:lnTo>
                    <a:lnTo>
                      <a:pt x="3" y="17"/>
                    </a:lnTo>
                    <a:lnTo>
                      <a:pt x="0" y="9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8" name="Freeform 1151"/>
              <p:cNvSpPr>
                <a:spLocks/>
              </p:cNvSpPr>
              <p:nvPr/>
            </p:nvSpPr>
            <p:spPr bwMode="auto">
              <a:xfrm>
                <a:off x="3636" y="2464"/>
                <a:ext cx="1" cy="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59" name="Freeform 1152"/>
              <p:cNvSpPr>
                <a:spLocks/>
              </p:cNvSpPr>
              <p:nvPr/>
            </p:nvSpPr>
            <p:spPr bwMode="auto">
              <a:xfrm>
                <a:off x="3558" y="2438"/>
                <a:ext cx="46" cy="40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9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24" y="3"/>
                  </a:cxn>
                  <a:cxn ang="0">
                    <a:pos x="16" y="8"/>
                  </a:cxn>
                  <a:cxn ang="0">
                    <a:pos x="10" y="14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0" y="34"/>
                  </a:cxn>
                  <a:cxn ang="0">
                    <a:pos x="0" y="34"/>
                  </a:cxn>
                  <a:cxn ang="0">
                    <a:pos x="2" y="29"/>
                  </a:cxn>
                  <a:cxn ang="0">
                    <a:pos x="2" y="29"/>
                  </a:cxn>
                  <a:cxn ang="0">
                    <a:pos x="2" y="26"/>
                  </a:cxn>
                  <a:cxn ang="0">
                    <a:pos x="2" y="26"/>
                  </a:cxn>
                  <a:cxn ang="0">
                    <a:pos x="3" y="22"/>
                  </a:cxn>
                  <a:cxn ang="0">
                    <a:pos x="3" y="22"/>
                  </a:cxn>
                  <a:cxn ang="0">
                    <a:pos x="10" y="14"/>
                  </a:cxn>
                  <a:cxn ang="0">
                    <a:pos x="16" y="8"/>
                  </a:cxn>
                  <a:cxn ang="0">
                    <a:pos x="24" y="3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38" y="0"/>
                  </a:cxn>
                  <a:cxn ang="0">
                    <a:pos x="38" y="0"/>
                  </a:cxn>
                  <a:cxn ang="0">
                    <a:pos x="39" y="0"/>
                  </a:cxn>
                  <a:cxn ang="0">
                    <a:pos x="39" y="0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46" y="0"/>
                  </a:cxn>
                  <a:cxn ang="0">
                    <a:pos x="46" y="0"/>
                  </a:cxn>
                  <a:cxn ang="0">
                    <a:pos x="41" y="0"/>
                  </a:cxn>
                  <a:cxn ang="0">
                    <a:pos x="41" y="0"/>
                  </a:cxn>
                  <a:cxn ang="0">
                    <a:pos x="39" y="0"/>
                  </a:cxn>
                </a:cxnLst>
                <a:rect l="0" t="0" r="r" b="b"/>
                <a:pathLst>
                  <a:path w="46" h="40">
                    <a:moveTo>
                      <a:pt x="39" y="0"/>
                    </a:moveTo>
                    <a:lnTo>
                      <a:pt x="39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4" y="3"/>
                    </a:lnTo>
                    <a:lnTo>
                      <a:pt x="16" y="8"/>
                    </a:lnTo>
                    <a:lnTo>
                      <a:pt x="10" y="14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2" y="29"/>
                    </a:lnTo>
                    <a:lnTo>
                      <a:pt x="2" y="29"/>
                    </a:lnTo>
                    <a:lnTo>
                      <a:pt x="2" y="26"/>
                    </a:lnTo>
                    <a:lnTo>
                      <a:pt x="2" y="26"/>
                    </a:lnTo>
                    <a:lnTo>
                      <a:pt x="3" y="22"/>
                    </a:lnTo>
                    <a:lnTo>
                      <a:pt x="3" y="22"/>
                    </a:lnTo>
                    <a:lnTo>
                      <a:pt x="10" y="14"/>
                    </a:lnTo>
                    <a:lnTo>
                      <a:pt x="16" y="8"/>
                    </a:lnTo>
                    <a:lnTo>
                      <a:pt x="24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8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46" y="0"/>
                    </a:lnTo>
                    <a:lnTo>
                      <a:pt x="46" y="0"/>
                    </a:lnTo>
                    <a:lnTo>
                      <a:pt x="41" y="0"/>
                    </a:lnTo>
                    <a:lnTo>
                      <a:pt x="41" y="0"/>
                    </a:lnTo>
                    <a:lnTo>
                      <a:pt x="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0" name="Freeform 1153"/>
              <p:cNvSpPr>
                <a:spLocks noEditPoints="1"/>
              </p:cNvSpPr>
              <p:nvPr/>
            </p:nvSpPr>
            <p:spPr bwMode="auto">
              <a:xfrm>
                <a:off x="3297" y="2405"/>
                <a:ext cx="147" cy="147"/>
              </a:xfrm>
              <a:custGeom>
                <a:avLst/>
                <a:gdLst/>
                <a:ahLst/>
                <a:cxnLst>
                  <a:cxn ang="0">
                    <a:pos x="3" y="93"/>
                  </a:cxn>
                  <a:cxn ang="0">
                    <a:pos x="11" y="103"/>
                  </a:cxn>
                  <a:cxn ang="0">
                    <a:pos x="18" y="114"/>
                  </a:cxn>
                  <a:cxn ang="0">
                    <a:pos x="21" y="126"/>
                  </a:cxn>
                  <a:cxn ang="0">
                    <a:pos x="34" y="131"/>
                  </a:cxn>
                  <a:cxn ang="0">
                    <a:pos x="55" y="145"/>
                  </a:cxn>
                  <a:cxn ang="0">
                    <a:pos x="67" y="142"/>
                  </a:cxn>
                  <a:cxn ang="0">
                    <a:pos x="80" y="142"/>
                  </a:cxn>
                  <a:cxn ang="0">
                    <a:pos x="93" y="144"/>
                  </a:cxn>
                  <a:cxn ang="0">
                    <a:pos x="104" y="135"/>
                  </a:cxn>
                  <a:cxn ang="0">
                    <a:pos x="126" y="126"/>
                  </a:cxn>
                  <a:cxn ang="0">
                    <a:pos x="130" y="113"/>
                  </a:cxn>
                  <a:cxn ang="0">
                    <a:pos x="140" y="104"/>
                  </a:cxn>
                  <a:cxn ang="0">
                    <a:pos x="139" y="96"/>
                  </a:cxn>
                  <a:cxn ang="0">
                    <a:pos x="145" y="91"/>
                  </a:cxn>
                  <a:cxn ang="0">
                    <a:pos x="144" y="78"/>
                  </a:cxn>
                  <a:cxn ang="0">
                    <a:pos x="145" y="54"/>
                  </a:cxn>
                  <a:cxn ang="0">
                    <a:pos x="137" y="44"/>
                  </a:cxn>
                  <a:cxn ang="0">
                    <a:pos x="130" y="33"/>
                  </a:cxn>
                  <a:cxn ang="0">
                    <a:pos x="126" y="21"/>
                  </a:cxn>
                  <a:cxn ang="0">
                    <a:pos x="113" y="16"/>
                  </a:cxn>
                  <a:cxn ang="0">
                    <a:pos x="93" y="2"/>
                  </a:cxn>
                  <a:cxn ang="0">
                    <a:pos x="80" y="3"/>
                  </a:cxn>
                  <a:cxn ang="0">
                    <a:pos x="67" y="5"/>
                  </a:cxn>
                  <a:cxn ang="0">
                    <a:pos x="54" y="2"/>
                  </a:cxn>
                  <a:cxn ang="0">
                    <a:pos x="44" y="11"/>
                  </a:cxn>
                  <a:cxn ang="0">
                    <a:pos x="34" y="16"/>
                  </a:cxn>
                  <a:cxn ang="0">
                    <a:pos x="24" y="24"/>
                  </a:cxn>
                  <a:cxn ang="0">
                    <a:pos x="13" y="31"/>
                  </a:cxn>
                  <a:cxn ang="0">
                    <a:pos x="10" y="44"/>
                  </a:cxn>
                  <a:cxn ang="0">
                    <a:pos x="8" y="51"/>
                  </a:cxn>
                  <a:cxn ang="0">
                    <a:pos x="2" y="65"/>
                  </a:cxn>
                  <a:cxn ang="0">
                    <a:pos x="5" y="69"/>
                  </a:cxn>
                  <a:cxn ang="0">
                    <a:pos x="52" y="108"/>
                  </a:cxn>
                  <a:cxn ang="0">
                    <a:pos x="46" y="103"/>
                  </a:cxn>
                  <a:cxn ang="0">
                    <a:pos x="34" y="82"/>
                  </a:cxn>
                  <a:cxn ang="0">
                    <a:pos x="34" y="67"/>
                  </a:cxn>
                  <a:cxn ang="0">
                    <a:pos x="34" y="62"/>
                  </a:cxn>
                  <a:cxn ang="0">
                    <a:pos x="37" y="55"/>
                  </a:cxn>
                  <a:cxn ang="0">
                    <a:pos x="51" y="41"/>
                  </a:cxn>
                  <a:cxn ang="0">
                    <a:pos x="67" y="33"/>
                  </a:cxn>
                  <a:cxn ang="0">
                    <a:pos x="73" y="33"/>
                  </a:cxn>
                  <a:cxn ang="0">
                    <a:pos x="75" y="33"/>
                  </a:cxn>
                  <a:cxn ang="0">
                    <a:pos x="90" y="36"/>
                  </a:cxn>
                  <a:cxn ang="0">
                    <a:pos x="109" y="55"/>
                  </a:cxn>
                  <a:cxn ang="0">
                    <a:pos x="111" y="59"/>
                  </a:cxn>
                  <a:cxn ang="0">
                    <a:pos x="114" y="67"/>
                  </a:cxn>
                  <a:cxn ang="0">
                    <a:pos x="114" y="73"/>
                  </a:cxn>
                  <a:cxn ang="0">
                    <a:pos x="108" y="96"/>
                  </a:cxn>
                  <a:cxn ang="0">
                    <a:pos x="99" y="104"/>
                  </a:cxn>
                  <a:cxn ang="0">
                    <a:pos x="96" y="106"/>
                  </a:cxn>
                  <a:cxn ang="0">
                    <a:pos x="83" y="113"/>
                  </a:cxn>
                  <a:cxn ang="0">
                    <a:pos x="64" y="113"/>
                  </a:cxn>
                  <a:cxn ang="0">
                    <a:pos x="52" y="108"/>
                  </a:cxn>
                </a:cxnLst>
                <a:rect l="0" t="0" r="r" b="b"/>
                <a:pathLst>
                  <a:path w="147" h="147">
                    <a:moveTo>
                      <a:pt x="5" y="80"/>
                    </a:moveTo>
                    <a:lnTo>
                      <a:pt x="0" y="80"/>
                    </a:lnTo>
                    <a:lnTo>
                      <a:pt x="3" y="93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11" y="103"/>
                    </a:lnTo>
                    <a:lnTo>
                      <a:pt x="6" y="104"/>
                    </a:lnTo>
                    <a:lnTo>
                      <a:pt x="13" y="116"/>
                    </a:lnTo>
                    <a:lnTo>
                      <a:pt x="18" y="114"/>
                    </a:lnTo>
                    <a:lnTo>
                      <a:pt x="18" y="114"/>
                    </a:lnTo>
                    <a:lnTo>
                      <a:pt x="24" y="122"/>
                    </a:lnTo>
                    <a:lnTo>
                      <a:pt x="21" y="126"/>
                    </a:lnTo>
                    <a:lnTo>
                      <a:pt x="33" y="134"/>
                    </a:lnTo>
                    <a:lnTo>
                      <a:pt x="34" y="131"/>
                    </a:lnTo>
                    <a:lnTo>
                      <a:pt x="34" y="131"/>
                    </a:lnTo>
                    <a:lnTo>
                      <a:pt x="44" y="135"/>
                    </a:lnTo>
                    <a:lnTo>
                      <a:pt x="42" y="140"/>
                    </a:lnTo>
                    <a:lnTo>
                      <a:pt x="55" y="145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67" y="142"/>
                    </a:lnTo>
                    <a:lnTo>
                      <a:pt x="67" y="147"/>
                    </a:lnTo>
                    <a:lnTo>
                      <a:pt x="80" y="147"/>
                    </a:lnTo>
                    <a:lnTo>
                      <a:pt x="80" y="142"/>
                    </a:lnTo>
                    <a:lnTo>
                      <a:pt x="80" y="142"/>
                    </a:lnTo>
                    <a:lnTo>
                      <a:pt x="91" y="140"/>
                    </a:lnTo>
                    <a:lnTo>
                      <a:pt x="93" y="144"/>
                    </a:lnTo>
                    <a:lnTo>
                      <a:pt x="106" y="140"/>
                    </a:lnTo>
                    <a:lnTo>
                      <a:pt x="104" y="135"/>
                    </a:lnTo>
                    <a:lnTo>
                      <a:pt x="104" y="135"/>
                    </a:lnTo>
                    <a:lnTo>
                      <a:pt x="114" y="131"/>
                    </a:lnTo>
                    <a:lnTo>
                      <a:pt x="116" y="134"/>
                    </a:lnTo>
                    <a:lnTo>
                      <a:pt x="126" y="126"/>
                    </a:lnTo>
                    <a:lnTo>
                      <a:pt x="124" y="122"/>
                    </a:lnTo>
                    <a:lnTo>
                      <a:pt x="124" y="122"/>
                    </a:lnTo>
                    <a:lnTo>
                      <a:pt x="130" y="113"/>
                    </a:lnTo>
                    <a:lnTo>
                      <a:pt x="134" y="116"/>
                    </a:lnTo>
                    <a:lnTo>
                      <a:pt x="135" y="114"/>
                    </a:lnTo>
                    <a:lnTo>
                      <a:pt x="140" y="104"/>
                    </a:lnTo>
                    <a:lnTo>
                      <a:pt x="137" y="101"/>
                    </a:lnTo>
                    <a:lnTo>
                      <a:pt x="137" y="101"/>
                    </a:lnTo>
                    <a:lnTo>
                      <a:pt x="139" y="96"/>
                    </a:lnTo>
                    <a:lnTo>
                      <a:pt x="139" y="96"/>
                    </a:lnTo>
                    <a:lnTo>
                      <a:pt x="140" y="91"/>
                    </a:lnTo>
                    <a:lnTo>
                      <a:pt x="145" y="91"/>
                    </a:lnTo>
                    <a:lnTo>
                      <a:pt x="147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67"/>
                    </a:lnTo>
                    <a:lnTo>
                      <a:pt x="147" y="67"/>
                    </a:lnTo>
                    <a:lnTo>
                      <a:pt x="145" y="54"/>
                    </a:lnTo>
                    <a:lnTo>
                      <a:pt x="140" y="54"/>
                    </a:lnTo>
                    <a:lnTo>
                      <a:pt x="140" y="54"/>
                    </a:lnTo>
                    <a:lnTo>
                      <a:pt x="137" y="44"/>
                    </a:lnTo>
                    <a:lnTo>
                      <a:pt x="140" y="42"/>
                    </a:lnTo>
                    <a:lnTo>
                      <a:pt x="134" y="31"/>
                    </a:lnTo>
                    <a:lnTo>
                      <a:pt x="130" y="33"/>
                    </a:lnTo>
                    <a:lnTo>
                      <a:pt x="130" y="33"/>
                    </a:lnTo>
                    <a:lnTo>
                      <a:pt x="122" y="24"/>
                    </a:lnTo>
                    <a:lnTo>
                      <a:pt x="126" y="21"/>
                    </a:lnTo>
                    <a:lnTo>
                      <a:pt x="116" y="13"/>
                    </a:lnTo>
                    <a:lnTo>
                      <a:pt x="113" y="1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4" y="7"/>
                    </a:lnTo>
                    <a:lnTo>
                      <a:pt x="93" y="2"/>
                    </a:lnTo>
                    <a:lnTo>
                      <a:pt x="91" y="7"/>
                    </a:lnTo>
                    <a:lnTo>
                      <a:pt x="91" y="7"/>
                    </a:lnTo>
                    <a:lnTo>
                      <a:pt x="80" y="3"/>
                    </a:lnTo>
                    <a:lnTo>
                      <a:pt x="80" y="0"/>
                    </a:lnTo>
                    <a:lnTo>
                      <a:pt x="67" y="0"/>
                    </a:lnTo>
                    <a:lnTo>
                      <a:pt x="67" y="5"/>
                    </a:lnTo>
                    <a:lnTo>
                      <a:pt x="67" y="5"/>
                    </a:lnTo>
                    <a:lnTo>
                      <a:pt x="55" y="7"/>
                    </a:lnTo>
                    <a:lnTo>
                      <a:pt x="54" y="2"/>
                    </a:lnTo>
                    <a:lnTo>
                      <a:pt x="42" y="7"/>
                    </a:lnTo>
                    <a:lnTo>
                      <a:pt x="44" y="11"/>
                    </a:lnTo>
                    <a:lnTo>
                      <a:pt x="44" y="11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34" y="16"/>
                    </a:lnTo>
                    <a:lnTo>
                      <a:pt x="31" y="13"/>
                    </a:lnTo>
                    <a:lnTo>
                      <a:pt x="21" y="21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33"/>
                    </a:lnTo>
                    <a:lnTo>
                      <a:pt x="13" y="31"/>
                    </a:lnTo>
                    <a:lnTo>
                      <a:pt x="11" y="36"/>
                    </a:lnTo>
                    <a:lnTo>
                      <a:pt x="6" y="42"/>
                    </a:lnTo>
                    <a:lnTo>
                      <a:pt x="10" y="44"/>
                    </a:lnTo>
                    <a:lnTo>
                      <a:pt x="10" y="44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6" y="55"/>
                    </a:lnTo>
                    <a:lnTo>
                      <a:pt x="3" y="54"/>
                    </a:lnTo>
                    <a:lnTo>
                      <a:pt x="2" y="65"/>
                    </a:lnTo>
                    <a:lnTo>
                      <a:pt x="0" y="67"/>
                    </a:lnTo>
                    <a:lnTo>
                      <a:pt x="5" y="69"/>
                    </a:lnTo>
                    <a:lnTo>
                      <a:pt x="5" y="69"/>
                    </a:lnTo>
                    <a:lnTo>
                      <a:pt x="5" y="80"/>
                    </a:lnTo>
                    <a:close/>
                    <a:moveTo>
                      <a:pt x="52" y="108"/>
                    </a:moveTo>
                    <a:lnTo>
                      <a:pt x="52" y="108"/>
                    </a:lnTo>
                    <a:lnTo>
                      <a:pt x="49" y="104"/>
                    </a:lnTo>
                    <a:lnTo>
                      <a:pt x="46" y="103"/>
                    </a:lnTo>
                    <a:lnTo>
                      <a:pt x="46" y="103"/>
                    </a:lnTo>
                    <a:lnTo>
                      <a:pt x="41" y="96"/>
                    </a:lnTo>
                    <a:lnTo>
                      <a:pt x="37" y="90"/>
                    </a:lnTo>
                    <a:lnTo>
                      <a:pt x="34" y="82"/>
                    </a:lnTo>
                    <a:lnTo>
                      <a:pt x="33" y="73"/>
                    </a:lnTo>
                    <a:lnTo>
                      <a:pt x="33" y="73"/>
                    </a:lnTo>
                    <a:lnTo>
                      <a:pt x="34" y="67"/>
                    </a:lnTo>
                    <a:lnTo>
                      <a:pt x="34" y="67"/>
                    </a:lnTo>
                    <a:lnTo>
                      <a:pt x="34" y="62"/>
                    </a:lnTo>
                    <a:lnTo>
                      <a:pt x="34" y="62"/>
                    </a:lnTo>
                    <a:lnTo>
                      <a:pt x="36" y="59"/>
                    </a:lnTo>
                    <a:lnTo>
                      <a:pt x="36" y="59"/>
                    </a:lnTo>
                    <a:lnTo>
                      <a:pt x="37" y="55"/>
                    </a:lnTo>
                    <a:lnTo>
                      <a:pt x="37" y="55"/>
                    </a:lnTo>
                    <a:lnTo>
                      <a:pt x="42" y="47"/>
                    </a:lnTo>
                    <a:lnTo>
                      <a:pt x="51" y="41"/>
                    </a:lnTo>
                    <a:lnTo>
                      <a:pt x="59" y="36"/>
                    </a:lnTo>
                    <a:lnTo>
                      <a:pt x="67" y="33"/>
                    </a:lnTo>
                    <a:lnTo>
                      <a:pt x="67" y="33"/>
                    </a:lnTo>
                    <a:lnTo>
                      <a:pt x="72" y="33"/>
                    </a:lnTo>
                    <a:lnTo>
                      <a:pt x="72" y="33"/>
                    </a:lnTo>
                    <a:lnTo>
                      <a:pt x="73" y="33"/>
                    </a:lnTo>
                    <a:lnTo>
                      <a:pt x="73" y="33"/>
                    </a:lnTo>
                    <a:lnTo>
                      <a:pt x="75" y="33"/>
                    </a:lnTo>
                    <a:lnTo>
                      <a:pt x="75" y="33"/>
                    </a:lnTo>
                    <a:lnTo>
                      <a:pt x="80" y="33"/>
                    </a:lnTo>
                    <a:lnTo>
                      <a:pt x="80" y="33"/>
                    </a:lnTo>
                    <a:lnTo>
                      <a:pt x="90" y="36"/>
                    </a:lnTo>
                    <a:lnTo>
                      <a:pt x="98" y="41"/>
                    </a:lnTo>
                    <a:lnTo>
                      <a:pt x="104" y="47"/>
                    </a:lnTo>
                    <a:lnTo>
                      <a:pt x="109" y="55"/>
                    </a:lnTo>
                    <a:lnTo>
                      <a:pt x="109" y="55"/>
                    </a:lnTo>
                    <a:lnTo>
                      <a:pt x="111" y="59"/>
                    </a:lnTo>
                    <a:lnTo>
                      <a:pt x="111" y="59"/>
                    </a:lnTo>
                    <a:lnTo>
                      <a:pt x="113" y="62"/>
                    </a:lnTo>
                    <a:lnTo>
                      <a:pt x="113" y="62"/>
                    </a:lnTo>
                    <a:lnTo>
                      <a:pt x="114" y="67"/>
                    </a:lnTo>
                    <a:lnTo>
                      <a:pt x="114" y="67"/>
                    </a:lnTo>
                    <a:lnTo>
                      <a:pt x="114" y="73"/>
                    </a:lnTo>
                    <a:lnTo>
                      <a:pt x="114" y="73"/>
                    </a:lnTo>
                    <a:lnTo>
                      <a:pt x="113" y="82"/>
                    </a:lnTo>
                    <a:lnTo>
                      <a:pt x="111" y="88"/>
                    </a:lnTo>
                    <a:lnTo>
                      <a:pt x="108" y="96"/>
                    </a:lnTo>
                    <a:lnTo>
                      <a:pt x="103" y="101"/>
                    </a:lnTo>
                    <a:lnTo>
                      <a:pt x="103" y="101"/>
                    </a:lnTo>
                    <a:lnTo>
                      <a:pt x="99" y="104"/>
                    </a:lnTo>
                    <a:lnTo>
                      <a:pt x="99" y="104"/>
                    </a:lnTo>
                    <a:lnTo>
                      <a:pt x="99" y="104"/>
                    </a:lnTo>
                    <a:lnTo>
                      <a:pt x="96" y="106"/>
                    </a:lnTo>
                    <a:lnTo>
                      <a:pt x="93" y="109"/>
                    </a:lnTo>
                    <a:lnTo>
                      <a:pt x="93" y="109"/>
                    </a:lnTo>
                    <a:lnTo>
                      <a:pt x="83" y="113"/>
                    </a:lnTo>
                    <a:lnTo>
                      <a:pt x="73" y="114"/>
                    </a:lnTo>
                    <a:lnTo>
                      <a:pt x="73" y="114"/>
                    </a:lnTo>
                    <a:lnTo>
                      <a:pt x="64" y="113"/>
                    </a:lnTo>
                    <a:lnTo>
                      <a:pt x="55" y="109"/>
                    </a:lnTo>
                    <a:lnTo>
                      <a:pt x="55" y="109"/>
                    </a:lnTo>
                    <a:lnTo>
                      <a:pt x="52" y="108"/>
                    </a:lnTo>
                    <a:close/>
                  </a:path>
                </a:pathLst>
              </a:custGeom>
              <a:solidFill>
                <a:srgbClr val="4A4B5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1" name="Freeform 1154"/>
              <p:cNvSpPr>
                <a:spLocks/>
              </p:cNvSpPr>
              <p:nvPr/>
            </p:nvSpPr>
            <p:spPr bwMode="auto">
              <a:xfrm>
                <a:off x="3297" y="2405"/>
                <a:ext cx="147" cy="147"/>
              </a:xfrm>
              <a:custGeom>
                <a:avLst/>
                <a:gdLst/>
                <a:ahLst/>
                <a:cxnLst>
                  <a:cxn ang="0">
                    <a:pos x="0" y="80"/>
                  </a:cxn>
                  <a:cxn ang="0">
                    <a:pos x="6" y="91"/>
                  </a:cxn>
                  <a:cxn ang="0">
                    <a:pos x="11" y="103"/>
                  </a:cxn>
                  <a:cxn ang="0">
                    <a:pos x="13" y="116"/>
                  </a:cxn>
                  <a:cxn ang="0">
                    <a:pos x="18" y="114"/>
                  </a:cxn>
                  <a:cxn ang="0">
                    <a:pos x="21" y="126"/>
                  </a:cxn>
                  <a:cxn ang="0">
                    <a:pos x="34" y="131"/>
                  </a:cxn>
                  <a:cxn ang="0">
                    <a:pos x="44" y="135"/>
                  </a:cxn>
                  <a:cxn ang="0">
                    <a:pos x="55" y="145"/>
                  </a:cxn>
                  <a:cxn ang="0">
                    <a:pos x="57" y="140"/>
                  </a:cxn>
                  <a:cxn ang="0">
                    <a:pos x="67" y="147"/>
                  </a:cxn>
                  <a:cxn ang="0">
                    <a:pos x="80" y="142"/>
                  </a:cxn>
                  <a:cxn ang="0">
                    <a:pos x="91" y="140"/>
                  </a:cxn>
                  <a:cxn ang="0">
                    <a:pos x="106" y="140"/>
                  </a:cxn>
                  <a:cxn ang="0">
                    <a:pos x="104" y="135"/>
                  </a:cxn>
                  <a:cxn ang="0">
                    <a:pos x="116" y="134"/>
                  </a:cxn>
                  <a:cxn ang="0">
                    <a:pos x="124" y="122"/>
                  </a:cxn>
                  <a:cxn ang="0">
                    <a:pos x="130" y="113"/>
                  </a:cxn>
                  <a:cxn ang="0">
                    <a:pos x="135" y="114"/>
                  </a:cxn>
                  <a:cxn ang="0">
                    <a:pos x="137" y="101"/>
                  </a:cxn>
                  <a:cxn ang="0">
                    <a:pos x="139" y="96"/>
                  </a:cxn>
                  <a:cxn ang="0">
                    <a:pos x="140" y="91"/>
                  </a:cxn>
                  <a:cxn ang="0">
                    <a:pos x="147" y="78"/>
                  </a:cxn>
                  <a:cxn ang="0">
                    <a:pos x="144" y="78"/>
                  </a:cxn>
                  <a:cxn ang="0">
                    <a:pos x="147" y="67"/>
                  </a:cxn>
                  <a:cxn ang="0">
                    <a:pos x="140" y="54"/>
                  </a:cxn>
                  <a:cxn ang="0">
                    <a:pos x="137" y="44"/>
                  </a:cxn>
                  <a:cxn ang="0">
                    <a:pos x="134" y="31"/>
                  </a:cxn>
                  <a:cxn ang="0">
                    <a:pos x="130" y="33"/>
                  </a:cxn>
                  <a:cxn ang="0">
                    <a:pos x="126" y="21"/>
                  </a:cxn>
                  <a:cxn ang="0">
                    <a:pos x="113" y="16"/>
                  </a:cxn>
                  <a:cxn ang="0">
                    <a:pos x="103" y="10"/>
                  </a:cxn>
                  <a:cxn ang="0">
                    <a:pos x="93" y="2"/>
                  </a:cxn>
                  <a:cxn ang="0">
                    <a:pos x="91" y="7"/>
                  </a:cxn>
                  <a:cxn ang="0">
                    <a:pos x="80" y="0"/>
                  </a:cxn>
                  <a:cxn ang="0">
                    <a:pos x="67" y="5"/>
                  </a:cxn>
                  <a:cxn ang="0">
                    <a:pos x="55" y="7"/>
                  </a:cxn>
                  <a:cxn ang="0">
                    <a:pos x="42" y="7"/>
                  </a:cxn>
                  <a:cxn ang="0">
                    <a:pos x="44" y="11"/>
                  </a:cxn>
                  <a:cxn ang="0">
                    <a:pos x="39" y="13"/>
                  </a:cxn>
                  <a:cxn ang="0">
                    <a:pos x="31" y="13"/>
                  </a:cxn>
                  <a:cxn ang="0">
                    <a:pos x="24" y="24"/>
                  </a:cxn>
                  <a:cxn ang="0">
                    <a:pos x="16" y="33"/>
                  </a:cxn>
                  <a:cxn ang="0">
                    <a:pos x="11" y="36"/>
                  </a:cxn>
                  <a:cxn ang="0">
                    <a:pos x="10" y="44"/>
                  </a:cxn>
                  <a:cxn ang="0">
                    <a:pos x="8" y="51"/>
                  </a:cxn>
                  <a:cxn ang="0">
                    <a:pos x="6" y="55"/>
                  </a:cxn>
                  <a:cxn ang="0">
                    <a:pos x="2" y="65"/>
                  </a:cxn>
                  <a:cxn ang="0">
                    <a:pos x="5" y="69"/>
                  </a:cxn>
                  <a:cxn ang="0">
                    <a:pos x="5" y="80"/>
                  </a:cxn>
                </a:cxnLst>
                <a:rect l="0" t="0" r="r" b="b"/>
                <a:pathLst>
                  <a:path w="147" h="147">
                    <a:moveTo>
                      <a:pt x="5" y="80"/>
                    </a:moveTo>
                    <a:lnTo>
                      <a:pt x="0" y="80"/>
                    </a:lnTo>
                    <a:lnTo>
                      <a:pt x="3" y="93"/>
                    </a:lnTo>
                    <a:lnTo>
                      <a:pt x="6" y="91"/>
                    </a:lnTo>
                    <a:lnTo>
                      <a:pt x="6" y="91"/>
                    </a:lnTo>
                    <a:lnTo>
                      <a:pt x="11" y="103"/>
                    </a:lnTo>
                    <a:lnTo>
                      <a:pt x="6" y="104"/>
                    </a:lnTo>
                    <a:lnTo>
                      <a:pt x="13" y="116"/>
                    </a:lnTo>
                    <a:lnTo>
                      <a:pt x="18" y="114"/>
                    </a:lnTo>
                    <a:lnTo>
                      <a:pt x="18" y="114"/>
                    </a:lnTo>
                    <a:lnTo>
                      <a:pt x="24" y="122"/>
                    </a:lnTo>
                    <a:lnTo>
                      <a:pt x="21" y="126"/>
                    </a:lnTo>
                    <a:lnTo>
                      <a:pt x="33" y="134"/>
                    </a:lnTo>
                    <a:lnTo>
                      <a:pt x="34" y="131"/>
                    </a:lnTo>
                    <a:lnTo>
                      <a:pt x="34" y="131"/>
                    </a:lnTo>
                    <a:lnTo>
                      <a:pt x="44" y="135"/>
                    </a:lnTo>
                    <a:lnTo>
                      <a:pt x="42" y="140"/>
                    </a:lnTo>
                    <a:lnTo>
                      <a:pt x="55" y="145"/>
                    </a:lnTo>
                    <a:lnTo>
                      <a:pt x="57" y="140"/>
                    </a:lnTo>
                    <a:lnTo>
                      <a:pt x="57" y="140"/>
                    </a:lnTo>
                    <a:lnTo>
                      <a:pt x="67" y="142"/>
                    </a:lnTo>
                    <a:lnTo>
                      <a:pt x="67" y="147"/>
                    </a:lnTo>
                    <a:lnTo>
                      <a:pt x="80" y="147"/>
                    </a:lnTo>
                    <a:lnTo>
                      <a:pt x="80" y="142"/>
                    </a:lnTo>
                    <a:lnTo>
                      <a:pt x="80" y="142"/>
                    </a:lnTo>
                    <a:lnTo>
                      <a:pt x="91" y="140"/>
                    </a:lnTo>
                    <a:lnTo>
                      <a:pt x="93" y="144"/>
                    </a:lnTo>
                    <a:lnTo>
                      <a:pt x="106" y="140"/>
                    </a:lnTo>
                    <a:lnTo>
                      <a:pt x="104" y="135"/>
                    </a:lnTo>
                    <a:lnTo>
                      <a:pt x="104" y="135"/>
                    </a:lnTo>
                    <a:lnTo>
                      <a:pt x="114" y="131"/>
                    </a:lnTo>
                    <a:lnTo>
                      <a:pt x="116" y="134"/>
                    </a:lnTo>
                    <a:lnTo>
                      <a:pt x="126" y="126"/>
                    </a:lnTo>
                    <a:lnTo>
                      <a:pt x="124" y="122"/>
                    </a:lnTo>
                    <a:lnTo>
                      <a:pt x="124" y="122"/>
                    </a:lnTo>
                    <a:lnTo>
                      <a:pt x="130" y="113"/>
                    </a:lnTo>
                    <a:lnTo>
                      <a:pt x="134" y="116"/>
                    </a:lnTo>
                    <a:lnTo>
                      <a:pt x="135" y="114"/>
                    </a:lnTo>
                    <a:lnTo>
                      <a:pt x="140" y="104"/>
                    </a:lnTo>
                    <a:lnTo>
                      <a:pt x="137" y="101"/>
                    </a:lnTo>
                    <a:lnTo>
                      <a:pt x="137" y="101"/>
                    </a:lnTo>
                    <a:lnTo>
                      <a:pt x="139" y="96"/>
                    </a:lnTo>
                    <a:lnTo>
                      <a:pt x="139" y="96"/>
                    </a:lnTo>
                    <a:lnTo>
                      <a:pt x="140" y="91"/>
                    </a:lnTo>
                    <a:lnTo>
                      <a:pt x="145" y="91"/>
                    </a:lnTo>
                    <a:lnTo>
                      <a:pt x="147" y="78"/>
                    </a:lnTo>
                    <a:lnTo>
                      <a:pt x="144" y="78"/>
                    </a:lnTo>
                    <a:lnTo>
                      <a:pt x="144" y="78"/>
                    </a:lnTo>
                    <a:lnTo>
                      <a:pt x="144" y="67"/>
                    </a:lnTo>
                    <a:lnTo>
                      <a:pt x="147" y="67"/>
                    </a:lnTo>
                    <a:lnTo>
                      <a:pt x="145" y="54"/>
                    </a:lnTo>
                    <a:lnTo>
                      <a:pt x="140" y="54"/>
                    </a:lnTo>
                    <a:lnTo>
                      <a:pt x="140" y="54"/>
                    </a:lnTo>
                    <a:lnTo>
                      <a:pt x="137" y="44"/>
                    </a:lnTo>
                    <a:lnTo>
                      <a:pt x="140" y="42"/>
                    </a:lnTo>
                    <a:lnTo>
                      <a:pt x="134" y="31"/>
                    </a:lnTo>
                    <a:lnTo>
                      <a:pt x="130" y="33"/>
                    </a:lnTo>
                    <a:lnTo>
                      <a:pt x="130" y="33"/>
                    </a:lnTo>
                    <a:lnTo>
                      <a:pt x="122" y="24"/>
                    </a:lnTo>
                    <a:lnTo>
                      <a:pt x="126" y="21"/>
                    </a:lnTo>
                    <a:lnTo>
                      <a:pt x="116" y="13"/>
                    </a:lnTo>
                    <a:lnTo>
                      <a:pt x="113" y="16"/>
                    </a:lnTo>
                    <a:lnTo>
                      <a:pt x="113" y="16"/>
                    </a:lnTo>
                    <a:lnTo>
                      <a:pt x="103" y="10"/>
                    </a:lnTo>
                    <a:lnTo>
                      <a:pt x="104" y="7"/>
                    </a:lnTo>
                    <a:lnTo>
                      <a:pt x="93" y="2"/>
                    </a:lnTo>
                    <a:lnTo>
                      <a:pt x="91" y="7"/>
                    </a:lnTo>
                    <a:lnTo>
                      <a:pt x="91" y="7"/>
                    </a:lnTo>
                    <a:lnTo>
                      <a:pt x="80" y="3"/>
                    </a:lnTo>
                    <a:lnTo>
                      <a:pt x="80" y="0"/>
                    </a:lnTo>
                    <a:lnTo>
                      <a:pt x="67" y="0"/>
                    </a:lnTo>
                    <a:lnTo>
                      <a:pt x="67" y="5"/>
                    </a:lnTo>
                    <a:lnTo>
                      <a:pt x="67" y="5"/>
                    </a:lnTo>
                    <a:lnTo>
                      <a:pt x="55" y="7"/>
                    </a:lnTo>
                    <a:lnTo>
                      <a:pt x="54" y="2"/>
                    </a:lnTo>
                    <a:lnTo>
                      <a:pt x="42" y="7"/>
                    </a:lnTo>
                    <a:lnTo>
                      <a:pt x="44" y="11"/>
                    </a:lnTo>
                    <a:lnTo>
                      <a:pt x="44" y="11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34" y="16"/>
                    </a:lnTo>
                    <a:lnTo>
                      <a:pt x="31" y="13"/>
                    </a:lnTo>
                    <a:lnTo>
                      <a:pt x="21" y="21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6" y="33"/>
                    </a:lnTo>
                    <a:lnTo>
                      <a:pt x="13" y="31"/>
                    </a:lnTo>
                    <a:lnTo>
                      <a:pt x="11" y="36"/>
                    </a:lnTo>
                    <a:lnTo>
                      <a:pt x="6" y="42"/>
                    </a:lnTo>
                    <a:lnTo>
                      <a:pt x="10" y="44"/>
                    </a:lnTo>
                    <a:lnTo>
                      <a:pt x="10" y="44"/>
                    </a:lnTo>
                    <a:lnTo>
                      <a:pt x="8" y="51"/>
                    </a:lnTo>
                    <a:lnTo>
                      <a:pt x="8" y="51"/>
                    </a:lnTo>
                    <a:lnTo>
                      <a:pt x="6" y="55"/>
                    </a:lnTo>
                    <a:lnTo>
                      <a:pt x="3" y="54"/>
                    </a:lnTo>
                    <a:lnTo>
                      <a:pt x="2" y="65"/>
                    </a:lnTo>
                    <a:lnTo>
                      <a:pt x="0" y="67"/>
                    </a:lnTo>
                    <a:lnTo>
                      <a:pt x="5" y="69"/>
                    </a:lnTo>
                    <a:lnTo>
                      <a:pt x="5" y="69"/>
                    </a:lnTo>
                    <a:lnTo>
                      <a:pt x="5" y="8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2" name="Freeform 1155"/>
              <p:cNvSpPr>
                <a:spLocks/>
              </p:cNvSpPr>
              <p:nvPr/>
            </p:nvSpPr>
            <p:spPr bwMode="auto">
              <a:xfrm>
                <a:off x="3330" y="2438"/>
                <a:ext cx="81" cy="81"/>
              </a:xfrm>
              <a:custGeom>
                <a:avLst/>
                <a:gdLst/>
                <a:ahLst/>
                <a:cxnLst>
                  <a:cxn ang="0">
                    <a:pos x="19" y="75"/>
                  </a:cxn>
                  <a:cxn ang="0">
                    <a:pos x="19" y="75"/>
                  </a:cxn>
                  <a:cxn ang="0">
                    <a:pos x="16" y="71"/>
                  </a:cxn>
                  <a:cxn ang="0">
                    <a:pos x="13" y="70"/>
                  </a:cxn>
                  <a:cxn ang="0">
                    <a:pos x="13" y="70"/>
                  </a:cxn>
                  <a:cxn ang="0">
                    <a:pos x="8" y="63"/>
                  </a:cxn>
                  <a:cxn ang="0">
                    <a:pos x="4" y="57"/>
                  </a:cxn>
                  <a:cxn ang="0">
                    <a:pos x="1" y="49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1" y="34"/>
                  </a:cxn>
                  <a:cxn ang="0">
                    <a:pos x="1" y="34"/>
                  </a:cxn>
                  <a:cxn ang="0">
                    <a:pos x="1" y="29"/>
                  </a:cxn>
                  <a:cxn ang="0">
                    <a:pos x="1" y="29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4" y="22"/>
                  </a:cxn>
                  <a:cxn ang="0">
                    <a:pos x="4" y="22"/>
                  </a:cxn>
                  <a:cxn ang="0">
                    <a:pos x="9" y="14"/>
                  </a:cxn>
                  <a:cxn ang="0">
                    <a:pos x="18" y="8"/>
                  </a:cxn>
                  <a:cxn ang="0">
                    <a:pos x="26" y="3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39" y="0"/>
                  </a:cxn>
                  <a:cxn ang="0">
                    <a:pos x="39" y="0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57" y="3"/>
                  </a:cxn>
                  <a:cxn ang="0">
                    <a:pos x="65" y="8"/>
                  </a:cxn>
                  <a:cxn ang="0">
                    <a:pos x="71" y="14"/>
                  </a:cxn>
                  <a:cxn ang="0">
                    <a:pos x="76" y="22"/>
                  </a:cxn>
                  <a:cxn ang="0">
                    <a:pos x="76" y="22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80" y="29"/>
                  </a:cxn>
                  <a:cxn ang="0">
                    <a:pos x="80" y="29"/>
                  </a:cxn>
                  <a:cxn ang="0">
                    <a:pos x="81" y="34"/>
                  </a:cxn>
                  <a:cxn ang="0">
                    <a:pos x="81" y="34"/>
                  </a:cxn>
                  <a:cxn ang="0">
                    <a:pos x="81" y="40"/>
                  </a:cxn>
                  <a:cxn ang="0">
                    <a:pos x="81" y="40"/>
                  </a:cxn>
                  <a:cxn ang="0">
                    <a:pos x="80" y="49"/>
                  </a:cxn>
                  <a:cxn ang="0">
                    <a:pos x="78" y="55"/>
                  </a:cxn>
                  <a:cxn ang="0">
                    <a:pos x="75" y="63"/>
                  </a:cxn>
                  <a:cxn ang="0">
                    <a:pos x="70" y="68"/>
                  </a:cxn>
                  <a:cxn ang="0">
                    <a:pos x="70" y="68"/>
                  </a:cxn>
                  <a:cxn ang="0">
                    <a:pos x="66" y="71"/>
                  </a:cxn>
                  <a:cxn ang="0">
                    <a:pos x="66" y="71"/>
                  </a:cxn>
                  <a:cxn ang="0">
                    <a:pos x="66" y="71"/>
                  </a:cxn>
                  <a:cxn ang="0">
                    <a:pos x="63" y="73"/>
                  </a:cxn>
                  <a:cxn ang="0">
                    <a:pos x="60" y="76"/>
                  </a:cxn>
                  <a:cxn ang="0">
                    <a:pos x="60" y="76"/>
                  </a:cxn>
                  <a:cxn ang="0">
                    <a:pos x="50" y="80"/>
                  </a:cxn>
                  <a:cxn ang="0">
                    <a:pos x="40" y="81"/>
                  </a:cxn>
                  <a:cxn ang="0">
                    <a:pos x="40" y="81"/>
                  </a:cxn>
                  <a:cxn ang="0">
                    <a:pos x="31" y="80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19" y="75"/>
                  </a:cxn>
                </a:cxnLst>
                <a:rect l="0" t="0" r="r" b="b"/>
                <a:pathLst>
                  <a:path w="81" h="81">
                    <a:moveTo>
                      <a:pt x="19" y="75"/>
                    </a:moveTo>
                    <a:lnTo>
                      <a:pt x="19" y="75"/>
                    </a:lnTo>
                    <a:lnTo>
                      <a:pt x="16" y="71"/>
                    </a:lnTo>
                    <a:lnTo>
                      <a:pt x="13" y="70"/>
                    </a:lnTo>
                    <a:lnTo>
                      <a:pt x="13" y="70"/>
                    </a:lnTo>
                    <a:lnTo>
                      <a:pt x="8" y="63"/>
                    </a:lnTo>
                    <a:lnTo>
                      <a:pt x="4" y="57"/>
                    </a:lnTo>
                    <a:lnTo>
                      <a:pt x="1" y="49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9" y="14"/>
                    </a:lnTo>
                    <a:lnTo>
                      <a:pt x="18" y="8"/>
                    </a:lnTo>
                    <a:lnTo>
                      <a:pt x="26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57" y="3"/>
                    </a:lnTo>
                    <a:lnTo>
                      <a:pt x="65" y="8"/>
                    </a:lnTo>
                    <a:lnTo>
                      <a:pt x="71" y="14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81" y="34"/>
                    </a:lnTo>
                    <a:lnTo>
                      <a:pt x="81" y="34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80" y="49"/>
                    </a:lnTo>
                    <a:lnTo>
                      <a:pt x="78" y="55"/>
                    </a:lnTo>
                    <a:lnTo>
                      <a:pt x="75" y="63"/>
                    </a:lnTo>
                    <a:lnTo>
                      <a:pt x="70" y="68"/>
                    </a:lnTo>
                    <a:lnTo>
                      <a:pt x="70" y="68"/>
                    </a:lnTo>
                    <a:lnTo>
                      <a:pt x="66" y="71"/>
                    </a:lnTo>
                    <a:lnTo>
                      <a:pt x="66" y="71"/>
                    </a:lnTo>
                    <a:lnTo>
                      <a:pt x="66" y="71"/>
                    </a:lnTo>
                    <a:lnTo>
                      <a:pt x="63" y="73"/>
                    </a:lnTo>
                    <a:lnTo>
                      <a:pt x="60" y="76"/>
                    </a:lnTo>
                    <a:lnTo>
                      <a:pt x="60" y="76"/>
                    </a:lnTo>
                    <a:lnTo>
                      <a:pt x="50" y="80"/>
                    </a:lnTo>
                    <a:lnTo>
                      <a:pt x="40" y="81"/>
                    </a:lnTo>
                    <a:lnTo>
                      <a:pt x="40" y="81"/>
                    </a:lnTo>
                    <a:lnTo>
                      <a:pt x="31" y="80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19" y="7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3" name="Freeform 1156"/>
              <p:cNvSpPr>
                <a:spLocks noEditPoints="1"/>
              </p:cNvSpPr>
              <p:nvPr/>
            </p:nvSpPr>
            <p:spPr bwMode="auto">
              <a:xfrm>
                <a:off x="3361" y="2467"/>
                <a:ext cx="21" cy="21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" y="10"/>
                  </a:cxn>
                  <a:cxn ang="0">
                    <a:pos x="3" y="10"/>
                  </a:cxn>
                  <a:cxn ang="0">
                    <a:pos x="3" y="8"/>
                  </a:cxn>
                  <a:cxn ang="0">
                    <a:pos x="1" y="7"/>
                  </a:cxn>
                  <a:cxn ang="0">
                    <a:pos x="0" y="7"/>
                  </a:cxn>
                  <a:cxn ang="0">
                    <a:pos x="0" y="8"/>
                  </a:cxn>
                  <a:cxn ang="0">
                    <a:pos x="3" y="18"/>
                  </a:cxn>
                  <a:cxn ang="0">
                    <a:pos x="4" y="21"/>
                  </a:cxn>
                  <a:cxn ang="0">
                    <a:pos x="6" y="20"/>
                  </a:cxn>
                  <a:cxn ang="0">
                    <a:pos x="6" y="18"/>
                  </a:cxn>
                  <a:cxn ang="0">
                    <a:pos x="4" y="16"/>
                  </a:cxn>
                  <a:cxn ang="0">
                    <a:pos x="3" y="18"/>
                  </a:cxn>
                  <a:cxn ang="0">
                    <a:pos x="3" y="18"/>
                  </a:cxn>
                  <a:cxn ang="0">
                    <a:pos x="9" y="16"/>
                  </a:cxn>
                  <a:cxn ang="0">
                    <a:pos x="16" y="11"/>
                  </a:cxn>
                  <a:cxn ang="0">
                    <a:pos x="14" y="8"/>
                  </a:cxn>
                  <a:cxn ang="0">
                    <a:pos x="9" y="7"/>
                  </a:cxn>
                  <a:cxn ang="0">
                    <a:pos x="4" y="11"/>
                  </a:cxn>
                  <a:cxn ang="0">
                    <a:pos x="6" y="15"/>
                  </a:cxn>
                  <a:cxn ang="0">
                    <a:pos x="9" y="16"/>
                  </a:cxn>
                  <a:cxn ang="0">
                    <a:pos x="6" y="11"/>
                  </a:cxn>
                  <a:cxn ang="0">
                    <a:pos x="9" y="8"/>
                  </a:cxn>
                  <a:cxn ang="0">
                    <a:pos x="13" y="8"/>
                  </a:cxn>
                  <a:cxn ang="0">
                    <a:pos x="13" y="11"/>
                  </a:cxn>
                  <a:cxn ang="0">
                    <a:pos x="9" y="15"/>
                  </a:cxn>
                  <a:cxn ang="0">
                    <a:pos x="8" y="13"/>
                  </a:cxn>
                  <a:cxn ang="0">
                    <a:pos x="6" y="11"/>
                  </a:cxn>
                  <a:cxn ang="0">
                    <a:pos x="11" y="2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9" y="3"/>
                  </a:cxn>
                  <a:cxn ang="0">
                    <a:pos x="11" y="3"/>
                  </a:cxn>
                  <a:cxn ang="0">
                    <a:pos x="11" y="2"/>
                  </a:cxn>
                  <a:cxn ang="0">
                    <a:pos x="13" y="18"/>
                  </a:cxn>
                  <a:cxn ang="0">
                    <a:pos x="16" y="21"/>
                  </a:cxn>
                  <a:cxn ang="0">
                    <a:pos x="16" y="20"/>
                  </a:cxn>
                  <a:cxn ang="0">
                    <a:pos x="18" y="18"/>
                  </a:cxn>
                  <a:cxn ang="0">
                    <a:pos x="16" y="16"/>
                  </a:cxn>
                  <a:cxn ang="0">
                    <a:pos x="14" y="18"/>
                  </a:cxn>
                  <a:cxn ang="0">
                    <a:pos x="13" y="18"/>
                  </a:cxn>
                  <a:cxn ang="0">
                    <a:pos x="16" y="8"/>
                  </a:cxn>
                  <a:cxn ang="0">
                    <a:pos x="19" y="10"/>
                  </a:cxn>
                  <a:cxn ang="0">
                    <a:pos x="21" y="10"/>
                  </a:cxn>
                  <a:cxn ang="0">
                    <a:pos x="21" y="8"/>
                  </a:cxn>
                  <a:cxn ang="0">
                    <a:pos x="19" y="7"/>
                  </a:cxn>
                  <a:cxn ang="0">
                    <a:pos x="18" y="7"/>
                  </a:cxn>
                  <a:cxn ang="0">
                    <a:pos x="16" y="8"/>
                  </a:cxn>
                </a:cxnLst>
                <a:rect l="0" t="0" r="r" b="b"/>
                <a:pathLst>
                  <a:path w="21" h="21">
                    <a:moveTo>
                      <a:pt x="0" y="8"/>
                    </a:moveTo>
                    <a:lnTo>
                      <a:pt x="0" y="8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1" y="10"/>
                    </a:lnTo>
                    <a:lnTo>
                      <a:pt x="3" y="10"/>
                    </a:lnTo>
                    <a:lnTo>
                      <a:pt x="3" y="8"/>
                    </a:lnTo>
                    <a:lnTo>
                      <a:pt x="3" y="8"/>
                    </a:lnTo>
                    <a:lnTo>
                      <a:pt x="3" y="7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  <a:moveTo>
                      <a:pt x="3" y="18"/>
                    </a:moveTo>
                    <a:lnTo>
                      <a:pt x="3" y="18"/>
                    </a:lnTo>
                    <a:lnTo>
                      <a:pt x="3" y="20"/>
                    </a:lnTo>
                    <a:lnTo>
                      <a:pt x="4" y="21"/>
                    </a:lnTo>
                    <a:lnTo>
                      <a:pt x="4" y="21"/>
                    </a:lnTo>
                    <a:lnTo>
                      <a:pt x="6" y="20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6" y="18"/>
                    </a:lnTo>
                    <a:lnTo>
                      <a:pt x="4" y="16"/>
                    </a:lnTo>
                    <a:lnTo>
                      <a:pt x="4" y="16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3" y="18"/>
                    </a:lnTo>
                    <a:close/>
                    <a:moveTo>
                      <a:pt x="9" y="16"/>
                    </a:moveTo>
                    <a:lnTo>
                      <a:pt x="9" y="16"/>
                    </a:lnTo>
                    <a:lnTo>
                      <a:pt x="14" y="15"/>
                    </a:lnTo>
                    <a:lnTo>
                      <a:pt x="16" y="11"/>
                    </a:lnTo>
                    <a:lnTo>
                      <a:pt x="16" y="11"/>
                    </a:lnTo>
                    <a:lnTo>
                      <a:pt x="14" y="8"/>
                    </a:lnTo>
                    <a:lnTo>
                      <a:pt x="9" y="7"/>
                    </a:lnTo>
                    <a:lnTo>
                      <a:pt x="9" y="7"/>
                    </a:lnTo>
                    <a:lnTo>
                      <a:pt x="6" y="8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6" y="15"/>
                    </a:lnTo>
                    <a:lnTo>
                      <a:pt x="9" y="16"/>
                    </a:lnTo>
                    <a:lnTo>
                      <a:pt x="9" y="16"/>
                    </a:lnTo>
                    <a:close/>
                    <a:moveTo>
                      <a:pt x="6" y="11"/>
                    </a:moveTo>
                    <a:lnTo>
                      <a:pt x="6" y="11"/>
                    </a:lnTo>
                    <a:lnTo>
                      <a:pt x="8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3" y="8"/>
                    </a:lnTo>
                    <a:lnTo>
                      <a:pt x="13" y="11"/>
                    </a:lnTo>
                    <a:lnTo>
                      <a:pt x="13" y="11"/>
                    </a:lnTo>
                    <a:lnTo>
                      <a:pt x="13" y="13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8" y="13"/>
                    </a:lnTo>
                    <a:lnTo>
                      <a:pt x="6" y="11"/>
                    </a:lnTo>
                    <a:lnTo>
                      <a:pt x="6" y="11"/>
                    </a:lnTo>
                    <a:close/>
                    <a:moveTo>
                      <a:pt x="11" y="2"/>
                    </a:moveTo>
                    <a:lnTo>
                      <a:pt x="11" y="2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8" y="2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9" y="3"/>
                    </a:lnTo>
                    <a:lnTo>
                      <a:pt x="9" y="3"/>
                    </a:lnTo>
                    <a:lnTo>
                      <a:pt x="11" y="3"/>
                    </a:lnTo>
                    <a:lnTo>
                      <a:pt x="11" y="2"/>
                    </a:lnTo>
                    <a:lnTo>
                      <a:pt x="11" y="2"/>
                    </a:lnTo>
                    <a:close/>
                    <a:moveTo>
                      <a:pt x="13" y="18"/>
                    </a:moveTo>
                    <a:lnTo>
                      <a:pt x="13" y="18"/>
                    </a:lnTo>
                    <a:lnTo>
                      <a:pt x="14" y="20"/>
                    </a:lnTo>
                    <a:lnTo>
                      <a:pt x="16" y="21"/>
                    </a:lnTo>
                    <a:lnTo>
                      <a:pt x="16" y="21"/>
                    </a:lnTo>
                    <a:lnTo>
                      <a:pt x="16" y="20"/>
                    </a:lnTo>
                    <a:lnTo>
                      <a:pt x="18" y="18"/>
                    </a:lnTo>
                    <a:lnTo>
                      <a:pt x="18" y="18"/>
                    </a:lnTo>
                    <a:lnTo>
                      <a:pt x="16" y="18"/>
                    </a:lnTo>
                    <a:lnTo>
                      <a:pt x="16" y="16"/>
                    </a:lnTo>
                    <a:lnTo>
                      <a:pt x="16" y="16"/>
                    </a:lnTo>
                    <a:lnTo>
                      <a:pt x="14" y="18"/>
                    </a:lnTo>
                    <a:lnTo>
                      <a:pt x="13" y="18"/>
                    </a:lnTo>
                    <a:lnTo>
                      <a:pt x="13" y="18"/>
                    </a:lnTo>
                    <a:close/>
                    <a:moveTo>
                      <a:pt x="16" y="8"/>
                    </a:moveTo>
                    <a:lnTo>
                      <a:pt x="16" y="8"/>
                    </a:lnTo>
                    <a:lnTo>
                      <a:pt x="18" y="10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21" y="10"/>
                    </a:lnTo>
                    <a:lnTo>
                      <a:pt x="21" y="8"/>
                    </a:lnTo>
                    <a:lnTo>
                      <a:pt x="21" y="8"/>
                    </a:lnTo>
                    <a:lnTo>
                      <a:pt x="21" y="7"/>
                    </a:lnTo>
                    <a:lnTo>
                      <a:pt x="19" y="7"/>
                    </a:lnTo>
                    <a:lnTo>
                      <a:pt x="19" y="7"/>
                    </a:lnTo>
                    <a:lnTo>
                      <a:pt x="18" y="7"/>
                    </a:lnTo>
                    <a:lnTo>
                      <a:pt x="16" y="8"/>
                    </a:lnTo>
                    <a:lnTo>
                      <a:pt x="16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4" name="Freeform 1157"/>
              <p:cNvSpPr>
                <a:spLocks/>
              </p:cNvSpPr>
              <p:nvPr/>
            </p:nvSpPr>
            <p:spPr bwMode="auto">
              <a:xfrm>
                <a:off x="3330" y="2438"/>
                <a:ext cx="81" cy="81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0" y="40"/>
                  </a:cxn>
                  <a:cxn ang="0">
                    <a:pos x="1" y="49"/>
                  </a:cxn>
                  <a:cxn ang="0">
                    <a:pos x="4" y="57"/>
                  </a:cxn>
                  <a:cxn ang="0">
                    <a:pos x="8" y="63"/>
                  </a:cxn>
                  <a:cxn ang="0">
                    <a:pos x="13" y="70"/>
                  </a:cxn>
                  <a:cxn ang="0">
                    <a:pos x="16" y="71"/>
                  </a:cxn>
                  <a:cxn ang="0">
                    <a:pos x="16" y="71"/>
                  </a:cxn>
                  <a:cxn ang="0">
                    <a:pos x="19" y="75"/>
                  </a:cxn>
                  <a:cxn ang="0">
                    <a:pos x="19" y="75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31" y="80"/>
                  </a:cxn>
                  <a:cxn ang="0">
                    <a:pos x="40" y="81"/>
                  </a:cxn>
                  <a:cxn ang="0">
                    <a:pos x="40" y="81"/>
                  </a:cxn>
                  <a:cxn ang="0">
                    <a:pos x="50" y="80"/>
                  </a:cxn>
                  <a:cxn ang="0">
                    <a:pos x="60" y="76"/>
                  </a:cxn>
                  <a:cxn ang="0">
                    <a:pos x="63" y="73"/>
                  </a:cxn>
                  <a:cxn ang="0">
                    <a:pos x="63" y="73"/>
                  </a:cxn>
                  <a:cxn ang="0">
                    <a:pos x="66" y="71"/>
                  </a:cxn>
                  <a:cxn ang="0">
                    <a:pos x="66" y="71"/>
                  </a:cxn>
                  <a:cxn ang="0">
                    <a:pos x="70" y="68"/>
                  </a:cxn>
                  <a:cxn ang="0">
                    <a:pos x="70" y="68"/>
                  </a:cxn>
                  <a:cxn ang="0">
                    <a:pos x="70" y="68"/>
                  </a:cxn>
                  <a:cxn ang="0">
                    <a:pos x="75" y="63"/>
                  </a:cxn>
                  <a:cxn ang="0">
                    <a:pos x="78" y="55"/>
                  </a:cxn>
                  <a:cxn ang="0">
                    <a:pos x="80" y="49"/>
                  </a:cxn>
                  <a:cxn ang="0">
                    <a:pos x="81" y="40"/>
                  </a:cxn>
                  <a:cxn ang="0">
                    <a:pos x="81" y="40"/>
                  </a:cxn>
                  <a:cxn ang="0">
                    <a:pos x="81" y="34"/>
                  </a:cxn>
                  <a:cxn ang="0">
                    <a:pos x="81" y="34"/>
                  </a:cxn>
                  <a:cxn ang="0">
                    <a:pos x="80" y="29"/>
                  </a:cxn>
                  <a:cxn ang="0">
                    <a:pos x="80" y="29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6" y="22"/>
                  </a:cxn>
                  <a:cxn ang="0">
                    <a:pos x="76" y="22"/>
                  </a:cxn>
                  <a:cxn ang="0">
                    <a:pos x="71" y="14"/>
                  </a:cxn>
                  <a:cxn ang="0">
                    <a:pos x="65" y="8"/>
                  </a:cxn>
                  <a:cxn ang="0">
                    <a:pos x="57" y="3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39" y="0"/>
                  </a:cxn>
                  <a:cxn ang="0">
                    <a:pos x="39" y="0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26" y="3"/>
                  </a:cxn>
                  <a:cxn ang="0">
                    <a:pos x="18" y="8"/>
                  </a:cxn>
                  <a:cxn ang="0">
                    <a:pos x="9" y="14"/>
                  </a:cxn>
                  <a:cxn ang="0">
                    <a:pos x="4" y="22"/>
                  </a:cxn>
                  <a:cxn ang="0">
                    <a:pos x="4" y="22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1" y="29"/>
                  </a:cxn>
                  <a:cxn ang="0">
                    <a:pos x="1" y="29"/>
                  </a:cxn>
                  <a:cxn ang="0">
                    <a:pos x="1" y="34"/>
                  </a:cxn>
                  <a:cxn ang="0">
                    <a:pos x="1" y="34"/>
                  </a:cxn>
                  <a:cxn ang="0">
                    <a:pos x="0" y="40"/>
                  </a:cxn>
                </a:cxnLst>
                <a:rect l="0" t="0" r="r" b="b"/>
                <a:pathLst>
                  <a:path w="81" h="81">
                    <a:moveTo>
                      <a:pt x="0" y="40"/>
                    </a:moveTo>
                    <a:lnTo>
                      <a:pt x="0" y="40"/>
                    </a:lnTo>
                    <a:lnTo>
                      <a:pt x="1" y="49"/>
                    </a:lnTo>
                    <a:lnTo>
                      <a:pt x="4" y="57"/>
                    </a:lnTo>
                    <a:lnTo>
                      <a:pt x="8" y="63"/>
                    </a:lnTo>
                    <a:lnTo>
                      <a:pt x="13" y="70"/>
                    </a:lnTo>
                    <a:lnTo>
                      <a:pt x="16" y="71"/>
                    </a:lnTo>
                    <a:lnTo>
                      <a:pt x="16" y="71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31" y="80"/>
                    </a:lnTo>
                    <a:lnTo>
                      <a:pt x="40" y="81"/>
                    </a:lnTo>
                    <a:lnTo>
                      <a:pt x="40" y="81"/>
                    </a:lnTo>
                    <a:lnTo>
                      <a:pt x="50" y="80"/>
                    </a:lnTo>
                    <a:lnTo>
                      <a:pt x="60" y="76"/>
                    </a:lnTo>
                    <a:lnTo>
                      <a:pt x="63" y="73"/>
                    </a:lnTo>
                    <a:lnTo>
                      <a:pt x="63" y="73"/>
                    </a:lnTo>
                    <a:lnTo>
                      <a:pt x="66" y="71"/>
                    </a:lnTo>
                    <a:lnTo>
                      <a:pt x="66" y="71"/>
                    </a:lnTo>
                    <a:lnTo>
                      <a:pt x="70" y="68"/>
                    </a:lnTo>
                    <a:lnTo>
                      <a:pt x="70" y="68"/>
                    </a:lnTo>
                    <a:lnTo>
                      <a:pt x="70" y="68"/>
                    </a:lnTo>
                    <a:lnTo>
                      <a:pt x="75" y="63"/>
                    </a:lnTo>
                    <a:lnTo>
                      <a:pt x="78" y="55"/>
                    </a:lnTo>
                    <a:lnTo>
                      <a:pt x="80" y="49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81" y="34"/>
                    </a:lnTo>
                    <a:lnTo>
                      <a:pt x="81" y="34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1" y="14"/>
                    </a:lnTo>
                    <a:lnTo>
                      <a:pt x="65" y="8"/>
                    </a:lnTo>
                    <a:lnTo>
                      <a:pt x="57" y="3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6" y="3"/>
                    </a:lnTo>
                    <a:lnTo>
                      <a:pt x="18" y="8"/>
                    </a:lnTo>
                    <a:lnTo>
                      <a:pt x="9" y="1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5" name="Freeform 1158"/>
              <p:cNvSpPr>
                <a:spLocks/>
              </p:cNvSpPr>
              <p:nvPr/>
            </p:nvSpPr>
            <p:spPr bwMode="auto">
              <a:xfrm>
                <a:off x="3330" y="2438"/>
                <a:ext cx="81" cy="81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0" y="40"/>
                  </a:cxn>
                  <a:cxn ang="0">
                    <a:pos x="1" y="49"/>
                  </a:cxn>
                  <a:cxn ang="0">
                    <a:pos x="4" y="57"/>
                  </a:cxn>
                  <a:cxn ang="0">
                    <a:pos x="8" y="63"/>
                  </a:cxn>
                  <a:cxn ang="0">
                    <a:pos x="13" y="70"/>
                  </a:cxn>
                  <a:cxn ang="0">
                    <a:pos x="16" y="71"/>
                  </a:cxn>
                  <a:cxn ang="0">
                    <a:pos x="16" y="71"/>
                  </a:cxn>
                  <a:cxn ang="0">
                    <a:pos x="19" y="75"/>
                  </a:cxn>
                  <a:cxn ang="0">
                    <a:pos x="19" y="75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31" y="80"/>
                  </a:cxn>
                  <a:cxn ang="0">
                    <a:pos x="40" y="81"/>
                  </a:cxn>
                  <a:cxn ang="0">
                    <a:pos x="40" y="81"/>
                  </a:cxn>
                  <a:cxn ang="0">
                    <a:pos x="50" y="80"/>
                  </a:cxn>
                  <a:cxn ang="0">
                    <a:pos x="60" y="76"/>
                  </a:cxn>
                  <a:cxn ang="0">
                    <a:pos x="63" y="73"/>
                  </a:cxn>
                  <a:cxn ang="0">
                    <a:pos x="63" y="73"/>
                  </a:cxn>
                  <a:cxn ang="0">
                    <a:pos x="66" y="71"/>
                  </a:cxn>
                  <a:cxn ang="0">
                    <a:pos x="66" y="71"/>
                  </a:cxn>
                  <a:cxn ang="0">
                    <a:pos x="70" y="68"/>
                  </a:cxn>
                  <a:cxn ang="0">
                    <a:pos x="70" y="68"/>
                  </a:cxn>
                  <a:cxn ang="0">
                    <a:pos x="70" y="68"/>
                  </a:cxn>
                  <a:cxn ang="0">
                    <a:pos x="75" y="63"/>
                  </a:cxn>
                  <a:cxn ang="0">
                    <a:pos x="78" y="55"/>
                  </a:cxn>
                  <a:cxn ang="0">
                    <a:pos x="80" y="49"/>
                  </a:cxn>
                  <a:cxn ang="0">
                    <a:pos x="81" y="40"/>
                  </a:cxn>
                  <a:cxn ang="0">
                    <a:pos x="81" y="40"/>
                  </a:cxn>
                  <a:cxn ang="0">
                    <a:pos x="81" y="34"/>
                  </a:cxn>
                  <a:cxn ang="0">
                    <a:pos x="81" y="34"/>
                  </a:cxn>
                  <a:cxn ang="0">
                    <a:pos x="80" y="29"/>
                  </a:cxn>
                  <a:cxn ang="0">
                    <a:pos x="80" y="29"/>
                  </a:cxn>
                  <a:cxn ang="0">
                    <a:pos x="78" y="26"/>
                  </a:cxn>
                  <a:cxn ang="0">
                    <a:pos x="78" y="26"/>
                  </a:cxn>
                  <a:cxn ang="0">
                    <a:pos x="76" y="22"/>
                  </a:cxn>
                  <a:cxn ang="0">
                    <a:pos x="76" y="22"/>
                  </a:cxn>
                  <a:cxn ang="0">
                    <a:pos x="71" y="14"/>
                  </a:cxn>
                  <a:cxn ang="0">
                    <a:pos x="65" y="8"/>
                  </a:cxn>
                  <a:cxn ang="0">
                    <a:pos x="57" y="3"/>
                  </a:cxn>
                  <a:cxn ang="0">
                    <a:pos x="47" y="0"/>
                  </a:cxn>
                  <a:cxn ang="0">
                    <a:pos x="47" y="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39" y="0"/>
                  </a:cxn>
                  <a:cxn ang="0">
                    <a:pos x="39" y="0"/>
                  </a:cxn>
                  <a:cxn ang="0">
                    <a:pos x="34" y="0"/>
                  </a:cxn>
                  <a:cxn ang="0">
                    <a:pos x="34" y="0"/>
                  </a:cxn>
                  <a:cxn ang="0">
                    <a:pos x="26" y="3"/>
                  </a:cxn>
                  <a:cxn ang="0">
                    <a:pos x="18" y="8"/>
                  </a:cxn>
                  <a:cxn ang="0">
                    <a:pos x="9" y="14"/>
                  </a:cxn>
                  <a:cxn ang="0">
                    <a:pos x="4" y="22"/>
                  </a:cxn>
                  <a:cxn ang="0">
                    <a:pos x="4" y="22"/>
                  </a:cxn>
                  <a:cxn ang="0">
                    <a:pos x="3" y="26"/>
                  </a:cxn>
                  <a:cxn ang="0">
                    <a:pos x="3" y="26"/>
                  </a:cxn>
                  <a:cxn ang="0">
                    <a:pos x="1" y="29"/>
                  </a:cxn>
                  <a:cxn ang="0">
                    <a:pos x="1" y="29"/>
                  </a:cxn>
                  <a:cxn ang="0">
                    <a:pos x="1" y="34"/>
                  </a:cxn>
                  <a:cxn ang="0">
                    <a:pos x="1" y="34"/>
                  </a:cxn>
                  <a:cxn ang="0">
                    <a:pos x="0" y="40"/>
                  </a:cxn>
                </a:cxnLst>
                <a:rect l="0" t="0" r="r" b="b"/>
                <a:pathLst>
                  <a:path w="81" h="81">
                    <a:moveTo>
                      <a:pt x="0" y="40"/>
                    </a:moveTo>
                    <a:lnTo>
                      <a:pt x="0" y="40"/>
                    </a:lnTo>
                    <a:lnTo>
                      <a:pt x="1" y="49"/>
                    </a:lnTo>
                    <a:lnTo>
                      <a:pt x="4" y="57"/>
                    </a:lnTo>
                    <a:lnTo>
                      <a:pt x="8" y="63"/>
                    </a:lnTo>
                    <a:lnTo>
                      <a:pt x="13" y="70"/>
                    </a:lnTo>
                    <a:lnTo>
                      <a:pt x="16" y="71"/>
                    </a:lnTo>
                    <a:lnTo>
                      <a:pt x="16" y="71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31" y="80"/>
                    </a:lnTo>
                    <a:lnTo>
                      <a:pt x="40" y="81"/>
                    </a:lnTo>
                    <a:lnTo>
                      <a:pt x="40" y="81"/>
                    </a:lnTo>
                    <a:lnTo>
                      <a:pt x="50" y="80"/>
                    </a:lnTo>
                    <a:lnTo>
                      <a:pt x="60" y="76"/>
                    </a:lnTo>
                    <a:lnTo>
                      <a:pt x="63" y="73"/>
                    </a:lnTo>
                    <a:lnTo>
                      <a:pt x="63" y="73"/>
                    </a:lnTo>
                    <a:lnTo>
                      <a:pt x="66" y="71"/>
                    </a:lnTo>
                    <a:lnTo>
                      <a:pt x="66" y="71"/>
                    </a:lnTo>
                    <a:lnTo>
                      <a:pt x="70" y="68"/>
                    </a:lnTo>
                    <a:lnTo>
                      <a:pt x="70" y="68"/>
                    </a:lnTo>
                    <a:lnTo>
                      <a:pt x="70" y="68"/>
                    </a:lnTo>
                    <a:lnTo>
                      <a:pt x="75" y="63"/>
                    </a:lnTo>
                    <a:lnTo>
                      <a:pt x="78" y="55"/>
                    </a:lnTo>
                    <a:lnTo>
                      <a:pt x="80" y="49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81" y="34"/>
                    </a:lnTo>
                    <a:lnTo>
                      <a:pt x="81" y="34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1" y="14"/>
                    </a:lnTo>
                    <a:lnTo>
                      <a:pt x="65" y="8"/>
                    </a:lnTo>
                    <a:lnTo>
                      <a:pt x="57" y="3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6" y="3"/>
                    </a:lnTo>
                    <a:lnTo>
                      <a:pt x="18" y="8"/>
                    </a:lnTo>
                    <a:lnTo>
                      <a:pt x="9" y="1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0" y="4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6" name="Freeform 1159"/>
              <p:cNvSpPr>
                <a:spLocks/>
              </p:cNvSpPr>
              <p:nvPr/>
            </p:nvSpPr>
            <p:spPr bwMode="auto">
              <a:xfrm>
                <a:off x="3344" y="2451"/>
                <a:ext cx="54" cy="54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0" y="27"/>
                  </a:cxn>
                  <a:cxn ang="0">
                    <a:pos x="0" y="23"/>
                  </a:cxn>
                  <a:cxn ang="0">
                    <a:pos x="2" y="16"/>
                  </a:cxn>
                  <a:cxn ang="0">
                    <a:pos x="5" y="13"/>
                  </a:cxn>
                  <a:cxn ang="0">
                    <a:pos x="8" y="8"/>
                  </a:cxn>
                  <a:cxn ang="0">
                    <a:pos x="12" y="5"/>
                  </a:cxn>
                  <a:cxn ang="0">
                    <a:pos x="17" y="3"/>
                  </a:cxn>
                  <a:cxn ang="0">
                    <a:pos x="21" y="1"/>
                  </a:cxn>
                  <a:cxn ang="0">
                    <a:pos x="26" y="0"/>
                  </a:cxn>
                  <a:cxn ang="0">
                    <a:pos x="26" y="0"/>
                  </a:cxn>
                  <a:cxn ang="0">
                    <a:pos x="33" y="1"/>
                  </a:cxn>
                  <a:cxn ang="0">
                    <a:pos x="38" y="3"/>
                  </a:cxn>
                  <a:cxn ang="0">
                    <a:pos x="41" y="5"/>
                  </a:cxn>
                  <a:cxn ang="0">
                    <a:pos x="46" y="8"/>
                  </a:cxn>
                  <a:cxn ang="0">
                    <a:pos x="49" y="13"/>
                  </a:cxn>
                  <a:cxn ang="0">
                    <a:pos x="51" y="16"/>
                  </a:cxn>
                  <a:cxn ang="0">
                    <a:pos x="52" y="23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2" y="32"/>
                  </a:cxn>
                  <a:cxn ang="0">
                    <a:pos x="51" y="37"/>
                  </a:cxn>
                  <a:cxn ang="0">
                    <a:pos x="49" y="42"/>
                  </a:cxn>
                  <a:cxn ang="0">
                    <a:pos x="46" y="47"/>
                  </a:cxn>
                  <a:cxn ang="0">
                    <a:pos x="41" y="50"/>
                  </a:cxn>
                  <a:cxn ang="0">
                    <a:pos x="38" y="52"/>
                  </a:cxn>
                  <a:cxn ang="0">
                    <a:pos x="33" y="54"/>
                  </a:cxn>
                  <a:cxn ang="0">
                    <a:pos x="26" y="54"/>
                  </a:cxn>
                  <a:cxn ang="0">
                    <a:pos x="26" y="54"/>
                  </a:cxn>
                  <a:cxn ang="0">
                    <a:pos x="21" y="54"/>
                  </a:cxn>
                  <a:cxn ang="0">
                    <a:pos x="17" y="52"/>
                  </a:cxn>
                  <a:cxn ang="0">
                    <a:pos x="12" y="50"/>
                  </a:cxn>
                  <a:cxn ang="0">
                    <a:pos x="8" y="47"/>
                  </a:cxn>
                  <a:cxn ang="0">
                    <a:pos x="5" y="42"/>
                  </a:cxn>
                  <a:cxn ang="0">
                    <a:pos x="2" y="37"/>
                  </a:cxn>
                  <a:cxn ang="0">
                    <a:pos x="0" y="32"/>
                  </a:cxn>
                  <a:cxn ang="0">
                    <a:pos x="0" y="27"/>
                  </a:cxn>
                  <a:cxn ang="0">
                    <a:pos x="0" y="27"/>
                  </a:cxn>
                </a:cxnLst>
                <a:rect l="0" t="0" r="r" b="b"/>
                <a:pathLst>
                  <a:path w="54" h="54">
                    <a:moveTo>
                      <a:pt x="0" y="27"/>
                    </a:moveTo>
                    <a:lnTo>
                      <a:pt x="0" y="27"/>
                    </a:lnTo>
                    <a:lnTo>
                      <a:pt x="0" y="23"/>
                    </a:lnTo>
                    <a:lnTo>
                      <a:pt x="2" y="16"/>
                    </a:lnTo>
                    <a:lnTo>
                      <a:pt x="5" y="13"/>
                    </a:lnTo>
                    <a:lnTo>
                      <a:pt x="8" y="8"/>
                    </a:lnTo>
                    <a:lnTo>
                      <a:pt x="12" y="5"/>
                    </a:lnTo>
                    <a:lnTo>
                      <a:pt x="17" y="3"/>
                    </a:lnTo>
                    <a:lnTo>
                      <a:pt x="21" y="1"/>
                    </a:lnTo>
                    <a:lnTo>
                      <a:pt x="26" y="0"/>
                    </a:lnTo>
                    <a:lnTo>
                      <a:pt x="26" y="0"/>
                    </a:lnTo>
                    <a:lnTo>
                      <a:pt x="33" y="1"/>
                    </a:lnTo>
                    <a:lnTo>
                      <a:pt x="38" y="3"/>
                    </a:lnTo>
                    <a:lnTo>
                      <a:pt x="41" y="5"/>
                    </a:lnTo>
                    <a:lnTo>
                      <a:pt x="46" y="8"/>
                    </a:lnTo>
                    <a:lnTo>
                      <a:pt x="49" y="13"/>
                    </a:lnTo>
                    <a:lnTo>
                      <a:pt x="51" y="16"/>
                    </a:lnTo>
                    <a:lnTo>
                      <a:pt x="52" y="23"/>
                    </a:lnTo>
                    <a:lnTo>
                      <a:pt x="54" y="27"/>
                    </a:lnTo>
                    <a:lnTo>
                      <a:pt x="54" y="27"/>
                    </a:lnTo>
                    <a:lnTo>
                      <a:pt x="52" y="32"/>
                    </a:lnTo>
                    <a:lnTo>
                      <a:pt x="51" y="37"/>
                    </a:lnTo>
                    <a:lnTo>
                      <a:pt x="49" y="42"/>
                    </a:lnTo>
                    <a:lnTo>
                      <a:pt x="46" y="47"/>
                    </a:lnTo>
                    <a:lnTo>
                      <a:pt x="41" y="50"/>
                    </a:lnTo>
                    <a:lnTo>
                      <a:pt x="38" y="52"/>
                    </a:lnTo>
                    <a:lnTo>
                      <a:pt x="33" y="54"/>
                    </a:lnTo>
                    <a:lnTo>
                      <a:pt x="26" y="54"/>
                    </a:lnTo>
                    <a:lnTo>
                      <a:pt x="26" y="54"/>
                    </a:lnTo>
                    <a:lnTo>
                      <a:pt x="21" y="54"/>
                    </a:lnTo>
                    <a:lnTo>
                      <a:pt x="17" y="52"/>
                    </a:lnTo>
                    <a:lnTo>
                      <a:pt x="12" y="50"/>
                    </a:lnTo>
                    <a:lnTo>
                      <a:pt x="8" y="47"/>
                    </a:lnTo>
                    <a:lnTo>
                      <a:pt x="5" y="42"/>
                    </a:lnTo>
                    <a:lnTo>
                      <a:pt x="2" y="37"/>
                    </a:lnTo>
                    <a:lnTo>
                      <a:pt x="0" y="32"/>
                    </a:lnTo>
                    <a:lnTo>
                      <a:pt x="0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DFE3E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7" name="Freeform 1160"/>
              <p:cNvSpPr>
                <a:spLocks/>
              </p:cNvSpPr>
              <p:nvPr/>
            </p:nvSpPr>
            <p:spPr bwMode="auto">
              <a:xfrm>
                <a:off x="3357" y="2464"/>
                <a:ext cx="28" cy="27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14"/>
                  </a:cxn>
                  <a:cxn ang="0">
                    <a:pos x="0" y="10"/>
                  </a:cxn>
                  <a:cxn ang="0">
                    <a:pos x="4" y="5"/>
                  </a:cxn>
                  <a:cxn ang="0">
                    <a:pos x="8" y="1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0" y="1"/>
                  </a:cxn>
                  <a:cxn ang="0">
                    <a:pos x="23" y="5"/>
                  </a:cxn>
                  <a:cxn ang="0">
                    <a:pos x="26" y="10"/>
                  </a:cxn>
                  <a:cxn ang="0">
                    <a:pos x="28" y="14"/>
                  </a:cxn>
                  <a:cxn ang="0">
                    <a:pos x="28" y="14"/>
                  </a:cxn>
                  <a:cxn ang="0">
                    <a:pos x="26" y="19"/>
                  </a:cxn>
                  <a:cxn ang="0">
                    <a:pos x="23" y="24"/>
                  </a:cxn>
                  <a:cxn ang="0">
                    <a:pos x="20" y="27"/>
                  </a:cxn>
                  <a:cxn ang="0">
                    <a:pos x="13" y="27"/>
                  </a:cxn>
                  <a:cxn ang="0">
                    <a:pos x="13" y="27"/>
                  </a:cxn>
                  <a:cxn ang="0">
                    <a:pos x="8" y="27"/>
                  </a:cxn>
                  <a:cxn ang="0">
                    <a:pos x="4" y="24"/>
                  </a:cxn>
                  <a:cxn ang="0">
                    <a:pos x="0" y="19"/>
                  </a:cxn>
                  <a:cxn ang="0">
                    <a:pos x="0" y="14"/>
                  </a:cxn>
                  <a:cxn ang="0">
                    <a:pos x="0" y="14"/>
                  </a:cxn>
                </a:cxnLst>
                <a:rect l="0" t="0" r="r" b="b"/>
                <a:pathLst>
                  <a:path w="28" h="27">
                    <a:moveTo>
                      <a:pt x="0" y="14"/>
                    </a:moveTo>
                    <a:lnTo>
                      <a:pt x="0" y="14"/>
                    </a:lnTo>
                    <a:lnTo>
                      <a:pt x="0" y="10"/>
                    </a:lnTo>
                    <a:lnTo>
                      <a:pt x="4" y="5"/>
                    </a:lnTo>
                    <a:lnTo>
                      <a:pt x="8" y="1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0" y="1"/>
                    </a:lnTo>
                    <a:lnTo>
                      <a:pt x="23" y="5"/>
                    </a:lnTo>
                    <a:lnTo>
                      <a:pt x="26" y="10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6" y="19"/>
                    </a:lnTo>
                    <a:lnTo>
                      <a:pt x="23" y="24"/>
                    </a:lnTo>
                    <a:lnTo>
                      <a:pt x="20" y="27"/>
                    </a:lnTo>
                    <a:lnTo>
                      <a:pt x="13" y="27"/>
                    </a:lnTo>
                    <a:lnTo>
                      <a:pt x="13" y="27"/>
                    </a:lnTo>
                    <a:lnTo>
                      <a:pt x="8" y="27"/>
                    </a:lnTo>
                    <a:lnTo>
                      <a:pt x="4" y="24"/>
                    </a:lnTo>
                    <a:lnTo>
                      <a:pt x="0" y="19"/>
                    </a:lnTo>
                    <a:lnTo>
                      <a:pt x="0" y="14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8" name="Freeform 1161"/>
              <p:cNvSpPr>
                <a:spLocks/>
              </p:cNvSpPr>
              <p:nvPr/>
            </p:nvSpPr>
            <p:spPr bwMode="auto">
              <a:xfrm>
                <a:off x="3369" y="2467"/>
                <a:ext cx="3" cy="3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3" y="3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69" name="Freeform 1162"/>
              <p:cNvSpPr>
                <a:spLocks/>
              </p:cNvSpPr>
              <p:nvPr/>
            </p:nvSpPr>
            <p:spPr bwMode="auto">
              <a:xfrm>
                <a:off x="3377" y="2474"/>
                <a:ext cx="5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3" y="3"/>
                  </a:cxn>
                  <a:cxn ang="0">
                    <a:pos x="3" y="3"/>
                  </a:cxn>
                  <a:cxn ang="0">
                    <a:pos x="5" y="3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w="5" h="3">
                    <a:moveTo>
                      <a:pt x="0" y="1"/>
                    </a:moveTo>
                    <a:lnTo>
                      <a:pt x="0" y="1"/>
                    </a:lnTo>
                    <a:lnTo>
                      <a:pt x="2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5" y="3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0" name="Freeform 1163"/>
              <p:cNvSpPr>
                <a:spLocks/>
              </p:cNvSpPr>
              <p:nvPr/>
            </p:nvSpPr>
            <p:spPr bwMode="auto">
              <a:xfrm>
                <a:off x="3374" y="2483"/>
                <a:ext cx="5" cy="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3" y="5"/>
                  </a:cxn>
                  <a:cxn ang="0">
                    <a:pos x="3" y="5"/>
                  </a:cxn>
                  <a:cxn ang="0">
                    <a:pos x="3" y="4"/>
                  </a:cxn>
                  <a:cxn ang="0">
                    <a:pos x="5" y="2"/>
                  </a:cxn>
                  <a:cxn ang="0">
                    <a:pos x="5" y="2"/>
                  </a:cxn>
                  <a:cxn ang="0">
                    <a:pos x="3" y="2"/>
                  </a:cxn>
                  <a:cxn ang="0">
                    <a:pos x="3" y="0"/>
                  </a:cxn>
                  <a:cxn ang="0">
                    <a:pos x="3" y="0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5" h="5">
                    <a:moveTo>
                      <a:pt x="0" y="2"/>
                    </a:moveTo>
                    <a:lnTo>
                      <a:pt x="0" y="2"/>
                    </a:lnTo>
                    <a:lnTo>
                      <a:pt x="1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1" name="Freeform 1164"/>
              <p:cNvSpPr>
                <a:spLocks/>
              </p:cNvSpPr>
              <p:nvPr/>
            </p:nvSpPr>
            <p:spPr bwMode="auto">
              <a:xfrm>
                <a:off x="3364" y="2483"/>
                <a:ext cx="3" cy="5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1" y="5"/>
                  </a:cxn>
                  <a:cxn ang="0">
                    <a:pos x="3" y="4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3" y="2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3" h="5">
                    <a:moveTo>
                      <a:pt x="0" y="2"/>
                    </a:move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3" y="4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2" name="Freeform 1165"/>
              <p:cNvSpPr>
                <a:spLocks/>
              </p:cNvSpPr>
              <p:nvPr/>
            </p:nvSpPr>
            <p:spPr bwMode="auto">
              <a:xfrm>
                <a:off x="3361" y="2474"/>
                <a:ext cx="3" cy="3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3" y="3"/>
                  </a:cxn>
                  <a:cxn ang="0">
                    <a:pos x="3" y="1"/>
                  </a:cxn>
                  <a:cxn ang="0">
                    <a:pos x="3" y="1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1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0" y="1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3" name="Freeform 1166"/>
              <p:cNvSpPr>
                <a:spLocks noEditPoints="1"/>
              </p:cNvSpPr>
              <p:nvPr/>
            </p:nvSpPr>
            <p:spPr bwMode="auto">
              <a:xfrm>
                <a:off x="3365" y="2474"/>
                <a:ext cx="12" cy="9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2" y="8"/>
                  </a:cxn>
                  <a:cxn ang="0">
                    <a:pos x="5" y="9"/>
                  </a:cxn>
                  <a:cxn ang="0">
                    <a:pos x="5" y="9"/>
                  </a:cxn>
                  <a:cxn ang="0">
                    <a:pos x="10" y="8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0" y="1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5" y="1"/>
                  </a:cxn>
                  <a:cxn ang="0">
                    <a:pos x="9" y="1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9" y="6"/>
                  </a:cxn>
                  <a:cxn ang="0">
                    <a:pos x="5" y="8"/>
                  </a:cxn>
                  <a:cxn ang="0">
                    <a:pos x="5" y="8"/>
                  </a:cxn>
                  <a:cxn ang="0">
                    <a:pos x="4" y="6"/>
                  </a:cxn>
                  <a:cxn ang="0">
                    <a:pos x="2" y="4"/>
                  </a:cxn>
                  <a:cxn ang="0">
                    <a:pos x="2" y="4"/>
                  </a:cxn>
                </a:cxnLst>
                <a:rect l="0" t="0" r="r" b="b"/>
                <a:pathLst>
                  <a:path w="12" h="9">
                    <a:moveTo>
                      <a:pt x="0" y="4"/>
                    </a:moveTo>
                    <a:lnTo>
                      <a:pt x="0" y="4"/>
                    </a:lnTo>
                    <a:lnTo>
                      <a:pt x="2" y="8"/>
                    </a:lnTo>
                    <a:lnTo>
                      <a:pt x="5" y="9"/>
                    </a:lnTo>
                    <a:lnTo>
                      <a:pt x="5" y="9"/>
                    </a:lnTo>
                    <a:lnTo>
                      <a:pt x="10" y="8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0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  <a:moveTo>
                      <a:pt x="2" y="4"/>
                    </a:moveTo>
                    <a:lnTo>
                      <a:pt x="2" y="4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9" y="1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9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4" y="6"/>
                    </a:lnTo>
                    <a:lnTo>
                      <a:pt x="2" y="4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67576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4" name="Freeform 1167"/>
              <p:cNvSpPr>
                <a:spLocks noEditPoints="1"/>
              </p:cNvSpPr>
              <p:nvPr/>
            </p:nvSpPr>
            <p:spPr bwMode="auto">
              <a:xfrm>
                <a:off x="3352" y="2514"/>
                <a:ext cx="1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lnTo>
                      <a:pt x="0" y="0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0" y="0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2E2E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5" name="Freeform 1168"/>
              <p:cNvSpPr>
                <a:spLocks/>
              </p:cNvSpPr>
              <p:nvPr/>
            </p:nvSpPr>
            <p:spPr bwMode="auto">
              <a:xfrm>
                <a:off x="3352" y="2514"/>
                <a:ext cx="12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0" y="0"/>
                  </a:cxn>
                </a:cxnLst>
                <a:rect l="0" t="0" r="r" b="b"/>
                <a:pathLst>
                  <a:path w="12" h="4">
                    <a:moveTo>
                      <a:pt x="0" y="0"/>
                    </a:moveTo>
                    <a:lnTo>
                      <a:pt x="0" y="0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6" name="Rectangle 1169"/>
              <p:cNvSpPr>
                <a:spLocks noChangeArrowheads="1"/>
              </p:cNvSpPr>
              <p:nvPr/>
            </p:nvSpPr>
            <p:spPr bwMode="auto">
              <a:xfrm>
                <a:off x="3352" y="2514"/>
                <a:ext cx="1" cy="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7" name="Freeform 1170"/>
              <p:cNvSpPr>
                <a:spLocks noEditPoints="1"/>
              </p:cNvSpPr>
              <p:nvPr/>
            </p:nvSpPr>
            <p:spPr bwMode="auto">
              <a:xfrm>
                <a:off x="3308" y="2415"/>
                <a:ext cx="126" cy="125"/>
              </a:xfrm>
              <a:custGeom>
                <a:avLst/>
                <a:gdLst/>
                <a:ahLst/>
                <a:cxnLst>
                  <a:cxn ang="0">
                    <a:pos x="22" y="63"/>
                  </a:cxn>
                  <a:cxn ang="0">
                    <a:pos x="23" y="57"/>
                  </a:cxn>
                  <a:cxn ang="0">
                    <a:pos x="23" y="52"/>
                  </a:cxn>
                  <a:cxn ang="0">
                    <a:pos x="25" y="49"/>
                  </a:cxn>
                  <a:cxn ang="0">
                    <a:pos x="26" y="45"/>
                  </a:cxn>
                  <a:cxn ang="0">
                    <a:pos x="31" y="37"/>
                  </a:cxn>
                  <a:cxn ang="0">
                    <a:pos x="48" y="26"/>
                  </a:cxn>
                  <a:cxn ang="0">
                    <a:pos x="56" y="23"/>
                  </a:cxn>
                  <a:cxn ang="0">
                    <a:pos x="61" y="23"/>
                  </a:cxn>
                  <a:cxn ang="0">
                    <a:pos x="62" y="23"/>
                  </a:cxn>
                  <a:cxn ang="0">
                    <a:pos x="64" y="23"/>
                  </a:cxn>
                  <a:cxn ang="0">
                    <a:pos x="67" y="23"/>
                  </a:cxn>
                  <a:cxn ang="0">
                    <a:pos x="69" y="23"/>
                  </a:cxn>
                  <a:cxn ang="0">
                    <a:pos x="85" y="29"/>
                  </a:cxn>
                  <a:cxn ang="0">
                    <a:pos x="97" y="42"/>
                  </a:cxn>
                  <a:cxn ang="0">
                    <a:pos x="98" y="45"/>
                  </a:cxn>
                  <a:cxn ang="0">
                    <a:pos x="98" y="45"/>
                  </a:cxn>
                  <a:cxn ang="0">
                    <a:pos x="100" y="49"/>
                  </a:cxn>
                  <a:cxn ang="0">
                    <a:pos x="102" y="52"/>
                  </a:cxn>
                  <a:cxn ang="0">
                    <a:pos x="103" y="57"/>
                  </a:cxn>
                  <a:cxn ang="0">
                    <a:pos x="103" y="63"/>
                  </a:cxn>
                  <a:cxn ang="0">
                    <a:pos x="102" y="72"/>
                  </a:cxn>
                  <a:cxn ang="0">
                    <a:pos x="97" y="86"/>
                  </a:cxn>
                  <a:cxn ang="0">
                    <a:pos x="92" y="91"/>
                  </a:cxn>
                  <a:cxn ang="0">
                    <a:pos x="88" y="94"/>
                  </a:cxn>
                  <a:cxn ang="0">
                    <a:pos x="85" y="96"/>
                  </a:cxn>
                  <a:cxn ang="0">
                    <a:pos x="82" y="99"/>
                  </a:cxn>
                  <a:cxn ang="0">
                    <a:pos x="62" y="104"/>
                  </a:cxn>
                  <a:cxn ang="0">
                    <a:pos x="62" y="104"/>
                  </a:cxn>
                  <a:cxn ang="0">
                    <a:pos x="56" y="103"/>
                  </a:cxn>
                  <a:cxn ang="0">
                    <a:pos x="44" y="99"/>
                  </a:cxn>
                  <a:cxn ang="0">
                    <a:pos x="44" y="99"/>
                  </a:cxn>
                  <a:cxn ang="0">
                    <a:pos x="44" y="99"/>
                  </a:cxn>
                  <a:cxn ang="0">
                    <a:pos x="44" y="99"/>
                  </a:cxn>
                  <a:cxn ang="0">
                    <a:pos x="44" y="99"/>
                  </a:cxn>
                  <a:cxn ang="0">
                    <a:pos x="41" y="98"/>
                  </a:cxn>
                  <a:cxn ang="0">
                    <a:pos x="35" y="93"/>
                  </a:cxn>
                  <a:cxn ang="0">
                    <a:pos x="30" y="86"/>
                  </a:cxn>
                  <a:cxn ang="0">
                    <a:pos x="23" y="72"/>
                  </a:cxn>
                  <a:cxn ang="0">
                    <a:pos x="22" y="63"/>
                  </a:cxn>
                  <a:cxn ang="0">
                    <a:pos x="62" y="0"/>
                  </a:cxn>
                  <a:cxn ang="0">
                    <a:pos x="38" y="5"/>
                  </a:cxn>
                  <a:cxn ang="0">
                    <a:pos x="18" y="19"/>
                  </a:cxn>
                  <a:cxn ang="0">
                    <a:pos x="5" y="39"/>
                  </a:cxn>
                  <a:cxn ang="0">
                    <a:pos x="0" y="63"/>
                  </a:cxn>
                  <a:cxn ang="0">
                    <a:pos x="0" y="76"/>
                  </a:cxn>
                  <a:cxn ang="0">
                    <a:pos x="10" y="98"/>
                  </a:cxn>
                  <a:cxn ang="0">
                    <a:pos x="28" y="116"/>
                  </a:cxn>
                  <a:cxn ang="0">
                    <a:pos x="49" y="125"/>
                  </a:cxn>
                  <a:cxn ang="0">
                    <a:pos x="62" y="125"/>
                  </a:cxn>
                  <a:cxn ang="0">
                    <a:pos x="87" y="121"/>
                  </a:cxn>
                  <a:cxn ang="0">
                    <a:pos x="106" y="107"/>
                  </a:cxn>
                  <a:cxn ang="0">
                    <a:pos x="121" y="88"/>
                  </a:cxn>
                  <a:cxn ang="0">
                    <a:pos x="126" y="63"/>
                  </a:cxn>
                  <a:cxn ang="0">
                    <a:pos x="124" y="50"/>
                  </a:cxn>
                  <a:cxn ang="0">
                    <a:pos x="115" y="28"/>
                  </a:cxn>
                  <a:cxn ang="0">
                    <a:pos x="98" y="11"/>
                  </a:cxn>
                  <a:cxn ang="0">
                    <a:pos x="75" y="1"/>
                  </a:cxn>
                </a:cxnLst>
                <a:rect l="0" t="0" r="r" b="b"/>
                <a:pathLst>
                  <a:path w="126" h="125">
                    <a:moveTo>
                      <a:pt x="22" y="63"/>
                    </a:moveTo>
                    <a:lnTo>
                      <a:pt x="22" y="63"/>
                    </a:lnTo>
                    <a:lnTo>
                      <a:pt x="22" y="63"/>
                    </a:lnTo>
                    <a:lnTo>
                      <a:pt x="23" y="57"/>
                    </a:lnTo>
                    <a:lnTo>
                      <a:pt x="23" y="57"/>
                    </a:lnTo>
                    <a:lnTo>
                      <a:pt x="23" y="52"/>
                    </a:lnTo>
                    <a:lnTo>
                      <a:pt x="23" y="52"/>
                    </a:lnTo>
                    <a:lnTo>
                      <a:pt x="25" y="49"/>
                    </a:lnTo>
                    <a:lnTo>
                      <a:pt x="25" y="49"/>
                    </a:lnTo>
                    <a:lnTo>
                      <a:pt x="26" y="45"/>
                    </a:lnTo>
                    <a:lnTo>
                      <a:pt x="26" y="45"/>
                    </a:lnTo>
                    <a:lnTo>
                      <a:pt x="31" y="37"/>
                    </a:lnTo>
                    <a:lnTo>
                      <a:pt x="40" y="31"/>
                    </a:lnTo>
                    <a:lnTo>
                      <a:pt x="48" y="26"/>
                    </a:lnTo>
                    <a:lnTo>
                      <a:pt x="56" y="23"/>
                    </a:lnTo>
                    <a:lnTo>
                      <a:pt x="56" y="23"/>
                    </a:lnTo>
                    <a:lnTo>
                      <a:pt x="61" y="23"/>
                    </a:lnTo>
                    <a:lnTo>
                      <a:pt x="61" y="23"/>
                    </a:lnTo>
                    <a:lnTo>
                      <a:pt x="62" y="23"/>
                    </a:lnTo>
                    <a:lnTo>
                      <a:pt x="62" y="23"/>
                    </a:lnTo>
                    <a:lnTo>
                      <a:pt x="64" y="23"/>
                    </a:lnTo>
                    <a:lnTo>
                      <a:pt x="64" y="23"/>
                    </a:lnTo>
                    <a:lnTo>
                      <a:pt x="67" y="23"/>
                    </a:lnTo>
                    <a:lnTo>
                      <a:pt x="67" y="23"/>
                    </a:lnTo>
                    <a:lnTo>
                      <a:pt x="69" y="23"/>
                    </a:lnTo>
                    <a:lnTo>
                      <a:pt x="69" y="23"/>
                    </a:lnTo>
                    <a:lnTo>
                      <a:pt x="77" y="26"/>
                    </a:lnTo>
                    <a:lnTo>
                      <a:pt x="85" y="29"/>
                    </a:lnTo>
                    <a:lnTo>
                      <a:pt x="92" y="36"/>
                    </a:lnTo>
                    <a:lnTo>
                      <a:pt x="97" y="42"/>
                    </a:lnTo>
                    <a:lnTo>
                      <a:pt x="97" y="42"/>
                    </a:lnTo>
                    <a:lnTo>
                      <a:pt x="98" y="45"/>
                    </a:lnTo>
                    <a:lnTo>
                      <a:pt x="98" y="45"/>
                    </a:lnTo>
                    <a:lnTo>
                      <a:pt x="98" y="45"/>
                    </a:lnTo>
                    <a:lnTo>
                      <a:pt x="98" y="45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102" y="52"/>
                    </a:lnTo>
                    <a:lnTo>
                      <a:pt x="102" y="52"/>
                    </a:lnTo>
                    <a:lnTo>
                      <a:pt x="103" y="57"/>
                    </a:lnTo>
                    <a:lnTo>
                      <a:pt x="103" y="57"/>
                    </a:lnTo>
                    <a:lnTo>
                      <a:pt x="103" y="63"/>
                    </a:lnTo>
                    <a:lnTo>
                      <a:pt x="103" y="63"/>
                    </a:lnTo>
                    <a:lnTo>
                      <a:pt x="102" y="72"/>
                    </a:lnTo>
                    <a:lnTo>
                      <a:pt x="100" y="78"/>
                    </a:lnTo>
                    <a:lnTo>
                      <a:pt x="97" y="86"/>
                    </a:lnTo>
                    <a:lnTo>
                      <a:pt x="92" y="91"/>
                    </a:lnTo>
                    <a:lnTo>
                      <a:pt x="92" y="91"/>
                    </a:lnTo>
                    <a:lnTo>
                      <a:pt x="88" y="94"/>
                    </a:lnTo>
                    <a:lnTo>
                      <a:pt x="88" y="94"/>
                    </a:lnTo>
                    <a:lnTo>
                      <a:pt x="88" y="94"/>
                    </a:lnTo>
                    <a:lnTo>
                      <a:pt x="85" y="96"/>
                    </a:lnTo>
                    <a:lnTo>
                      <a:pt x="82" y="99"/>
                    </a:lnTo>
                    <a:lnTo>
                      <a:pt x="82" y="99"/>
                    </a:lnTo>
                    <a:lnTo>
                      <a:pt x="72" y="103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62" y="104"/>
                    </a:lnTo>
                    <a:lnTo>
                      <a:pt x="56" y="103"/>
                    </a:lnTo>
                    <a:lnTo>
                      <a:pt x="56" y="103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4" y="99"/>
                    </a:lnTo>
                    <a:lnTo>
                      <a:pt x="41" y="98"/>
                    </a:lnTo>
                    <a:lnTo>
                      <a:pt x="41" y="98"/>
                    </a:lnTo>
                    <a:lnTo>
                      <a:pt x="38" y="94"/>
                    </a:lnTo>
                    <a:lnTo>
                      <a:pt x="35" y="93"/>
                    </a:lnTo>
                    <a:lnTo>
                      <a:pt x="35" y="93"/>
                    </a:lnTo>
                    <a:lnTo>
                      <a:pt x="30" y="86"/>
                    </a:lnTo>
                    <a:lnTo>
                      <a:pt x="26" y="80"/>
                    </a:lnTo>
                    <a:lnTo>
                      <a:pt x="23" y="72"/>
                    </a:lnTo>
                    <a:lnTo>
                      <a:pt x="22" y="63"/>
                    </a:lnTo>
                    <a:lnTo>
                      <a:pt x="22" y="63"/>
                    </a:lnTo>
                    <a:close/>
                    <a:moveTo>
                      <a:pt x="62" y="0"/>
                    </a:moveTo>
                    <a:lnTo>
                      <a:pt x="62" y="0"/>
                    </a:lnTo>
                    <a:lnTo>
                      <a:pt x="49" y="1"/>
                    </a:lnTo>
                    <a:lnTo>
                      <a:pt x="38" y="5"/>
                    </a:lnTo>
                    <a:lnTo>
                      <a:pt x="28" y="11"/>
                    </a:lnTo>
                    <a:lnTo>
                      <a:pt x="18" y="19"/>
                    </a:lnTo>
                    <a:lnTo>
                      <a:pt x="10" y="28"/>
                    </a:lnTo>
                    <a:lnTo>
                      <a:pt x="5" y="39"/>
                    </a:lnTo>
                    <a:lnTo>
                      <a:pt x="0" y="50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76"/>
                    </a:lnTo>
                    <a:lnTo>
                      <a:pt x="5" y="88"/>
                    </a:lnTo>
                    <a:lnTo>
                      <a:pt x="10" y="98"/>
                    </a:lnTo>
                    <a:lnTo>
                      <a:pt x="18" y="107"/>
                    </a:lnTo>
                    <a:lnTo>
                      <a:pt x="28" y="116"/>
                    </a:lnTo>
                    <a:lnTo>
                      <a:pt x="38" y="121"/>
                    </a:lnTo>
                    <a:lnTo>
                      <a:pt x="49" y="125"/>
                    </a:lnTo>
                    <a:lnTo>
                      <a:pt x="62" y="125"/>
                    </a:lnTo>
                    <a:lnTo>
                      <a:pt x="62" y="125"/>
                    </a:lnTo>
                    <a:lnTo>
                      <a:pt x="75" y="125"/>
                    </a:lnTo>
                    <a:lnTo>
                      <a:pt x="87" y="121"/>
                    </a:lnTo>
                    <a:lnTo>
                      <a:pt x="98" y="116"/>
                    </a:lnTo>
                    <a:lnTo>
                      <a:pt x="106" y="107"/>
                    </a:lnTo>
                    <a:lnTo>
                      <a:pt x="115" y="98"/>
                    </a:lnTo>
                    <a:lnTo>
                      <a:pt x="121" y="88"/>
                    </a:lnTo>
                    <a:lnTo>
                      <a:pt x="124" y="76"/>
                    </a:lnTo>
                    <a:lnTo>
                      <a:pt x="126" y="63"/>
                    </a:lnTo>
                    <a:lnTo>
                      <a:pt x="126" y="63"/>
                    </a:lnTo>
                    <a:lnTo>
                      <a:pt x="124" y="50"/>
                    </a:lnTo>
                    <a:lnTo>
                      <a:pt x="121" y="39"/>
                    </a:lnTo>
                    <a:lnTo>
                      <a:pt x="115" y="28"/>
                    </a:lnTo>
                    <a:lnTo>
                      <a:pt x="106" y="19"/>
                    </a:lnTo>
                    <a:lnTo>
                      <a:pt x="98" y="11"/>
                    </a:lnTo>
                    <a:lnTo>
                      <a:pt x="87" y="5"/>
                    </a:lnTo>
                    <a:lnTo>
                      <a:pt x="75" y="1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41424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8" name="Freeform 1171"/>
              <p:cNvSpPr>
                <a:spLocks/>
              </p:cNvSpPr>
              <p:nvPr/>
            </p:nvSpPr>
            <p:spPr bwMode="auto">
              <a:xfrm>
                <a:off x="3330" y="2438"/>
                <a:ext cx="81" cy="81"/>
              </a:xfrm>
              <a:custGeom>
                <a:avLst/>
                <a:gdLst/>
                <a:ahLst/>
                <a:cxnLst>
                  <a:cxn ang="0">
                    <a:pos x="0" y="40"/>
                  </a:cxn>
                  <a:cxn ang="0">
                    <a:pos x="1" y="34"/>
                  </a:cxn>
                  <a:cxn ang="0">
                    <a:pos x="1" y="29"/>
                  </a:cxn>
                  <a:cxn ang="0">
                    <a:pos x="3" y="26"/>
                  </a:cxn>
                  <a:cxn ang="0">
                    <a:pos x="4" y="22"/>
                  </a:cxn>
                  <a:cxn ang="0">
                    <a:pos x="9" y="14"/>
                  </a:cxn>
                  <a:cxn ang="0">
                    <a:pos x="26" y="3"/>
                  </a:cxn>
                  <a:cxn ang="0">
                    <a:pos x="34" y="0"/>
                  </a:cxn>
                  <a:cxn ang="0">
                    <a:pos x="39" y="0"/>
                  </a:cxn>
                  <a:cxn ang="0">
                    <a:pos x="40" y="0"/>
                  </a:cxn>
                  <a:cxn ang="0">
                    <a:pos x="42" y="0"/>
                  </a:cxn>
                  <a:cxn ang="0">
                    <a:pos x="45" y="0"/>
                  </a:cxn>
                  <a:cxn ang="0">
                    <a:pos x="47" y="0"/>
                  </a:cxn>
                  <a:cxn ang="0">
                    <a:pos x="63" y="6"/>
                  </a:cxn>
                  <a:cxn ang="0">
                    <a:pos x="75" y="19"/>
                  </a:cxn>
                  <a:cxn ang="0">
                    <a:pos x="76" y="22"/>
                  </a:cxn>
                  <a:cxn ang="0">
                    <a:pos x="76" y="22"/>
                  </a:cxn>
                  <a:cxn ang="0">
                    <a:pos x="78" y="26"/>
                  </a:cxn>
                  <a:cxn ang="0">
                    <a:pos x="80" y="29"/>
                  </a:cxn>
                  <a:cxn ang="0">
                    <a:pos x="81" y="34"/>
                  </a:cxn>
                  <a:cxn ang="0">
                    <a:pos x="81" y="40"/>
                  </a:cxn>
                  <a:cxn ang="0">
                    <a:pos x="80" y="49"/>
                  </a:cxn>
                  <a:cxn ang="0">
                    <a:pos x="75" y="63"/>
                  </a:cxn>
                  <a:cxn ang="0">
                    <a:pos x="70" y="68"/>
                  </a:cxn>
                  <a:cxn ang="0">
                    <a:pos x="66" y="71"/>
                  </a:cxn>
                  <a:cxn ang="0">
                    <a:pos x="63" y="73"/>
                  </a:cxn>
                  <a:cxn ang="0">
                    <a:pos x="60" y="76"/>
                  </a:cxn>
                  <a:cxn ang="0">
                    <a:pos x="40" y="81"/>
                  </a:cxn>
                  <a:cxn ang="0">
                    <a:pos x="40" y="81"/>
                  </a:cxn>
                  <a:cxn ang="0">
                    <a:pos x="34" y="80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19" y="75"/>
                  </a:cxn>
                  <a:cxn ang="0">
                    <a:pos x="13" y="70"/>
                  </a:cxn>
                  <a:cxn ang="0">
                    <a:pos x="8" y="63"/>
                  </a:cxn>
                  <a:cxn ang="0">
                    <a:pos x="1" y="49"/>
                  </a:cxn>
                  <a:cxn ang="0">
                    <a:pos x="0" y="40"/>
                  </a:cxn>
                </a:cxnLst>
                <a:rect l="0" t="0" r="r" b="b"/>
                <a:pathLst>
                  <a:path w="81" h="81">
                    <a:moveTo>
                      <a:pt x="0" y="40"/>
                    </a:moveTo>
                    <a:lnTo>
                      <a:pt x="0" y="40"/>
                    </a:lnTo>
                    <a:lnTo>
                      <a:pt x="0" y="40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9" y="14"/>
                    </a:lnTo>
                    <a:lnTo>
                      <a:pt x="18" y="8"/>
                    </a:lnTo>
                    <a:lnTo>
                      <a:pt x="26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7" y="0"/>
                    </a:lnTo>
                    <a:lnTo>
                      <a:pt x="55" y="3"/>
                    </a:lnTo>
                    <a:lnTo>
                      <a:pt x="63" y="6"/>
                    </a:lnTo>
                    <a:lnTo>
                      <a:pt x="70" y="13"/>
                    </a:lnTo>
                    <a:lnTo>
                      <a:pt x="75" y="19"/>
                    </a:lnTo>
                    <a:lnTo>
                      <a:pt x="75" y="19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8" y="26"/>
                    </a:lnTo>
                    <a:lnTo>
                      <a:pt x="78" y="26"/>
                    </a:lnTo>
                    <a:lnTo>
                      <a:pt x="80" y="29"/>
                    </a:lnTo>
                    <a:lnTo>
                      <a:pt x="80" y="29"/>
                    </a:lnTo>
                    <a:lnTo>
                      <a:pt x="81" y="34"/>
                    </a:lnTo>
                    <a:lnTo>
                      <a:pt x="81" y="34"/>
                    </a:lnTo>
                    <a:lnTo>
                      <a:pt x="81" y="40"/>
                    </a:lnTo>
                    <a:lnTo>
                      <a:pt x="81" y="40"/>
                    </a:lnTo>
                    <a:lnTo>
                      <a:pt x="80" y="49"/>
                    </a:lnTo>
                    <a:lnTo>
                      <a:pt x="78" y="55"/>
                    </a:lnTo>
                    <a:lnTo>
                      <a:pt x="75" y="63"/>
                    </a:lnTo>
                    <a:lnTo>
                      <a:pt x="70" y="68"/>
                    </a:lnTo>
                    <a:lnTo>
                      <a:pt x="70" y="68"/>
                    </a:lnTo>
                    <a:lnTo>
                      <a:pt x="66" y="71"/>
                    </a:lnTo>
                    <a:lnTo>
                      <a:pt x="66" y="71"/>
                    </a:lnTo>
                    <a:lnTo>
                      <a:pt x="66" y="71"/>
                    </a:lnTo>
                    <a:lnTo>
                      <a:pt x="63" y="73"/>
                    </a:lnTo>
                    <a:lnTo>
                      <a:pt x="60" y="76"/>
                    </a:lnTo>
                    <a:lnTo>
                      <a:pt x="60" y="76"/>
                    </a:lnTo>
                    <a:lnTo>
                      <a:pt x="50" y="80"/>
                    </a:lnTo>
                    <a:lnTo>
                      <a:pt x="40" y="81"/>
                    </a:lnTo>
                    <a:lnTo>
                      <a:pt x="40" y="81"/>
                    </a:lnTo>
                    <a:lnTo>
                      <a:pt x="40" y="81"/>
                    </a:lnTo>
                    <a:lnTo>
                      <a:pt x="40" y="81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16" y="71"/>
                    </a:lnTo>
                    <a:lnTo>
                      <a:pt x="13" y="70"/>
                    </a:lnTo>
                    <a:lnTo>
                      <a:pt x="13" y="70"/>
                    </a:lnTo>
                    <a:lnTo>
                      <a:pt x="8" y="63"/>
                    </a:lnTo>
                    <a:lnTo>
                      <a:pt x="4" y="57"/>
                    </a:lnTo>
                    <a:lnTo>
                      <a:pt x="1" y="49"/>
                    </a:lnTo>
                    <a:lnTo>
                      <a:pt x="0" y="40"/>
                    </a:lnTo>
                    <a:lnTo>
                      <a:pt x="0" y="4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79" name="Freeform 1172"/>
              <p:cNvSpPr>
                <a:spLocks/>
              </p:cNvSpPr>
              <p:nvPr/>
            </p:nvSpPr>
            <p:spPr bwMode="auto">
              <a:xfrm>
                <a:off x="3308" y="2415"/>
                <a:ext cx="126" cy="125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62" y="0"/>
                  </a:cxn>
                  <a:cxn ang="0">
                    <a:pos x="49" y="1"/>
                  </a:cxn>
                  <a:cxn ang="0">
                    <a:pos x="38" y="5"/>
                  </a:cxn>
                  <a:cxn ang="0">
                    <a:pos x="28" y="11"/>
                  </a:cxn>
                  <a:cxn ang="0">
                    <a:pos x="18" y="19"/>
                  </a:cxn>
                  <a:cxn ang="0">
                    <a:pos x="10" y="28"/>
                  </a:cxn>
                  <a:cxn ang="0">
                    <a:pos x="5" y="39"/>
                  </a:cxn>
                  <a:cxn ang="0">
                    <a:pos x="0" y="50"/>
                  </a:cxn>
                  <a:cxn ang="0">
                    <a:pos x="0" y="63"/>
                  </a:cxn>
                  <a:cxn ang="0">
                    <a:pos x="0" y="63"/>
                  </a:cxn>
                  <a:cxn ang="0">
                    <a:pos x="0" y="76"/>
                  </a:cxn>
                  <a:cxn ang="0">
                    <a:pos x="5" y="88"/>
                  </a:cxn>
                  <a:cxn ang="0">
                    <a:pos x="10" y="98"/>
                  </a:cxn>
                  <a:cxn ang="0">
                    <a:pos x="18" y="107"/>
                  </a:cxn>
                  <a:cxn ang="0">
                    <a:pos x="28" y="116"/>
                  </a:cxn>
                  <a:cxn ang="0">
                    <a:pos x="38" y="121"/>
                  </a:cxn>
                  <a:cxn ang="0">
                    <a:pos x="49" y="125"/>
                  </a:cxn>
                  <a:cxn ang="0">
                    <a:pos x="62" y="125"/>
                  </a:cxn>
                  <a:cxn ang="0">
                    <a:pos x="62" y="125"/>
                  </a:cxn>
                  <a:cxn ang="0">
                    <a:pos x="75" y="125"/>
                  </a:cxn>
                  <a:cxn ang="0">
                    <a:pos x="87" y="121"/>
                  </a:cxn>
                  <a:cxn ang="0">
                    <a:pos x="98" y="116"/>
                  </a:cxn>
                  <a:cxn ang="0">
                    <a:pos x="106" y="107"/>
                  </a:cxn>
                  <a:cxn ang="0">
                    <a:pos x="115" y="98"/>
                  </a:cxn>
                  <a:cxn ang="0">
                    <a:pos x="121" y="88"/>
                  </a:cxn>
                  <a:cxn ang="0">
                    <a:pos x="124" y="76"/>
                  </a:cxn>
                  <a:cxn ang="0">
                    <a:pos x="126" y="63"/>
                  </a:cxn>
                  <a:cxn ang="0">
                    <a:pos x="126" y="63"/>
                  </a:cxn>
                  <a:cxn ang="0">
                    <a:pos x="124" y="50"/>
                  </a:cxn>
                  <a:cxn ang="0">
                    <a:pos x="121" y="39"/>
                  </a:cxn>
                  <a:cxn ang="0">
                    <a:pos x="115" y="28"/>
                  </a:cxn>
                  <a:cxn ang="0">
                    <a:pos x="106" y="19"/>
                  </a:cxn>
                  <a:cxn ang="0">
                    <a:pos x="98" y="11"/>
                  </a:cxn>
                  <a:cxn ang="0">
                    <a:pos x="87" y="5"/>
                  </a:cxn>
                  <a:cxn ang="0">
                    <a:pos x="75" y="1"/>
                  </a:cxn>
                  <a:cxn ang="0">
                    <a:pos x="62" y="0"/>
                  </a:cxn>
                </a:cxnLst>
                <a:rect l="0" t="0" r="r" b="b"/>
                <a:pathLst>
                  <a:path w="126" h="125">
                    <a:moveTo>
                      <a:pt x="62" y="0"/>
                    </a:moveTo>
                    <a:lnTo>
                      <a:pt x="62" y="0"/>
                    </a:lnTo>
                    <a:lnTo>
                      <a:pt x="49" y="1"/>
                    </a:lnTo>
                    <a:lnTo>
                      <a:pt x="38" y="5"/>
                    </a:lnTo>
                    <a:lnTo>
                      <a:pt x="28" y="11"/>
                    </a:lnTo>
                    <a:lnTo>
                      <a:pt x="18" y="19"/>
                    </a:lnTo>
                    <a:lnTo>
                      <a:pt x="10" y="28"/>
                    </a:lnTo>
                    <a:lnTo>
                      <a:pt x="5" y="39"/>
                    </a:lnTo>
                    <a:lnTo>
                      <a:pt x="0" y="50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0" y="76"/>
                    </a:lnTo>
                    <a:lnTo>
                      <a:pt x="5" y="88"/>
                    </a:lnTo>
                    <a:lnTo>
                      <a:pt x="10" y="98"/>
                    </a:lnTo>
                    <a:lnTo>
                      <a:pt x="18" y="107"/>
                    </a:lnTo>
                    <a:lnTo>
                      <a:pt x="28" y="116"/>
                    </a:lnTo>
                    <a:lnTo>
                      <a:pt x="38" y="121"/>
                    </a:lnTo>
                    <a:lnTo>
                      <a:pt x="49" y="125"/>
                    </a:lnTo>
                    <a:lnTo>
                      <a:pt x="62" y="125"/>
                    </a:lnTo>
                    <a:lnTo>
                      <a:pt x="62" y="125"/>
                    </a:lnTo>
                    <a:lnTo>
                      <a:pt x="75" y="125"/>
                    </a:lnTo>
                    <a:lnTo>
                      <a:pt x="87" y="121"/>
                    </a:lnTo>
                    <a:lnTo>
                      <a:pt x="98" y="116"/>
                    </a:lnTo>
                    <a:lnTo>
                      <a:pt x="106" y="107"/>
                    </a:lnTo>
                    <a:lnTo>
                      <a:pt x="115" y="98"/>
                    </a:lnTo>
                    <a:lnTo>
                      <a:pt x="121" y="88"/>
                    </a:lnTo>
                    <a:lnTo>
                      <a:pt x="124" y="76"/>
                    </a:lnTo>
                    <a:lnTo>
                      <a:pt x="126" y="63"/>
                    </a:lnTo>
                    <a:lnTo>
                      <a:pt x="126" y="63"/>
                    </a:lnTo>
                    <a:lnTo>
                      <a:pt x="124" y="50"/>
                    </a:lnTo>
                    <a:lnTo>
                      <a:pt x="121" y="39"/>
                    </a:lnTo>
                    <a:lnTo>
                      <a:pt x="115" y="28"/>
                    </a:lnTo>
                    <a:lnTo>
                      <a:pt x="106" y="19"/>
                    </a:lnTo>
                    <a:lnTo>
                      <a:pt x="98" y="11"/>
                    </a:lnTo>
                    <a:lnTo>
                      <a:pt x="87" y="5"/>
                    </a:lnTo>
                    <a:lnTo>
                      <a:pt x="75" y="1"/>
                    </a:lnTo>
                    <a:lnTo>
                      <a:pt x="6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0" name="Freeform 1173"/>
              <p:cNvSpPr>
                <a:spLocks noEditPoints="1"/>
              </p:cNvSpPr>
              <p:nvPr/>
            </p:nvSpPr>
            <p:spPr bwMode="auto">
              <a:xfrm>
                <a:off x="3330" y="2438"/>
                <a:ext cx="76" cy="80"/>
              </a:xfrm>
              <a:custGeom>
                <a:avLst/>
                <a:gdLst/>
                <a:ahLst/>
                <a:cxnLst>
                  <a:cxn ang="0">
                    <a:pos x="75" y="19"/>
                  </a:cxn>
                  <a:cxn ang="0">
                    <a:pos x="76" y="22"/>
                  </a:cxn>
                  <a:cxn ang="0">
                    <a:pos x="76" y="22"/>
                  </a:cxn>
                  <a:cxn ang="0">
                    <a:pos x="76" y="22"/>
                  </a:cxn>
                  <a:cxn ang="0">
                    <a:pos x="40" y="0"/>
                  </a:cxn>
                  <a:cxn ang="0">
                    <a:pos x="39" y="0"/>
                  </a:cxn>
                  <a:cxn ang="0">
                    <a:pos x="34" y="0"/>
                  </a:cxn>
                  <a:cxn ang="0">
                    <a:pos x="26" y="3"/>
                  </a:cxn>
                  <a:cxn ang="0">
                    <a:pos x="9" y="14"/>
                  </a:cxn>
                  <a:cxn ang="0">
                    <a:pos x="4" y="22"/>
                  </a:cxn>
                  <a:cxn ang="0">
                    <a:pos x="3" y="26"/>
                  </a:cxn>
                  <a:cxn ang="0">
                    <a:pos x="1" y="29"/>
                  </a:cxn>
                  <a:cxn ang="0">
                    <a:pos x="1" y="34"/>
                  </a:cxn>
                  <a:cxn ang="0">
                    <a:pos x="0" y="40"/>
                  </a:cxn>
                  <a:cxn ang="0">
                    <a:pos x="1" y="49"/>
                  </a:cxn>
                  <a:cxn ang="0">
                    <a:pos x="8" y="63"/>
                  </a:cxn>
                  <a:cxn ang="0">
                    <a:pos x="16" y="71"/>
                  </a:cxn>
                  <a:cxn ang="0">
                    <a:pos x="19" y="75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34" y="80"/>
                  </a:cxn>
                  <a:cxn ang="0">
                    <a:pos x="22" y="76"/>
                  </a:cxn>
                  <a:cxn ang="0">
                    <a:pos x="19" y="75"/>
                  </a:cxn>
                  <a:cxn ang="0">
                    <a:pos x="13" y="70"/>
                  </a:cxn>
                  <a:cxn ang="0">
                    <a:pos x="8" y="63"/>
                  </a:cxn>
                  <a:cxn ang="0">
                    <a:pos x="1" y="49"/>
                  </a:cxn>
                  <a:cxn ang="0">
                    <a:pos x="0" y="40"/>
                  </a:cxn>
                  <a:cxn ang="0">
                    <a:pos x="1" y="34"/>
                  </a:cxn>
                  <a:cxn ang="0">
                    <a:pos x="1" y="29"/>
                  </a:cxn>
                  <a:cxn ang="0">
                    <a:pos x="3" y="26"/>
                  </a:cxn>
                  <a:cxn ang="0">
                    <a:pos x="4" y="22"/>
                  </a:cxn>
                  <a:cxn ang="0">
                    <a:pos x="18" y="8"/>
                  </a:cxn>
                  <a:cxn ang="0">
                    <a:pos x="34" y="0"/>
                  </a:cxn>
                  <a:cxn ang="0">
                    <a:pos x="39" y="0"/>
                  </a:cxn>
                  <a:cxn ang="0">
                    <a:pos x="40" y="0"/>
                  </a:cxn>
                  <a:cxn ang="0">
                    <a:pos x="42" y="0"/>
                  </a:cxn>
                  <a:cxn ang="0">
                    <a:pos x="45" y="0"/>
                  </a:cxn>
                  <a:cxn ang="0">
                    <a:pos x="42" y="0"/>
                  </a:cxn>
                  <a:cxn ang="0">
                    <a:pos x="40" y="0"/>
                  </a:cxn>
                </a:cxnLst>
                <a:rect l="0" t="0" r="r" b="b"/>
                <a:pathLst>
                  <a:path w="76" h="80">
                    <a:moveTo>
                      <a:pt x="75" y="19"/>
                    </a:moveTo>
                    <a:lnTo>
                      <a:pt x="75" y="19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6" y="22"/>
                    </a:lnTo>
                    <a:lnTo>
                      <a:pt x="75" y="19"/>
                    </a:lnTo>
                    <a:close/>
                    <a:moveTo>
                      <a:pt x="40" y="0"/>
                    </a:moveTo>
                    <a:lnTo>
                      <a:pt x="40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6" y="3"/>
                    </a:lnTo>
                    <a:lnTo>
                      <a:pt x="18" y="8"/>
                    </a:lnTo>
                    <a:lnTo>
                      <a:pt x="9" y="1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9"/>
                    </a:lnTo>
                    <a:lnTo>
                      <a:pt x="4" y="57"/>
                    </a:lnTo>
                    <a:lnTo>
                      <a:pt x="8" y="63"/>
                    </a:lnTo>
                    <a:lnTo>
                      <a:pt x="13" y="70"/>
                    </a:lnTo>
                    <a:lnTo>
                      <a:pt x="16" y="71"/>
                    </a:lnTo>
                    <a:lnTo>
                      <a:pt x="16" y="71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16" y="71"/>
                    </a:lnTo>
                    <a:lnTo>
                      <a:pt x="13" y="70"/>
                    </a:lnTo>
                    <a:lnTo>
                      <a:pt x="13" y="70"/>
                    </a:lnTo>
                    <a:lnTo>
                      <a:pt x="8" y="63"/>
                    </a:lnTo>
                    <a:lnTo>
                      <a:pt x="4" y="57"/>
                    </a:lnTo>
                    <a:lnTo>
                      <a:pt x="1" y="49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9" y="14"/>
                    </a:lnTo>
                    <a:lnTo>
                      <a:pt x="18" y="8"/>
                    </a:lnTo>
                    <a:lnTo>
                      <a:pt x="26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E2E2E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1" name="Freeform 1174"/>
              <p:cNvSpPr>
                <a:spLocks/>
              </p:cNvSpPr>
              <p:nvPr/>
            </p:nvSpPr>
            <p:spPr bwMode="auto">
              <a:xfrm>
                <a:off x="3405" y="2457"/>
                <a:ext cx="1" cy="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1" y="3"/>
                  </a:cxn>
                  <a:cxn ang="0">
                    <a:pos x="0" y="0"/>
                  </a:cxn>
                </a:cxnLst>
                <a:rect l="0" t="0" r="r" b="b"/>
                <a:pathLst>
                  <a:path w="1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2" name="Freeform 1175"/>
              <p:cNvSpPr>
                <a:spLocks/>
              </p:cNvSpPr>
              <p:nvPr/>
            </p:nvSpPr>
            <p:spPr bwMode="auto">
              <a:xfrm>
                <a:off x="3330" y="2438"/>
                <a:ext cx="45" cy="8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9" y="0"/>
                  </a:cxn>
                  <a:cxn ang="0">
                    <a:pos x="34" y="0"/>
                  </a:cxn>
                  <a:cxn ang="0">
                    <a:pos x="18" y="8"/>
                  </a:cxn>
                  <a:cxn ang="0">
                    <a:pos x="4" y="22"/>
                  </a:cxn>
                  <a:cxn ang="0">
                    <a:pos x="3" y="26"/>
                  </a:cxn>
                  <a:cxn ang="0">
                    <a:pos x="1" y="29"/>
                  </a:cxn>
                  <a:cxn ang="0">
                    <a:pos x="1" y="34"/>
                  </a:cxn>
                  <a:cxn ang="0">
                    <a:pos x="0" y="40"/>
                  </a:cxn>
                  <a:cxn ang="0">
                    <a:pos x="0" y="40"/>
                  </a:cxn>
                  <a:cxn ang="0">
                    <a:pos x="4" y="57"/>
                  </a:cxn>
                  <a:cxn ang="0">
                    <a:pos x="13" y="70"/>
                  </a:cxn>
                  <a:cxn ang="0">
                    <a:pos x="16" y="71"/>
                  </a:cxn>
                  <a:cxn ang="0">
                    <a:pos x="19" y="75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22" y="76"/>
                  </a:cxn>
                  <a:cxn ang="0">
                    <a:pos x="34" y="80"/>
                  </a:cxn>
                  <a:cxn ang="0">
                    <a:pos x="22" y="76"/>
                  </a:cxn>
                  <a:cxn ang="0">
                    <a:pos x="19" y="75"/>
                  </a:cxn>
                  <a:cxn ang="0">
                    <a:pos x="16" y="71"/>
                  </a:cxn>
                  <a:cxn ang="0">
                    <a:pos x="13" y="70"/>
                  </a:cxn>
                  <a:cxn ang="0">
                    <a:pos x="4" y="57"/>
                  </a:cxn>
                  <a:cxn ang="0">
                    <a:pos x="0" y="40"/>
                  </a:cxn>
                  <a:cxn ang="0">
                    <a:pos x="1" y="34"/>
                  </a:cxn>
                  <a:cxn ang="0">
                    <a:pos x="1" y="29"/>
                  </a:cxn>
                  <a:cxn ang="0">
                    <a:pos x="3" y="26"/>
                  </a:cxn>
                  <a:cxn ang="0">
                    <a:pos x="4" y="22"/>
                  </a:cxn>
                  <a:cxn ang="0">
                    <a:pos x="9" y="14"/>
                  </a:cxn>
                  <a:cxn ang="0">
                    <a:pos x="26" y="3"/>
                  </a:cxn>
                  <a:cxn ang="0">
                    <a:pos x="34" y="0"/>
                  </a:cxn>
                  <a:cxn ang="0">
                    <a:pos x="39" y="0"/>
                  </a:cxn>
                  <a:cxn ang="0">
                    <a:pos x="40" y="0"/>
                  </a:cxn>
                  <a:cxn ang="0">
                    <a:pos x="42" y="0"/>
                  </a:cxn>
                  <a:cxn ang="0">
                    <a:pos x="45" y="0"/>
                  </a:cxn>
                  <a:cxn ang="0">
                    <a:pos x="42" y="0"/>
                  </a:cxn>
                </a:cxnLst>
                <a:rect l="0" t="0" r="r" b="b"/>
                <a:pathLst>
                  <a:path w="45" h="80">
                    <a:moveTo>
                      <a:pt x="40" y="0"/>
                    </a:moveTo>
                    <a:lnTo>
                      <a:pt x="40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26" y="3"/>
                    </a:lnTo>
                    <a:lnTo>
                      <a:pt x="18" y="8"/>
                    </a:lnTo>
                    <a:lnTo>
                      <a:pt x="9" y="14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9"/>
                    </a:lnTo>
                    <a:lnTo>
                      <a:pt x="4" y="57"/>
                    </a:lnTo>
                    <a:lnTo>
                      <a:pt x="8" y="63"/>
                    </a:lnTo>
                    <a:lnTo>
                      <a:pt x="13" y="70"/>
                    </a:lnTo>
                    <a:lnTo>
                      <a:pt x="16" y="71"/>
                    </a:lnTo>
                    <a:lnTo>
                      <a:pt x="16" y="71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34" y="80"/>
                    </a:lnTo>
                    <a:lnTo>
                      <a:pt x="34" y="80"/>
                    </a:lnTo>
                    <a:lnTo>
                      <a:pt x="22" y="76"/>
                    </a:lnTo>
                    <a:lnTo>
                      <a:pt x="22" y="76"/>
                    </a:lnTo>
                    <a:lnTo>
                      <a:pt x="19" y="75"/>
                    </a:lnTo>
                    <a:lnTo>
                      <a:pt x="19" y="75"/>
                    </a:lnTo>
                    <a:lnTo>
                      <a:pt x="16" y="71"/>
                    </a:lnTo>
                    <a:lnTo>
                      <a:pt x="13" y="70"/>
                    </a:lnTo>
                    <a:lnTo>
                      <a:pt x="13" y="70"/>
                    </a:lnTo>
                    <a:lnTo>
                      <a:pt x="8" y="63"/>
                    </a:lnTo>
                    <a:lnTo>
                      <a:pt x="4" y="57"/>
                    </a:lnTo>
                    <a:lnTo>
                      <a:pt x="1" y="49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34"/>
                    </a:lnTo>
                    <a:lnTo>
                      <a:pt x="1" y="34"/>
                    </a:lnTo>
                    <a:lnTo>
                      <a:pt x="1" y="29"/>
                    </a:lnTo>
                    <a:lnTo>
                      <a:pt x="1" y="29"/>
                    </a:lnTo>
                    <a:lnTo>
                      <a:pt x="3" y="26"/>
                    </a:lnTo>
                    <a:lnTo>
                      <a:pt x="3" y="26"/>
                    </a:lnTo>
                    <a:lnTo>
                      <a:pt x="4" y="22"/>
                    </a:lnTo>
                    <a:lnTo>
                      <a:pt x="4" y="22"/>
                    </a:lnTo>
                    <a:lnTo>
                      <a:pt x="9" y="14"/>
                    </a:lnTo>
                    <a:lnTo>
                      <a:pt x="18" y="8"/>
                    </a:lnTo>
                    <a:lnTo>
                      <a:pt x="26" y="3"/>
                    </a:lnTo>
                    <a:lnTo>
                      <a:pt x="34" y="0"/>
                    </a:lnTo>
                    <a:lnTo>
                      <a:pt x="34" y="0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5" y="0"/>
                    </a:lnTo>
                    <a:lnTo>
                      <a:pt x="45" y="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4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3" name="Freeform 1176"/>
              <p:cNvSpPr>
                <a:spLocks/>
              </p:cNvSpPr>
              <p:nvPr/>
            </p:nvSpPr>
            <p:spPr bwMode="auto">
              <a:xfrm>
                <a:off x="3450" y="2438"/>
                <a:ext cx="69" cy="5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0" y="42"/>
                  </a:cxn>
                  <a:cxn ang="0">
                    <a:pos x="2" y="45"/>
                  </a:cxn>
                  <a:cxn ang="0">
                    <a:pos x="4" y="49"/>
                  </a:cxn>
                  <a:cxn ang="0">
                    <a:pos x="7" y="52"/>
                  </a:cxn>
                  <a:cxn ang="0">
                    <a:pos x="12" y="52"/>
                  </a:cxn>
                  <a:cxn ang="0">
                    <a:pos x="59" y="52"/>
                  </a:cxn>
                  <a:cxn ang="0">
                    <a:pos x="59" y="52"/>
                  </a:cxn>
                  <a:cxn ang="0">
                    <a:pos x="62" y="52"/>
                  </a:cxn>
                  <a:cxn ang="0">
                    <a:pos x="66" y="49"/>
                  </a:cxn>
                  <a:cxn ang="0">
                    <a:pos x="67" y="45"/>
                  </a:cxn>
                  <a:cxn ang="0">
                    <a:pos x="69" y="42"/>
                  </a:cxn>
                  <a:cxn ang="0">
                    <a:pos x="69" y="9"/>
                  </a:cxn>
                  <a:cxn ang="0">
                    <a:pos x="69" y="9"/>
                  </a:cxn>
                  <a:cxn ang="0">
                    <a:pos x="67" y="6"/>
                  </a:cxn>
                  <a:cxn ang="0">
                    <a:pos x="66" y="3"/>
                  </a:cxn>
                  <a:cxn ang="0">
                    <a:pos x="62" y="1"/>
                  </a:cxn>
                  <a:cxn ang="0">
                    <a:pos x="59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7" y="1"/>
                  </a:cxn>
                  <a:cxn ang="0">
                    <a:pos x="4" y="3"/>
                  </a:cxn>
                  <a:cxn ang="0">
                    <a:pos x="2" y="6"/>
                  </a:cxn>
                  <a:cxn ang="0">
                    <a:pos x="0" y="9"/>
                  </a:cxn>
                  <a:cxn ang="0">
                    <a:pos x="0" y="42"/>
                  </a:cxn>
                </a:cxnLst>
                <a:rect l="0" t="0" r="r" b="b"/>
                <a:pathLst>
                  <a:path w="69" h="52">
                    <a:moveTo>
                      <a:pt x="0" y="42"/>
                    </a:moveTo>
                    <a:lnTo>
                      <a:pt x="0" y="42"/>
                    </a:lnTo>
                    <a:lnTo>
                      <a:pt x="2" y="45"/>
                    </a:lnTo>
                    <a:lnTo>
                      <a:pt x="4" y="49"/>
                    </a:lnTo>
                    <a:lnTo>
                      <a:pt x="7" y="52"/>
                    </a:lnTo>
                    <a:lnTo>
                      <a:pt x="12" y="52"/>
                    </a:lnTo>
                    <a:lnTo>
                      <a:pt x="59" y="52"/>
                    </a:lnTo>
                    <a:lnTo>
                      <a:pt x="59" y="52"/>
                    </a:lnTo>
                    <a:lnTo>
                      <a:pt x="62" y="52"/>
                    </a:lnTo>
                    <a:lnTo>
                      <a:pt x="66" y="49"/>
                    </a:lnTo>
                    <a:lnTo>
                      <a:pt x="67" y="45"/>
                    </a:lnTo>
                    <a:lnTo>
                      <a:pt x="69" y="42"/>
                    </a:lnTo>
                    <a:lnTo>
                      <a:pt x="69" y="9"/>
                    </a:lnTo>
                    <a:lnTo>
                      <a:pt x="69" y="9"/>
                    </a:lnTo>
                    <a:lnTo>
                      <a:pt x="67" y="6"/>
                    </a:lnTo>
                    <a:lnTo>
                      <a:pt x="66" y="3"/>
                    </a:lnTo>
                    <a:lnTo>
                      <a:pt x="62" y="1"/>
                    </a:lnTo>
                    <a:lnTo>
                      <a:pt x="59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4" y="3"/>
                    </a:lnTo>
                    <a:lnTo>
                      <a:pt x="2" y="6"/>
                    </a:lnTo>
                    <a:lnTo>
                      <a:pt x="0" y="9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DE387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4" name="Freeform 1177"/>
              <p:cNvSpPr>
                <a:spLocks/>
              </p:cNvSpPr>
              <p:nvPr/>
            </p:nvSpPr>
            <p:spPr bwMode="auto">
              <a:xfrm>
                <a:off x="3680" y="2469"/>
                <a:ext cx="49" cy="21"/>
              </a:xfrm>
              <a:custGeom>
                <a:avLst/>
                <a:gdLst/>
                <a:ahLst/>
                <a:cxnLst>
                  <a:cxn ang="0">
                    <a:pos x="49" y="21"/>
                  </a:cxn>
                  <a:cxn ang="0">
                    <a:pos x="7" y="21"/>
                  </a:cxn>
                  <a:cxn ang="0">
                    <a:pos x="0" y="0"/>
                  </a:cxn>
                  <a:cxn ang="0">
                    <a:pos x="49" y="0"/>
                  </a:cxn>
                  <a:cxn ang="0">
                    <a:pos x="49" y="21"/>
                  </a:cxn>
                </a:cxnLst>
                <a:rect l="0" t="0" r="r" b="b"/>
                <a:pathLst>
                  <a:path w="49" h="21">
                    <a:moveTo>
                      <a:pt x="49" y="21"/>
                    </a:moveTo>
                    <a:lnTo>
                      <a:pt x="7" y="21"/>
                    </a:lnTo>
                    <a:lnTo>
                      <a:pt x="0" y="0"/>
                    </a:lnTo>
                    <a:lnTo>
                      <a:pt x="49" y="0"/>
                    </a:lnTo>
                    <a:lnTo>
                      <a:pt x="49" y="21"/>
                    </a:lnTo>
                    <a:close/>
                  </a:path>
                </a:pathLst>
              </a:custGeom>
              <a:solidFill>
                <a:srgbClr val="DE387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5" name="Rectangle 1178"/>
              <p:cNvSpPr>
                <a:spLocks noChangeArrowheads="1"/>
              </p:cNvSpPr>
              <p:nvPr/>
            </p:nvSpPr>
            <p:spPr bwMode="auto">
              <a:xfrm>
                <a:off x="3680" y="2253"/>
                <a:ext cx="20" cy="13"/>
              </a:xfrm>
              <a:prstGeom prst="rect">
                <a:avLst/>
              </a:prstGeom>
              <a:solidFill>
                <a:srgbClr val="FEFEF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6" name="Freeform 1179"/>
              <p:cNvSpPr>
                <a:spLocks/>
              </p:cNvSpPr>
              <p:nvPr/>
            </p:nvSpPr>
            <p:spPr bwMode="auto">
              <a:xfrm>
                <a:off x="3589" y="2327"/>
                <a:ext cx="39" cy="34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9" y="0"/>
                  </a:cxn>
                  <a:cxn ang="0">
                    <a:pos x="0" y="5"/>
                  </a:cxn>
                  <a:cxn ang="0">
                    <a:pos x="0" y="34"/>
                  </a:cxn>
                  <a:cxn ang="0">
                    <a:pos x="39" y="34"/>
                  </a:cxn>
                  <a:cxn ang="0">
                    <a:pos x="39" y="0"/>
                  </a:cxn>
                </a:cxnLst>
                <a:rect l="0" t="0" r="r" b="b"/>
                <a:pathLst>
                  <a:path w="39" h="34">
                    <a:moveTo>
                      <a:pt x="39" y="0"/>
                    </a:moveTo>
                    <a:lnTo>
                      <a:pt x="39" y="0"/>
                    </a:lnTo>
                    <a:lnTo>
                      <a:pt x="0" y="5"/>
                    </a:lnTo>
                    <a:lnTo>
                      <a:pt x="0" y="34"/>
                    </a:lnTo>
                    <a:lnTo>
                      <a:pt x="39" y="34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C6E9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7" name="Freeform 1180"/>
              <p:cNvSpPr>
                <a:spLocks/>
              </p:cNvSpPr>
              <p:nvPr/>
            </p:nvSpPr>
            <p:spPr bwMode="auto">
              <a:xfrm>
                <a:off x="3589" y="2327"/>
                <a:ext cx="39" cy="34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39" y="0"/>
                  </a:cxn>
                  <a:cxn ang="0">
                    <a:pos x="0" y="5"/>
                  </a:cxn>
                  <a:cxn ang="0">
                    <a:pos x="0" y="34"/>
                  </a:cxn>
                  <a:cxn ang="0">
                    <a:pos x="39" y="34"/>
                  </a:cxn>
                  <a:cxn ang="0">
                    <a:pos x="39" y="0"/>
                  </a:cxn>
                </a:cxnLst>
                <a:rect l="0" t="0" r="r" b="b"/>
                <a:pathLst>
                  <a:path w="39" h="34">
                    <a:moveTo>
                      <a:pt x="39" y="0"/>
                    </a:moveTo>
                    <a:lnTo>
                      <a:pt x="39" y="0"/>
                    </a:lnTo>
                    <a:lnTo>
                      <a:pt x="0" y="5"/>
                    </a:lnTo>
                    <a:lnTo>
                      <a:pt x="0" y="34"/>
                    </a:lnTo>
                    <a:lnTo>
                      <a:pt x="39" y="34"/>
                    </a:lnTo>
                    <a:lnTo>
                      <a:pt x="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8" name="Freeform 1181"/>
              <p:cNvSpPr>
                <a:spLocks/>
              </p:cNvSpPr>
              <p:nvPr/>
            </p:nvSpPr>
            <p:spPr bwMode="auto">
              <a:xfrm>
                <a:off x="3638" y="2314"/>
                <a:ext cx="33" cy="47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3" y="9"/>
                  </a:cxn>
                  <a:cxn ang="0">
                    <a:pos x="0" y="11"/>
                  </a:cxn>
                  <a:cxn ang="0">
                    <a:pos x="0" y="47"/>
                  </a:cxn>
                  <a:cxn ang="0">
                    <a:pos x="33" y="47"/>
                  </a:cxn>
                  <a:cxn ang="0">
                    <a:pos x="21" y="0"/>
                  </a:cxn>
                </a:cxnLst>
                <a:rect l="0" t="0" r="r" b="b"/>
                <a:pathLst>
                  <a:path w="33" h="47">
                    <a:moveTo>
                      <a:pt x="21" y="0"/>
                    </a:moveTo>
                    <a:lnTo>
                      <a:pt x="21" y="0"/>
                    </a:lnTo>
                    <a:lnTo>
                      <a:pt x="23" y="9"/>
                    </a:lnTo>
                    <a:lnTo>
                      <a:pt x="0" y="11"/>
                    </a:lnTo>
                    <a:lnTo>
                      <a:pt x="0" y="47"/>
                    </a:lnTo>
                    <a:lnTo>
                      <a:pt x="33" y="47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C6E9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89" name="Freeform 1182"/>
              <p:cNvSpPr>
                <a:spLocks/>
              </p:cNvSpPr>
              <p:nvPr/>
            </p:nvSpPr>
            <p:spPr bwMode="auto">
              <a:xfrm>
                <a:off x="3638" y="2314"/>
                <a:ext cx="33" cy="47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23" y="9"/>
                  </a:cxn>
                  <a:cxn ang="0">
                    <a:pos x="0" y="11"/>
                  </a:cxn>
                  <a:cxn ang="0">
                    <a:pos x="0" y="47"/>
                  </a:cxn>
                  <a:cxn ang="0">
                    <a:pos x="33" y="47"/>
                  </a:cxn>
                  <a:cxn ang="0">
                    <a:pos x="21" y="0"/>
                  </a:cxn>
                </a:cxnLst>
                <a:rect l="0" t="0" r="r" b="b"/>
                <a:pathLst>
                  <a:path w="33" h="47">
                    <a:moveTo>
                      <a:pt x="21" y="0"/>
                    </a:moveTo>
                    <a:lnTo>
                      <a:pt x="21" y="0"/>
                    </a:lnTo>
                    <a:lnTo>
                      <a:pt x="23" y="9"/>
                    </a:lnTo>
                    <a:lnTo>
                      <a:pt x="0" y="11"/>
                    </a:lnTo>
                    <a:lnTo>
                      <a:pt x="0" y="47"/>
                    </a:lnTo>
                    <a:lnTo>
                      <a:pt x="33" y="47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0" name="Freeform 1183"/>
              <p:cNvSpPr>
                <a:spLocks/>
              </p:cNvSpPr>
              <p:nvPr/>
            </p:nvSpPr>
            <p:spPr bwMode="auto">
              <a:xfrm>
                <a:off x="3573" y="2305"/>
                <a:ext cx="83" cy="28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" y="0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3" y="0"/>
                  </a:cxn>
                  <a:cxn ang="0">
                    <a:pos x="83" y="0"/>
                  </a:cxn>
                </a:cxnLst>
                <a:rect l="0" t="0" r="r" b="b"/>
                <a:pathLst>
                  <a:path w="83" h="28">
                    <a:moveTo>
                      <a:pt x="83" y="0"/>
                    </a:moveTo>
                    <a:lnTo>
                      <a:pt x="3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0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F6E2D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1" name="Freeform 1184"/>
              <p:cNvSpPr>
                <a:spLocks/>
              </p:cNvSpPr>
              <p:nvPr/>
            </p:nvSpPr>
            <p:spPr bwMode="auto">
              <a:xfrm>
                <a:off x="3573" y="2305"/>
                <a:ext cx="83" cy="28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" y="0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3" y="0"/>
                  </a:cxn>
                  <a:cxn ang="0">
                    <a:pos x="83" y="0"/>
                  </a:cxn>
                </a:cxnLst>
                <a:rect l="0" t="0" r="r" b="b"/>
                <a:pathLst>
                  <a:path w="83" h="28">
                    <a:moveTo>
                      <a:pt x="83" y="0"/>
                    </a:moveTo>
                    <a:lnTo>
                      <a:pt x="3" y="0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3" y="0"/>
                    </a:lnTo>
                    <a:lnTo>
                      <a:pt x="8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2" name="Freeform 1185"/>
              <p:cNvSpPr>
                <a:spLocks/>
              </p:cNvSpPr>
              <p:nvPr/>
            </p:nvSpPr>
            <p:spPr bwMode="auto">
              <a:xfrm>
                <a:off x="3573" y="2305"/>
                <a:ext cx="86" cy="28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" y="0"/>
                  </a:cxn>
                  <a:cxn ang="0">
                    <a:pos x="0" y="28"/>
                  </a:cxn>
                  <a:cxn ang="0">
                    <a:pos x="16" y="27"/>
                  </a:cxn>
                  <a:cxn ang="0">
                    <a:pos x="16" y="27"/>
                  </a:cxn>
                  <a:cxn ang="0">
                    <a:pos x="16" y="9"/>
                  </a:cxn>
                  <a:cxn ang="0">
                    <a:pos x="55" y="9"/>
                  </a:cxn>
                  <a:cxn ang="0">
                    <a:pos x="55" y="22"/>
                  </a:cxn>
                  <a:cxn ang="0">
                    <a:pos x="65" y="20"/>
                  </a:cxn>
                  <a:cxn ang="0">
                    <a:pos x="65" y="20"/>
                  </a:cxn>
                  <a:cxn ang="0">
                    <a:pos x="65" y="9"/>
                  </a:cxn>
                  <a:cxn ang="0">
                    <a:pos x="86" y="9"/>
                  </a:cxn>
                  <a:cxn ang="0">
                    <a:pos x="86" y="9"/>
                  </a:cxn>
                  <a:cxn ang="0">
                    <a:pos x="83" y="0"/>
                  </a:cxn>
                </a:cxnLst>
                <a:rect l="0" t="0" r="r" b="b"/>
                <a:pathLst>
                  <a:path w="86" h="28">
                    <a:moveTo>
                      <a:pt x="83" y="0"/>
                    </a:moveTo>
                    <a:lnTo>
                      <a:pt x="3" y="0"/>
                    </a:lnTo>
                    <a:lnTo>
                      <a:pt x="0" y="28"/>
                    </a:lnTo>
                    <a:lnTo>
                      <a:pt x="16" y="27"/>
                    </a:lnTo>
                    <a:lnTo>
                      <a:pt x="16" y="27"/>
                    </a:lnTo>
                    <a:lnTo>
                      <a:pt x="16" y="9"/>
                    </a:lnTo>
                    <a:lnTo>
                      <a:pt x="55" y="9"/>
                    </a:lnTo>
                    <a:lnTo>
                      <a:pt x="55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5" y="9"/>
                    </a:lnTo>
                    <a:lnTo>
                      <a:pt x="86" y="9"/>
                    </a:lnTo>
                    <a:lnTo>
                      <a:pt x="86" y="9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D6326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3" name="Freeform 1186"/>
              <p:cNvSpPr>
                <a:spLocks/>
              </p:cNvSpPr>
              <p:nvPr/>
            </p:nvSpPr>
            <p:spPr bwMode="auto">
              <a:xfrm>
                <a:off x="3573" y="2305"/>
                <a:ext cx="86" cy="28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3" y="0"/>
                  </a:cxn>
                  <a:cxn ang="0">
                    <a:pos x="0" y="28"/>
                  </a:cxn>
                  <a:cxn ang="0">
                    <a:pos x="16" y="27"/>
                  </a:cxn>
                  <a:cxn ang="0">
                    <a:pos x="16" y="27"/>
                  </a:cxn>
                  <a:cxn ang="0">
                    <a:pos x="16" y="9"/>
                  </a:cxn>
                  <a:cxn ang="0">
                    <a:pos x="55" y="9"/>
                  </a:cxn>
                  <a:cxn ang="0">
                    <a:pos x="55" y="22"/>
                  </a:cxn>
                  <a:cxn ang="0">
                    <a:pos x="65" y="20"/>
                  </a:cxn>
                  <a:cxn ang="0">
                    <a:pos x="65" y="20"/>
                  </a:cxn>
                  <a:cxn ang="0">
                    <a:pos x="65" y="9"/>
                  </a:cxn>
                  <a:cxn ang="0">
                    <a:pos x="86" y="9"/>
                  </a:cxn>
                  <a:cxn ang="0">
                    <a:pos x="86" y="9"/>
                  </a:cxn>
                  <a:cxn ang="0">
                    <a:pos x="83" y="0"/>
                  </a:cxn>
                </a:cxnLst>
                <a:rect l="0" t="0" r="r" b="b"/>
                <a:pathLst>
                  <a:path w="86" h="28">
                    <a:moveTo>
                      <a:pt x="83" y="0"/>
                    </a:moveTo>
                    <a:lnTo>
                      <a:pt x="3" y="0"/>
                    </a:lnTo>
                    <a:lnTo>
                      <a:pt x="0" y="28"/>
                    </a:lnTo>
                    <a:lnTo>
                      <a:pt x="16" y="27"/>
                    </a:lnTo>
                    <a:lnTo>
                      <a:pt x="16" y="27"/>
                    </a:lnTo>
                    <a:lnTo>
                      <a:pt x="16" y="9"/>
                    </a:lnTo>
                    <a:lnTo>
                      <a:pt x="55" y="9"/>
                    </a:lnTo>
                    <a:lnTo>
                      <a:pt x="55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5" y="9"/>
                    </a:lnTo>
                    <a:lnTo>
                      <a:pt x="86" y="9"/>
                    </a:lnTo>
                    <a:lnTo>
                      <a:pt x="86" y="9"/>
                    </a:lnTo>
                    <a:lnTo>
                      <a:pt x="83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4" name="Freeform 1187"/>
              <p:cNvSpPr>
                <a:spLocks/>
              </p:cNvSpPr>
              <p:nvPr/>
            </p:nvSpPr>
            <p:spPr bwMode="auto">
              <a:xfrm>
                <a:off x="3589" y="2314"/>
                <a:ext cx="39" cy="18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39" y="13"/>
                  </a:cxn>
                  <a:cxn ang="0">
                    <a:pos x="39" y="13"/>
                  </a:cxn>
                  <a:cxn ang="0">
                    <a:pos x="39" y="0"/>
                  </a:cxn>
                </a:cxnLst>
                <a:rect l="0" t="0" r="r" b="b"/>
                <a:pathLst>
                  <a:path w="39" h="18">
                    <a:moveTo>
                      <a:pt x="39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BFCFC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5" name="Freeform 1188"/>
              <p:cNvSpPr>
                <a:spLocks/>
              </p:cNvSpPr>
              <p:nvPr/>
            </p:nvSpPr>
            <p:spPr bwMode="auto">
              <a:xfrm>
                <a:off x="3589" y="2314"/>
                <a:ext cx="39" cy="18"/>
              </a:xfrm>
              <a:custGeom>
                <a:avLst/>
                <a:gdLst/>
                <a:ahLst/>
                <a:cxnLst>
                  <a:cxn ang="0">
                    <a:pos x="39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39" y="13"/>
                  </a:cxn>
                  <a:cxn ang="0">
                    <a:pos x="39" y="13"/>
                  </a:cxn>
                  <a:cxn ang="0">
                    <a:pos x="39" y="0"/>
                  </a:cxn>
                </a:cxnLst>
                <a:rect l="0" t="0" r="r" b="b"/>
                <a:pathLst>
                  <a:path w="39" h="18">
                    <a:moveTo>
                      <a:pt x="39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39" y="13"/>
                    </a:lnTo>
                    <a:lnTo>
                      <a:pt x="39" y="13"/>
                    </a:lnTo>
                    <a:lnTo>
                      <a:pt x="39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6" name="Freeform 1189"/>
              <p:cNvSpPr>
                <a:spLocks/>
              </p:cNvSpPr>
              <p:nvPr/>
            </p:nvSpPr>
            <p:spPr bwMode="auto">
              <a:xfrm>
                <a:off x="3638" y="2314"/>
                <a:ext cx="23" cy="11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23" y="9"/>
                  </a:cxn>
                  <a:cxn ang="0">
                    <a:pos x="21" y="0"/>
                  </a:cxn>
                </a:cxnLst>
                <a:rect l="0" t="0" r="r" b="b"/>
                <a:pathLst>
                  <a:path w="23" h="11">
                    <a:moveTo>
                      <a:pt x="21" y="0"/>
                    </a:moveTo>
                    <a:lnTo>
                      <a:pt x="21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23" y="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BFCFC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7" name="Freeform 1190"/>
              <p:cNvSpPr>
                <a:spLocks/>
              </p:cNvSpPr>
              <p:nvPr/>
            </p:nvSpPr>
            <p:spPr bwMode="auto">
              <a:xfrm>
                <a:off x="3638" y="2314"/>
                <a:ext cx="23" cy="11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1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23" y="9"/>
                  </a:cxn>
                  <a:cxn ang="0">
                    <a:pos x="21" y="0"/>
                  </a:cxn>
                </a:cxnLst>
                <a:rect l="0" t="0" r="r" b="b"/>
                <a:pathLst>
                  <a:path w="23" h="11">
                    <a:moveTo>
                      <a:pt x="21" y="0"/>
                    </a:moveTo>
                    <a:lnTo>
                      <a:pt x="21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23" y="9"/>
                    </a:lnTo>
                    <a:lnTo>
                      <a:pt x="21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8" name="Rectangle 1191"/>
              <p:cNvSpPr>
                <a:spLocks noChangeArrowheads="1"/>
              </p:cNvSpPr>
              <p:nvPr/>
            </p:nvSpPr>
            <p:spPr bwMode="auto">
              <a:xfrm>
                <a:off x="3690" y="2403"/>
                <a:ext cx="25" cy="20"/>
              </a:xfrm>
              <a:prstGeom prst="rect">
                <a:avLst/>
              </a:prstGeom>
              <a:solidFill>
                <a:srgbClr val="DE387D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499" name="Freeform 1192"/>
              <p:cNvSpPr>
                <a:spLocks/>
              </p:cNvSpPr>
              <p:nvPr/>
            </p:nvSpPr>
            <p:spPr bwMode="auto">
              <a:xfrm>
                <a:off x="3250" y="2237"/>
                <a:ext cx="293" cy="88"/>
              </a:xfrm>
              <a:custGeom>
                <a:avLst/>
                <a:gdLst/>
                <a:ahLst/>
                <a:cxnLst>
                  <a:cxn ang="0">
                    <a:pos x="293" y="51"/>
                  </a:cxn>
                  <a:cxn ang="0">
                    <a:pos x="275" y="33"/>
                  </a:cxn>
                  <a:cxn ang="0">
                    <a:pos x="266" y="42"/>
                  </a:cxn>
                  <a:cxn ang="0">
                    <a:pos x="249" y="23"/>
                  </a:cxn>
                  <a:cxn ang="0">
                    <a:pos x="238" y="28"/>
                  </a:cxn>
                  <a:cxn ang="0">
                    <a:pos x="218" y="16"/>
                  </a:cxn>
                  <a:cxn ang="0">
                    <a:pos x="199" y="13"/>
                  </a:cxn>
                  <a:cxn ang="0">
                    <a:pos x="181" y="18"/>
                  </a:cxn>
                  <a:cxn ang="0">
                    <a:pos x="161" y="5"/>
                  </a:cxn>
                  <a:cxn ang="0">
                    <a:pos x="143" y="16"/>
                  </a:cxn>
                  <a:cxn ang="0">
                    <a:pos x="117" y="0"/>
                  </a:cxn>
                  <a:cxn ang="0">
                    <a:pos x="96" y="13"/>
                  </a:cxn>
                  <a:cxn ang="0">
                    <a:pos x="76" y="16"/>
                  </a:cxn>
                  <a:cxn ang="0">
                    <a:pos x="53" y="41"/>
                  </a:cxn>
                  <a:cxn ang="0">
                    <a:pos x="44" y="42"/>
                  </a:cxn>
                  <a:cxn ang="0">
                    <a:pos x="27" y="62"/>
                  </a:cxn>
                  <a:cxn ang="0">
                    <a:pos x="14" y="67"/>
                  </a:cxn>
                  <a:cxn ang="0">
                    <a:pos x="0" y="88"/>
                  </a:cxn>
                  <a:cxn ang="0">
                    <a:pos x="225" y="88"/>
                  </a:cxn>
                  <a:cxn ang="0">
                    <a:pos x="293" y="51"/>
                  </a:cxn>
                </a:cxnLst>
                <a:rect l="0" t="0" r="r" b="b"/>
                <a:pathLst>
                  <a:path w="293" h="88">
                    <a:moveTo>
                      <a:pt x="293" y="51"/>
                    </a:moveTo>
                    <a:lnTo>
                      <a:pt x="275" y="33"/>
                    </a:lnTo>
                    <a:lnTo>
                      <a:pt x="266" y="42"/>
                    </a:lnTo>
                    <a:lnTo>
                      <a:pt x="249" y="23"/>
                    </a:lnTo>
                    <a:lnTo>
                      <a:pt x="238" y="28"/>
                    </a:lnTo>
                    <a:lnTo>
                      <a:pt x="218" y="16"/>
                    </a:lnTo>
                    <a:lnTo>
                      <a:pt x="199" y="13"/>
                    </a:lnTo>
                    <a:lnTo>
                      <a:pt x="181" y="18"/>
                    </a:lnTo>
                    <a:lnTo>
                      <a:pt x="161" y="5"/>
                    </a:lnTo>
                    <a:lnTo>
                      <a:pt x="143" y="16"/>
                    </a:lnTo>
                    <a:lnTo>
                      <a:pt x="117" y="0"/>
                    </a:lnTo>
                    <a:lnTo>
                      <a:pt x="96" y="13"/>
                    </a:lnTo>
                    <a:lnTo>
                      <a:pt x="76" y="16"/>
                    </a:lnTo>
                    <a:lnTo>
                      <a:pt x="53" y="41"/>
                    </a:lnTo>
                    <a:lnTo>
                      <a:pt x="44" y="42"/>
                    </a:lnTo>
                    <a:lnTo>
                      <a:pt x="27" y="62"/>
                    </a:lnTo>
                    <a:lnTo>
                      <a:pt x="14" y="67"/>
                    </a:lnTo>
                    <a:lnTo>
                      <a:pt x="0" y="88"/>
                    </a:lnTo>
                    <a:lnTo>
                      <a:pt x="225" y="88"/>
                    </a:lnTo>
                    <a:lnTo>
                      <a:pt x="293" y="51"/>
                    </a:lnTo>
                    <a:close/>
                  </a:path>
                </a:pathLst>
              </a:custGeom>
              <a:solidFill>
                <a:srgbClr val="2944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0" name="Freeform 1193"/>
              <p:cNvSpPr>
                <a:spLocks/>
              </p:cNvSpPr>
              <p:nvPr/>
            </p:nvSpPr>
            <p:spPr bwMode="auto">
              <a:xfrm>
                <a:off x="3250" y="2237"/>
                <a:ext cx="293" cy="88"/>
              </a:xfrm>
              <a:custGeom>
                <a:avLst/>
                <a:gdLst/>
                <a:ahLst/>
                <a:cxnLst>
                  <a:cxn ang="0">
                    <a:pos x="293" y="51"/>
                  </a:cxn>
                  <a:cxn ang="0">
                    <a:pos x="275" y="33"/>
                  </a:cxn>
                  <a:cxn ang="0">
                    <a:pos x="266" y="42"/>
                  </a:cxn>
                  <a:cxn ang="0">
                    <a:pos x="249" y="23"/>
                  </a:cxn>
                  <a:cxn ang="0">
                    <a:pos x="238" y="28"/>
                  </a:cxn>
                  <a:cxn ang="0">
                    <a:pos x="218" y="16"/>
                  </a:cxn>
                  <a:cxn ang="0">
                    <a:pos x="199" y="13"/>
                  </a:cxn>
                  <a:cxn ang="0">
                    <a:pos x="181" y="18"/>
                  </a:cxn>
                  <a:cxn ang="0">
                    <a:pos x="161" y="5"/>
                  </a:cxn>
                  <a:cxn ang="0">
                    <a:pos x="143" y="16"/>
                  </a:cxn>
                  <a:cxn ang="0">
                    <a:pos x="117" y="0"/>
                  </a:cxn>
                  <a:cxn ang="0">
                    <a:pos x="96" y="13"/>
                  </a:cxn>
                  <a:cxn ang="0">
                    <a:pos x="76" y="16"/>
                  </a:cxn>
                  <a:cxn ang="0">
                    <a:pos x="53" y="41"/>
                  </a:cxn>
                  <a:cxn ang="0">
                    <a:pos x="44" y="42"/>
                  </a:cxn>
                  <a:cxn ang="0">
                    <a:pos x="27" y="62"/>
                  </a:cxn>
                  <a:cxn ang="0">
                    <a:pos x="14" y="67"/>
                  </a:cxn>
                  <a:cxn ang="0">
                    <a:pos x="0" y="88"/>
                  </a:cxn>
                  <a:cxn ang="0">
                    <a:pos x="225" y="88"/>
                  </a:cxn>
                  <a:cxn ang="0">
                    <a:pos x="293" y="51"/>
                  </a:cxn>
                </a:cxnLst>
                <a:rect l="0" t="0" r="r" b="b"/>
                <a:pathLst>
                  <a:path w="293" h="88">
                    <a:moveTo>
                      <a:pt x="293" y="51"/>
                    </a:moveTo>
                    <a:lnTo>
                      <a:pt x="275" y="33"/>
                    </a:lnTo>
                    <a:lnTo>
                      <a:pt x="266" y="42"/>
                    </a:lnTo>
                    <a:lnTo>
                      <a:pt x="249" y="23"/>
                    </a:lnTo>
                    <a:lnTo>
                      <a:pt x="238" y="28"/>
                    </a:lnTo>
                    <a:lnTo>
                      <a:pt x="218" y="16"/>
                    </a:lnTo>
                    <a:lnTo>
                      <a:pt x="199" y="13"/>
                    </a:lnTo>
                    <a:lnTo>
                      <a:pt x="181" y="18"/>
                    </a:lnTo>
                    <a:lnTo>
                      <a:pt x="161" y="5"/>
                    </a:lnTo>
                    <a:lnTo>
                      <a:pt x="143" y="16"/>
                    </a:lnTo>
                    <a:lnTo>
                      <a:pt x="117" y="0"/>
                    </a:lnTo>
                    <a:lnTo>
                      <a:pt x="96" y="13"/>
                    </a:lnTo>
                    <a:lnTo>
                      <a:pt x="76" y="16"/>
                    </a:lnTo>
                    <a:lnTo>
                      <a:pt x="53" y="41"/>
                    </a:lnTo>
                    <a:lnTo>
                      <a:pt x="44" y="42"/>
                    </a:lnTo>
                    <a:lnTo>
                      <a:pt x="27" y="62"/>
                    </a:lnTo>
                    <a:lnTo>
                      <a:pt x="14" y="67"/>
                    </a:lnTo>
                    <a:lnTo>
                      <a:pt x="0" y="88"/>
                    </a:lnTo>
                    <a:lnTo>
                      <a:pt x="225" y="88"/>
                    </a:lnTo>
                    <a:lnTo>
                      <a:pt x="293" y="5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1" name="Freeform 1194"/>
              <p:cNvSpPr>
                <a:spLocks/>
              </p:cNvSpPr>
              <p:nvPr/>
            </p:nvSpPr>
            <p:spPr bwMode="auto">
              <a:xfrm>
                <a:off x="3367" y="2237"/>
                <a:ext cx="26" cy="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6"/>
                  </a:cxn>
                  <a:cxn ang="0">
                    <a:pos x="26" y="16"/>
                  </a:cxn>
                  <a:cxn ang="0">
                    <a:pos x="0" y="0"/>
                  </a:cxn>
                </a:cxnLst>
                <a:rect l="0" t="0" r="r" b="b"/>
                <a:pathLst>
                  <a:path w="26" h="26">
                    <a:moveTo>
                      <a:pt x="0" y="0"/>
                    </a:moveTo>
                    <a:lnTo>
                      <a:pt x="12" y="26"/>
                    </a:lnTo>
                    <a:lnTo>
                      <a:pt x="26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4395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2" name="Freeform 1195"/>
              <p:cNvSpPr>
                <a:spLocks/>
              </p:cNvSpPr>
              <p:nvPr/>
            </p:nvSpPr>
            <p:spPr bwMode="auto">
              <a:xfrm>
                <a:off x="3367" y="2237"/>
                <a:ext cx="26" cy="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6"/>
                  </a:cxn>
                  <a:cxn ang="0">
                    <a:pos x="26" y="16"/>
                  </a:cxn>
                  <a:cxn ang="0">
                    <a:pos x="0" y="0"/>
                  </a:cxn>
                </a:cxnLst>
                <a:rect l="0" t="0" r="r" b="b"/>
                <a:pathLst>
                  <a:path w="26" h="26">
                    <a:moveTo>
                      <a:pt x="0" y="0"/>
                    </a:moveTo>
                    <a:lnTo>
                      <a:pt x="12" y="26"/>
                    </a:lnTo>
                    <a:lnTo>
                      <a:pt x="26" y="16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3" name="Freeform 1196"/>
              <p:cNvSpPr>
                <a:spLocks/>
              </p:cNvSpPr>
              <p:nvPr/>
            </p:nvSpPr>
            <p:spPr bwMode="auto">
              <a:xfrm>
                <a:off x="3405" y="2242"/>
                <a:ext cx="138" cy="8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3" y="26"/>
                  </a:cxn>
                  <a:cxn ang="0">
                    <a:pos x="29" y="29"/>
                  </a:cxn>
                  <a:cxn ang="0">
                    <a:pos x="24" y="42"/>
                  </a:cxn>
                  <a:cxn ang="0">
                    <a:pos x="6" y="42"/>
                  </a:cxn>
                  <a:cxn ang="0">
                    <a:pos x="0" y="59"/>
                  </a:cxn>
                  <a:cxn ang="0">
                    <a:pos x="18" y="65"/>
                  </a:cxn>
                  <a:cxn ang="0">
                    <a:pos x="40" y="60"/>
                  </a:cxn>
                  <a:cxn ang="0">
                    <a:pos x="50" y="72"/>
                  </a:cxn>
                  <a:cxn ang="0">
                    <a:pos x="53" y="83"/>
                  </a:cxn>
                  <a:cxn ang="0">
                    <a:pos x="70" y="83"/>
                  </a:cxn>
                  <a:cxn ang="0">
                    <a:pos x="138" y="46"/>
                  </a:cxn>
                  <a:cxn ang="0">
                    <a:pos x="120" y="28"/>
                  </a:cxn>
                  <a:cxn ang="0">
                    <a:pos x="114" y="44"/>
                  </a:cxn>
                  <a:cxn ang="0">
                    <a:pos x="111" y="37"/>
                  </a:cxn>
                  <a:cxn ang="0">
                    <a:pos x="94" y="18"/>
                  </a:cxn>
                  <a:cxn ang="0">
                    <a:pos x="89" y="34"/>
                  </a:cxn>
                  <a:cxn ang="0">
                    <a:pos x="83" y="23"/>
                  </a:cxn>
                  <a:cxn ang="0">
                    <a:pos x="63" y="11"/>
                  </a:cxn>
                  <a:cxn ang="0">
                    <a:pos x="44" y="8"/>
                  </a:cxn>
                  <a:cxn ang="0">
                    <a:pos x="26" y="13"/>
                  </a:cxn>
                  <a:cxn ang="0">
                    <a:pos x="6" y="0"/>
                  </a:cxn>
                </a:cxnLst>
                <a:rect l="0" t="0" r="r" b="b"/>
                <a:pathLst>
                  <a:path w="138" h="83">
                    <a:moveTo>
                      <a:pt x="6" y="0"/>
                    </a:moveTo>
                    <a:lnTo>
                      <a:pt x="13" y="26"/>
                    </a:lnTo>
                    <a:lnTo>
                      <a:pt x="29" y="29"/>
                    </a:lnTo>
                    <a:lnTo>
                      <a:pt x="24" y="42"/>
                    </a:lnTo>
                    <a:lnTo>
                      <a:pt x="6" y="42"/>
                    </a:lnTo>
                    <a:lnTo>
                      <a:pt x="0" y="59"/>
                    </a:lnTo>
                    <a:lnTo>
                      <a:pt x="18" y="65"/>
                    </a:lnTo>
                    <a:lnTo>
                      <a:pt x="40" y="60"/>
                    </a:lnTo>
                    <a:lnTo>
                      <a:pt x="50" y="72"/>
                    </a:lnTo>
                    <a:lnTo>
                      <a:pt x="53" y="83"/>
                    </a:lnTo>
                    <a:lnTo>
                      <a:pt x="70" y="83"/>
                    </a:lnTo>
                    <a:lnTo>
                      <a:pt x="138" y="46"/>
                    </a:lnTo>
                    <a:lnTo>
                      <a:pt x="120" y="28"/>
                    </a:lnTo>
                    <a:lnTo>
                      <a:pt x="114" y="44"/>
                    </a:lnTo>
                    <a:lnTo>
                      <a:pt x="111" y="37"/>
                    </a:lnTo>
                    <a:lnTo>
                      <a:pt x="94" y="18"/>
                    </a:lnTo>
                    <a:lnTo>
                      <a:pt x="89" y="34"/>
                    </a:lnTo>
                    <a:lnTo>
                      <a:pt x="83" y="23"/>
                    </a:lnTo>
                    <a:lnTo>
                      <a:pt x="63" y="11"/>
                    </a:lnTo>
                    <a:lnTo>
                      <a:pt x="44" y="8"/>
                    </a:lnTo>
                    <a:lnTo>
                      <a:pt x="26" y="1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2C3D6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4" name="Freeform 1197"/>
              <p:cNvSpPr>
                <a:spLocks/>
              </p:cNvSpPr>
              <p:nvPr/>
            </p:nvSpPr>
            <p:spPr bwMode="auto">
              <a:xfrm>
                <a:off x="3571" y="1315"/>
                <a:ext cx="55" cy="2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54" y="20"/>
                  </a:cxn>
                  <a:cxn ang="0">
                    <a:pos x="55" y="13"/>
                  </a:cxn>
                  <a:cxn ang="0">
                    <a:pos x="3" y="0"/>
                  </a:cxn>
                  <a:cxn ang="0">
                    <a:pos x="0" y="7"/>
                  </a:cxn>
                </a:cxnLst>
                <a:rect l="0" t="0" r="r" b="b"/>
                <a:pathLst>
                  <a:path w="55" h="20">
                    <a:moveTo>
                      <a:pt x="0" y="7"/>
                    </a:moveTo>
                    <a:lnTo>
                      <a:pt x="54" y="20"/>
                    </a:lnTo>
                    <a:lnTo>
                      <a:pt x="55" y="13"/>
                    </a:lnTo>
                    <a:lnTo>
                      <a:pt x="3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214B7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5" name="Freeform 1198"/>
              <p:cNvSpPr>
                <a:spLocks/>
              </p:cNvSpPr>
              <p:nvPr/>
            </p:nvSpPr>
            <p:spPr bwMode="auto">
              <a:xfrm>
                <a:off x="3623" y="1325"/>
                <a:ext cx="49" cy="25"/>
              </a:xfrm>
              <a:custGeom>
                <a:avLst/>
                <a:gdLst/>
                <a:ahLst/>
                <a:cxnLst>
                  <a:cxn ang="0">
                    <a:pos x="46" y="25"/>
                  </a:cxn>
                  <a:cxn ang="0">
                    <a:pos x="0" y="13"/>
                  </a:cxn>
                  <a:cxn ang="0">
                    <a:pos x="3" y="0"/>
                  </a:cxn>
                  <a:cxn ang="0">
                    <a:pos x="49" y="11"/>
                  </a:cxn>
                  <a:cxn ang="0">
                    <a:pos x="46" y="25"/>
                  </a:cxn>
                </a:cxnLst>
                <a:rect l="0" t="0" r="r" b="b"/>
                <a:pathLst>
                  <a:path w="49" h="25">
                    <a:moveTo>
                      <a:pt x="46" y="25"/>
                    </a:moveTo>
                    <a:lnTo>
                      <a:pt x="0" y="13"/>
                    </a:lnTo>
                    <a:lnTo>
                      <a:pt x="3" y="0"/>
                    </a:lnTo>
                    <a:lnTo>
                      <a:pt x="49" y="11"/>
                    </a:lnTo>
                    <a:lnTo>
                      <a:pt x="46" y="25"/>
                    </a:lnTo>
                    <a:close/>
                  </a:path>
                </a:pathLst>
              </a:custGeom>
              <a:solidFill>
                <a:srgbClr val="214B7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6" name="Freeform 1199"/>
              <p:cNvSpPr>
                <a:spLocks/>
              </p:cNvSpPr>
              <p:nvPr/>
            </p:nvSpPr>
            <p:spPr bwMode="auto">
              <a:xfrm>
                <a:off x="3623" y="1325"/>
                <a:ext cx="49" cy="25"/>
              </a:xfrm>
              <a:custGeom>
                <a:avLst/>
                <a:gdLst/>
                <a:ahLst/>
                <a:cxnLst>
                  <a:cxn ang="0">
                    <a:pos x="46" y="25"/>
                  </a:cxn>
                  <a:cxn ang="0">
                    <a:pos x="0" y="13"/>
                  </a:cxn>
                  <a:cxn ang="0">
                    <a:pos x="3" y="0"/>
                  </a:cxn>
                  <a:cxn ang="0">
                    <a:pos x="49" y="11"/>
                  </a:cxn>
                  <a:cxn ang="0">
                    <a:pos x="46" y="25"/>
                  </a:cxn>
                </a:cxnLst>
                <a:rect l="0" t="0" r="r" b="b"/>
                <a:pathLst>
                  <a:path w="49" h="25">
                    <a:moveTo>
                      <a:pt x="46" y="25"/>
                    </a:moveTo>
                    <a:lnTo>
                      <a:pt x="0" y="13"/>
                    </a:lnTo>
                    <a:lnTo>
                      <a:pt x="3" y="0"/>
                    </a:lnTo>
                    <a:lnTo>
                      <a:pt x="49" y="11"/>
                    </a:lnTo>
                    <a:lnTo>
                      <a:pt x="46" y="2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7" name="Freeform 1200"/>
              <p:cNvSpPr>
                <a:spLocks/>
              </p:cNvSpPr>
              <p:nvPr/>
            </p:nvSpPr>
            <p:spPr bwMode="auto">
              <a:xfrm>
                <a:off x="3556" y="1312"/>
                <a:ext cx="72" cy="181"/>
              </a:xfrm>
              <a:custGeom>
                <a:avLst/>
                <a:gdLst/>
                <a:ahLst/>
                <a:cxnLst>
                  <a:cxn ang="0">
                    <a:pos x="48" y="168"/>
                  </a:cxn>
                  <a:cxn ang="0">
                    <a:pos x="48" y="168"/>
                  </a:cxn>
                  <a:cxn ang="0">
                    <a:pos x="49" y="175"/>
                  </a:cxn>
                  <a:cxn ang="0">
                    <a:pos x="53" y="178"/>
                  </a:cxn>
                  <a:cxn ang="0">
                    <a:pos x="57" y="181"/>
                  </a:cxn>
                  <a:cxn ang="0">
                    <a:pos x="64" y="179"/>
                  </a:cxn>
                  <a:cxn ang="0">
                    <a:pos x="64" y="179"/>
                  </a:cxn>
                  <a:cxn ang="0">
                    <a:pos x="69" y="178"/>
                  </a:cxn>
                  <a:cxn ang="0">
                    <a:pos x="72" y="173"/>
                  </a:cxn>
                  <a:cxn ang="0">
                    <a:pos x="72" y="168"/>
                  </a:cxn>
                  <a:cxn ang="0">
                    <a:pos x="72" y="162"/>
                  </a:cxn>
                  <a:cxn ang="0">
                    <a:pos x="33" y="24"/>
                  </a:cxn>
                  <a:cxn ang="0">
                    <a:pos x="33" y="24"/>
                  </a:cxn>
                  <a:cxn ang="0">
                    <a:pos x="30" y="16"/>
                  </a:cxn>
                  <a:cxn ang="0">
                    <a:pos x="26" y="8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0" y="2"/>
                  </a:cxn>
                  <a:cxn ang="0">
                    <a:pos x="5" y="7"/>
                  </a:cxn>
                  <a:cxn ang="0">
                    <a:pos x="2" y="10"/>
                  </a:cxn>
                  <a:cxn ang="0">
                    <a:pos x="2" y="15"/>
                  </a:cxn>
                  <a:cxn ang="0">
                    <a:pos x="0" y="26"/>
                  </a:cxn>
                  <a:cxn ang="0">
                    <a:pos x="2" y="34"/>
                  </a:cxn>
                  <a:cxn ang="0">
                    <a:pos x="48" y="168"/>
                  </a:cxn>
                </a:cxnLst>
                <a:rect l="0" t="0" r="r" b="b"/>
                <a:pathLst>
                  <a:path w="72" h="181">
                    <a:moveTo>
                      <a:pt x="48" y="168"/>
                    </a:moveTo>
                    <a:lnTo>
                      <a:pt x="48" y="168"/>
                    </a:lnTo>
                    <a:lnTo>
                      <a:pt x="49" y="175"/>
                    </a:lnTo>
                    <a:lnTo>
                      <a:pt x="53" y="178"/>
                    </a:lnTo>
                    <a:lnTo>
                      <a:pt x="57" y="181"/>
                    </a:lnTo>
                    <a:lnTo>
                      <a:pt x="64" y="179"/>
                    </a:lnTo>
                    <a:lnTo>
                      <a:pt x="64" y="179"/>
                    </a:lnTo>
                    <a:lnTo>
                      <a:pt x="69" y="178"/>
                    </a:lnTo>
                    <a:lnTo>
                      <a:pt x="72" y="173"/>
                    </a:lnTo>
                    <a:lnTo>
                      <a:pt x="72" y="168"/>
                    </a:lnTo>
                    <a:lnTo>
                      <a:pt x="72" y="162"/>
                    </a:lnTo>
                    <a:lnTo>
                      <a:pt x="33" y="24"/>
                    </a:lnTo>
                    <a:lnTo>
                      <a:pt x="33" y="24"/>
                    </a:lnTo>
                    <a:lnTo>
                      <a:pt x="30" y="16"/>
                    </a:lnTo>
                    <a:lnTo>
                      <a:pt x="26" y="8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7"/>
                    </a:lnTo>
                    <a:lnTo>
                      <a:pt x="2" y="10"/>
                    </a:lnTo>
                    <a:lnTo>
                      <a:pt x="2" y="15"/>
                    </a:lnTo>
                    <a:lnTo>
                      <a:pt x="0" y="26"/>
                    </a:lnTo>
                    <a:lnTo>
                      <a:pt x="2" y="34"/>
                    </a:lnTo>
                    <a:lnTo>
                      <a:pt x="48" y="168"/>
                    </a:lnTo>
                    <a:close/>
                  </a:path>
                </a:pathLst>
              </a:custGeom>
              <a:solidFill>
                <a:srgbClr val="ED3E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8" name="Freeform 1201"/>
              <p:cNvSpPr>
                <a:spLocks/>
              </p:cNvSpPr>
              <p:nvPr/>
            </p:nvSpPr>
            <p:spPr bwMode="auto">
              <a:xfrm>
                <a:off x="3556" y="1312"/>
                <a:ext cx="72" cy="181"/>
              </a:xfrm>
              <a:custGeom>
                <a:avLst/>
                <a:gdLst/>
                <a:ahLst/>
                <a:cxnLst>
                  <a:cxn ang="0">
                    <a:pos x="48" y="168"/>
                  </a:cxn>
                  <a:cxn ang="0">
                    <a:pos x="48" y="168"/>
                  </a:cxn>
                  <a:cxn ang="0">
                    <a:pos x="49" y="175"/>
                  </a:cxn>
                  <a:cxn ang="0">
                    <a:pos x="53" y="178"/>
                  </a:cxn>
                  <a:cxn ang="0">
                    <a:pos x="57" y="181"/>
                  </a:cxn>
                  <a:cxn ang="0">
                    <a:pos x="64" y="179"/>
                  </a:cxn>
                  <a:cxn ang="0">
                    <a:pos x="64" y="179"/>
                  </a:cxn>
                  <a:cxn ang="0">
                    <a:pos x="69" y="178"/>
                  </a:cxn>
                  <a:cxn ang="0">
                    <a:pos x="72" y="173"/>
                  </a:cxn>
                  <a:cxn ang="0">
                    <a:pos x="72" y="168"/>
                  </a:cxn>
                  <a:cxn ang="0">
                    <a:pos x="72" y="162"/>
                  </a:cxn>
                  <a:cxn ang="0">
                    <a:pos x="33" y="24"/>
                  </a:cxn>
                  <a:cxn ang="0">
                    <a:pos x="33" y="24"/>
                  </a:cxn>
                  <a:cxn ang="0">
                    <a:pos x="30" y="16"/>
                  </a:cxn>
                  <a:cxn ang="0">
                    <a:pos x="26" y="8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0" y="2"/>
                  </a:cxn>
                  <a:cxn ang="0">
                    <a:pos x="5" y="7"/>
                  </a:cxn>
                  <a:cxn ang="0">
                    <a:pos x="2" y="10"/>
                  </a:cxn>
                  <a:cxn ang="0">
                    <a:pos x="2" y="15"/>
                  </a:cxn>
                  <a:cxn ang="0">
                    <a:pos x="0" y="26"/>
                  </a:cxn>
                  <a:cxn ang="0">
                    <a:pos x="2" y="34"/>
                  </a:cxn>
                  <a:cxn ang="0">
                    <a:pos x="48" y="168"/>
                  </a:cxn>
                </a:cxnLst>
                <a:rect l="0" t="0" r="r" b="b"/>
                <a:pathLst>
                  <a:path w="72" h="181">
                    <a:moveTo>
                      <a:pt x="48" y="168"/>
                    </a:moveTo>
                    <a:lnTo>
                      <a:pt x="48" y="168"/>
                    </a:lnTo>
                    <a:lnTo>
                      <a:pt x="49" y="175"/>
                    </a:lnTo>
                    <a:lnTo>
                      <a:pt x="53" y="178"/>
                    </a:lnTo>
                    <a:lnTo>
                      <a:pt x="57" y="181"/>
                    </a:lnTo>
                    <a:lnTo>
                      <a:pt x="64" y="179"/>
                    </a:lnTo>
                    <a:lnTo>
                      <a:pt x="64" y="179"/>
                    </a:lnTo>
                    <a:lnTo>
                      <a:pt x="69" y="178"/>
                    </a:lnTo>
                    <a:lnTo>
                      <a:pt x="72" y="173"/>
                    </a:lnTo>
                    <a:lnTo>
                      <a:pt x="72" y="168"/>
                    </a:lnTo>
                    <a:lnTo>
                      <a:pt x="72" y="162"/>
                    </a:lnTo>
                    <a:lnTo>
                      <a:pt x="33" y="24"/>
                    </a:lnTo>
                    <a:lnTo>
                      <a:pt x="33" y="24"/>
                    </a:lnTo>
                    <a:lnTo>
                      <a:pt x="30" y="16"/>
                    </a:lnTo>
                    <a:lnTo>
                      <a:pt x="26" y="8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5" y="7"/>
                    </a:lnTo>
                    <a:lnTo>
                      <a:pt x="2" y="10"/>
                    </a:lnTo>
                    <a:lnTo>
                      <a:pt x="2" y="15"/>
                    </a:lnTo>
                    <a:lnTo>
                      <a:pt x="0" y="26"/>
                    </a:lnTo>
                    <a:lnTo>
                      <a:pt x="2" y="34"/>
                    </a:lnTo>
                    <a:lnTo>
                      <a:pt x="48" y="16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09" name="Freeform 1202"/>
              <p:cNvSpPr>
                <a:spLocks/>
              </p:cNvSpPr>
              <p:nvPr/>
            </p:nvSpPr>
            <p:spPr bwMode="auto">
              <a:xfrm>
                <a:off x="3569" y="1335"/>
                <a:ext cx="230" cy="143"/>
              </a:xfrm>
              <a:custGeom>
                <a:avLst/>
                <a:gdLst/>
                <a:ahLst/>
                <a:cxnLst>
                  <a:cxn ang="0">
                    <a:pos x="214" y="143"/>
                  </a:cxn>
                  <a:cxn ang="0">
                    <a:pos x="214" y="143"/>
                  </a:cxn>
                  <a:cxn ang="0">
                    <a:pos x="221" y="142"/>
                  </a:cxn>
                  <a:cxn ang="0">
                    <a:pos x="221" y="142"/>
                  </a:cxn>
                  <a:cxn ang="0">
                    <a:pos x="226" y="139"/>
                  </a:cxn>
                  <a:cxn ang="0">
                    <a:pos x="229" y="134"/>
                  </a:cxn>
                  <a:cxn ang="0">
                    <a:pos x="230" y="127"/>
                  </a:cxn>
                  <a:cxn ang="0">
                    <a:pos x="229" y="122"/>
                  </a:cxn>
                  <a:cxn ang="0">
                    <a:pos x="177" y="18"/>
                  </a:cxn>
                  <a:cxn ang="0">
                    <a:pos x="177" y="18"/>
                  </a:cxn>
                  <a:cxn ang="0">
                    <a:pos x="173" y="13"/>
                  </a:cxn>
                  <a:cxn ang="0">
                    <a:pos x="167" y="6"/>
                  </a:cxn>
                  <a:cxn ang="0">
                    <a:pos x="159" y="1"/>
                  </a:cxn>
                  <a:cxn ang="0">
                    <a:pos x="149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0" y="1"/>
                  </a:cxn>
                  <a:cxn ang="0">
                    <a:pos x="5" y="5"/>
                  </a:cxn>
                  <a:cxn ang="0">
                    <a:pos x="2" y="1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2" y="21"/>
                  </a:cxn>
                  <a:cxn ang="0">
                    <a:pos x="5" y="26"/>
                  </a:cxn>
                  <a:cxn ang="0">
                    <a:pos x="10" y="29"/>
                  </a:cxn>
                  <a:cxn ang="0">
                    <a:pos x="15" y="31"/>
                  </a:cxn>
                  <a:cxn ang="0">
                    <a:pos x="141" y="41"/>
                  </a:cxn>
                  <a:cxn ang="0">
                    <a:pos x="199" y="135"/>
                  </a:cxn>
                  <a:cxn ang="0">
                    <a:pos x="199" y="135"/>
                  </a:cxn>
                  <a:cxn ang="0">
                    <a:pos x="203" y="139"/>
                  </a:cxn>
                  <a:cxn ang="0">
                    <a:pos x="206" y="142"/>
                  </a:cxn>
                  <a:cxn ang="0">
                    <a:pos x="209" y="143"/>
                  </a:cxn>
                  <a:cxn ang="0">
                    <a:pos x="214" y="143"/>
                  </a:cxn>
                </a:cxnLst>
                <a:rect l="0" t="0" r="r" b="b"/>
                <a:pathLst>
                  <a:path w="230" h="143">
                    <a:moveTo>
                      <a:pt x="214" y="143"/>
                    </a:moveTo>
                    <a:lnTo>
                      <a:pt x="214" y="143"/>
                    </a:lnTo>
                    <a:lnTo>
                      <a:pt x="221" y="142"/>
                    </a:lnTo>
                    <a:lnTo>
                      <a:pt x="221" y="142"/>
                    </a:lnTo>
                    <a:lnTo>
                      <a:pt x="226" y="139"/>
                    </a:lnTo>
                    <a:lnTo>
                      <a:pt x="229" y="134"/>
                    </a:lnTo>
                    <a:lnTo>
                      <a:pt x="230" y="127"/>
                    </a:lnTo>
                    <a:lnTo>
                      <a:pt x="229" y="122"/>
                    </a:lnTo>
                    <a:lnTo>
                      <a:pt x="177" y="18"/>
                    </a:lnTo>
                    <a:lnTo>
                      <a:pt x="177" y="18"/>
                    </a:lnTo>
                    <a:lnTo>
                      <a:pt x="173" y="13"/>
                    </a:lnTo>
                    <a:lnTo>
                      <a:pt x="167" y="6"/>
                    </a:lnTo>
                    <a:lnTo>
                      <a:pt x="159" y="1"/>
                    </a:lnTo>
                    <a:lnTo>
                      <a:pt x="149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5" y="5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21"/>
                    </a:lnTo>
                    <a:lnTo>
                      <a:pt x="5" y="26"/>
                    </a:lnTo>
                    <a:lnTo>
                      <a:pt x="10" y="29"/>
                    </a:lnTo>
                    <a:lnTo>
                      <a:pt x="15" y="31"/>
                    </a:lnTo>
                    <a:lnTo>
                      <a:pt x="141" y="41"/>
                    </a:lnTo>
                    <a:lnTo>
                      <a:pt x="199" y="135"/>
                    </a:lnTo>
                    <a:lnTo>
                      <a:pt x="199" y="135"/>
                    </a:lnTo>
                    <a:lnTo>
                      <a:pt x="203" y="139"/>
                    </a:lnTo>
                    <a:lnTo>
                      <a:pt x="206" y="142"/>
                    </a:lnTo>
                    <a:lnTo>
                      <a:pt x="209" y="143"/>
                    </a:lnTo>
                    <a:lnTo>
                      <a:pt x="214" y="143"/>
                    </a:lnTo>
                    <a:close/>
                  </a:path>
                </a:pathLst>
              </a:custGeom>
              <a:solidFill>
                <a:srgbClr val="ED3E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0" name="Freeform 1203"/>
              <p:cNvSpPr>
                <a:spLocks/>
              </p:cNvSpPr>
              <p:nvPr/>
            </p:nvSpPr>
            <p:spPr bwMode="auto">
              <a:xfrm>
                <a:off x="3569" y="1335"/>
                <a:ext cx="230" cy="143"/>
              </a:xfrm>
              <a:custGeom>
                <a:avLst/>
                <a:gdLst/>
                <a:ahLst/>
                <a:cxnLst>
                  <a:cxn ang="0">
                    <a:pos x="214" y="143"/>
                  </a:cxn>
                  <a:cxn ang="0">
                    <a:pos x="214" y="143"/>
                  </a:cxn>
                  <a:cxn ang="0">
                    <a:pos x="221" y="142"/>
                  </a:cxn>
                  <a:cxn ang="0">
                    <a:pos x="221" y="142"/>
                  </a:cxn>
                  <a:cxn ang="0">
                    <a:pos x="226" y="139"/>
                  </a:cxn>
                  <a:cxn ang="0">
                    <a:pos x="229" y="134"/>
                  </a:cxn>
                  <a:cxn ang="0">
                    <a:pos x="230" y="127"/>
                  </a:cxn>
                  <a:cxn ang="0">
                    <a:pos x="229" y="122"/>
                  </a:cxn>
                  <a:cxn ang="0">
                    <a:pos x="177" y="18"/>
                  </a:cxn>
                  <a:cxn ang="0">
                    <a:pos x="177" y="18"/>
                  </a:cxn>
                  <a:cxn ang="0">
                    <a:pos x="173" y="13"/>
                  </a:cxn>
                  <a:cxn ang="0">
                    <a:pos x="167" y="6"/>
                  </a:cxn>
                  <a:cxn ang="0">
                    <a:pos x="159" y="1"/>
                  </a:cxn>
                  <a:cxn ang="0">
                    <a:pos x="149" y="0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10" y="1"/>
                  </a:cxn>
                  <a:cxn ang="0">
                    <a:pos x="5" y="5"/>
                  </a:cxn>
                  <a:cxn ang="0">
                    <a:pos x="2" y="1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2" y="21"/>
                  </a:cxn>
                  <a:cxn ang="0">
                    <a:pos x="5" y="26"/>
                  </a:cxn>
                  <a:cxn ang="0">
                    <a:pos x="10" y="29"/>
                  </a:cxn>
                  <a:cxn ang="0">
                    <a:pos x="15" y="31"/>
                  </a:cxn>
                  <a:cxn ang="0">
                    <a:pos x="141" y="41"/>
                  </a:cxn>
                  <a:cxn ang="0">
                    <a:pos x="199" y="135"/>
                  </a:cxn>
                  <a:cxn ang="0">
                    <a:pos x="199" y="135"/>
                  </a:cxn>
                  <a:cxn ang="0">
                    <a:pos x="203" y="139"/>
                  </a:cxn>
                  <a:cxn ang="0">
                    <a:pos x="206" y="142"/>
                  </a:cxn>
                  <a:cxn ang="0">
                    <a:pos x="209" y="143"/>
                  </a:cxn>
                  <a:cxn ang="0">
                    <a:pos x="214" y="143"/>
                  </a:cxn>
                </a:cxnLst>
                <a:rect l="0" t="0" r="r" b="b"/>
                <a:pathLst>
                  <a:path w="230" h="143">
                    <a:moveTo>
                      <a:pt x="214" y="143"/>
                    </a:moveTo>
                    <a:lnTo>
                      <a:pt x="214" y="143"/>
                    </a:lnTo>
                    <a:lnTo>
                      <a:pt x="221" y="142"/>
                    </a:lnTo>
                    <a:lnTo>
                      <a:pt x="221" y="142"/>
                    </a:lnTo>
                    <a:lnTo>
                      <a:pt x="226" y="139"/>
                    </a:lnTo>
                    <a:lnTo>
                      <a:pt x="229" y="134"/>
                    </a:lnTo>
                    <a:lnTo>
                      <a:pt x="230" y="127"/>
                    </a:lnTo>
                    <a:lnTo>
                      <a:pt x="229" y="122"/>
                    </a:lnTo>
                    <a:lnTo>
                      <a:pt x="177" y="18"/>
                    </a:lnTo>
                    <a:lnTo>
                      <a:pt x="177" y="18"/>
                    </a:lnTo>
                    <a:lnTo>
                      <a:pt x="173" y="13"/>
                    </a:lnTo>
                    <a:lnTo>
                      <a:pt x="167" y="6"/>
                    </a:lnTo>
                    <a:lnTo>
                      <a:pt x="159" y="1"/>
                    </a:lnTo>
                    <a:lnTo>
                      <a:pt x="149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0" y="1"/>
                    </a:lnTo>
                    <a:lnTo>
                      <a:pt x="5" y="5"/>
                    </a:lnTo>
                    <a:lnTo>
                      <a:pt x="2" y="1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21"/>
                    </a:lnTo>
                    <a:lnTo>
                      <a:pt x="5" y="26"/>
                    </a:lnTo>
                    <a:lnTo>
                      <a:pt x="10" y="29"/>
                    </a:lnTo>
                    <a:lnTo>
                      <a:pt x="15" y="31"/>
                    </a:lnTo>
                    <a:lnTo>
                      <a:pt x="141" y="41"/>
                    </a:lnTo>
                    <a:lnTo>
                      <a:pt x="199" y="135"/>
                    </a:lnTo>
                    <a:lnTo>
                      <a:pt x="199" y="135"/>
                    </a:lnTo>
                    <a:lnTo>
                      <a:pt x="203" y="139"/>
                    </a:lnTo>
                    <a:lnTo>
                      <a:pt x="206" y="142"/>
                    </a:lnTo>
                    <a:lnTo>
                      <a:pt x="209" y="143"/>
                    </a:lnTo>
                    <a:lnTo>
                      <a:pt x="214" y="143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1" name="Freeform 1204"/>
              <p:cNvSpPr>
                <a:spLocks/>
              </p:cNvSpPr>
              <p:nvPr/>
            </p:nvSpPr>
            <p:spPr bwMode="auto">
              <a:xfrm>
                <a:off x="3578" y="1345"/>
                <a:ext cx="172" cy="39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1" y="8"/>
                  </a:cxn>
                  <a:cxn ang="0">
                    <a:pos x="3" y="11"/>
                  </a:cxn>
                  <a:cxn ang="0">
                    <a:pos x="4" y="11"/>
                  </a:cxn>
                  <a:cxn ang="0">
                    <a:pos x="6" y="13"/>
                  </a:cxn>
                  <a:cxn ang="0">
                    <a:pos x="8" y="13"/>
                  </a:cxn>
                  <a:cxn ang="0">
                    <a:pos x="137" y="21"/>
                  </a:cxn>
                  <a:cxn ang="0">
                    <a:pos x="146" y="39"/>
                  </a:cxn>
                  <a:cxn ang="0">
                    <a:pos x="146" y="39"/>
                  </a:cxn>
                  <a:cxn ang="0">
                    <a:pos x="151" y="37"/>
                  </a:cxn>
                  <a:cxn ang="0">
                    <a:pos x="156" y="37"/>
                  </a:cxn>
                  <a:cxn ang="0">
                    <a:pos x="172" y="37"/>
                  </a:cxn>
                  <a:cxn ang="0">
                    <a:pos x="159" y="13"/>
                  </a:cxn>
                  <a:cxn ang="0">
                    <a:pos x="159" y="13"/>
                  </a:cxn>
                  <a:cxn ang="0">
                    <a:pos x="158" y="8"/>
                  </a:cxn>
                  <a:cxn ang="0">
                    <a:pos x="153" y="5"/>
                  </a:cxn>
                  <a:cxn ang="0">
                    <a:pos x="146" y="0"/>
                  </a:cxn>
                  <a:cxn ang="0">
                    <a:pos x="140" y="0"/>
                  </a:cxn>
                </a:cxnLst>
                <a:rect l="0" t="0" r="r" b="b"/>
                <a:pathLst>
                  <a:path w="172" h="39">
                    <a:moveTo>
                      <a:pt x="140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6" y="13"/>
                    </a:lnTo>
                    <a:lnTo>
                      <a:pt x="8" y="13"/>
                    </a:lnTo>
                    <a:lnTo>
                      <a:pt x="137" y="21"/>
                    </a:lnTo>
                    <a:lnTo>
                      <a:pt x="146" y="39"/>
                    </a:lnTo>
                    <a:lnTo>
                      <a:pt x="146" y="39"/>
                    </a:lnTo>
                    <a:lnTo>
                      <a:pt x="151" y="37"/>
                    </a:lnTo>
                    <a:lnTo>
                      <a:pt x="156" y="37"/>
                    </a:lnTo>
                    <a:lnTo>
                      <a:pt x="172" y="37"/>
                    </a:lnTo>
                    <a:lnTo>
                      <a:pt x="159" y="13"/>
                    </a:lnTo>
                    <a:lnTo>
                      <a:pt x="159" y="13"/>
                    </a:lnTo>
                    <a:lnTo>
                      <a:pt x="158" y="8"/>
                    </a:lnTo>
                    <a:lnTo>
                      <a:pt x="153" y="5"/>
                    </a:lnTo>
                    <a:lnTo>
                      <a:pt x="146" y="0"/>
                    </a:lnTo>
                    <a:lnTo>
                      <a:pt x="140" y="0"/>
                    </a:lnTo>
                    <a:close/>
                  </a:path>
                </a:pathLst>
              </a:custGeom>
              <a:solidFill>
                <a:srgbClr val="C924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2" name="Freeform 1205"/>
              <p:cNvSpPr>
                <a:spLocks/>
              </p:cNvSpPr>
              <p:nvPr/>
            </p:nvSpPr>
            <p:spPr bwMode="auto">
              <a:xfrm>
                <a:off x="3578" y="1345"/>
                <a:ext cx="172" cy="39"/>
              </a:xfrm>
              <a:custGeom>
                <a:avLst/>
                <a:gdLst/>
                <a:ahLst/>
                <a:cxnLst>
                  <a:cxn ang="0">
                    <a:pos x="140" y="0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3" y="1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1" y="8"/>
                  </a:cxn>
                  <a:cxn ang="0">
                    <a:pos x="3" y="11"/>
                  </a:cxn>
                  <a:cxn ang="0">
                    <a:pos x="4" y="11"/>
                  </a:cxn>
                  <a:cxn ang="0">
                    <a:pos x="6" y="13"/>
                  </a:cxn>
                  <a:cxn ang="0">
                    <a:pos x="8" y="13"/>
                  </a:cxn>
                  <a:cxn ang="0">
                    <a:pos x="137" y="21"/>
                  </a:cxn>
                  <a:cxn ang="0">
                    <a:pos x="146" y="39"/>
                  </a:cxn>
                  <a:cxn ang="0">
                    <a:pos x="146" y="39"/>
                  </a:cxn>
                  <a:cxn ang="0">
                    <a:pos x="151" y="37"/>
                  </a:cxn>
                  <a:cxn ang="0">
                    <a:pos x="156" y="37"/>
                  </a:cxn>
                  <a:cxn ang="0">
                    <a:pos x="172" y="37"/>
                  </a:cxn>
                  <a:cxn ang="0">
                    <a:pos x="159" y="13"/>
                  </a:cxn>
                  <a:cxn ang="0">
                    <a:pos x="159" y="13"/>
                  </a:cxn>
                  <a:cxn ang="0">
                    <a:pos x="158" y="8"/>
                  </a:cxn>
                  <a:cxn ang="0">
                    <a:pos x="153" y="5"/>
                  </a:cxn>
                  <a:cxn ang="0">
                    <a:pos x="146" y="0"/>
                  </a:cxn>
                  <a:cxn ang="0">
                    <a:pos x="140" y="0"/>
                  </a:cxn>
                </a:cxnLst>
                <a:rect l="0" t="0" r="r" b="b"/>
                <a:pathLst>
                  <a:path w="172" h="39">
                    <a:moveTo>
                      <a:pt x="140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3" y="11"/>
                    </a:lnTo>
                    <a:lnTo>
                      <a:pt x="4" y="11"/>
                    </a:lnTo>
                    <a:lnTo>
                      <a:pt x="6" y="13"/>
                    </a:lnTo>
                    <a:lnTo>
                      <a:pt x="8" y="13"/>
                    </a:lnTo>
                    <a:lnTo>
                      <a:pt x="137" y="21"/>
                    </a:lnTo>
                    <a:lnTo>
                      <a:pt x="146" y="39"/>
                    </a:lnTo>
                    <a:lnTo>
                      <a:pt x="146" y="39"/>
                    </a:lnTo>
                    <a:lnTo>
                      <a:pt x="151" y="37"/>
                    </a:lnTo>
                    <a:lnTo>
                      <a:pt x="156" y="37"/>
                    </a:lnTo>
                    <a:lnTo>
                      <a:pt x="172" y="37"/>
                    </a:lnTo>
                    <a:lnTo>
                      <a:pt x="159" y="13"/>
                    </a:lnTo>
                    <a:lnTo>
                      <a:pt x="159" y="13"/>
                    </a:lnTo>
                    <a:lnTo>
                      <a:pt x="158" y="8"/>
                    </a:lnTo>
                    <a:lnTo>
                      <a:pt x="153" y="5"/>
                    </a:lnTo>
                    <a:lnTo>
                      <a:pt x="146" y="0"/>
                    </a:lnTo>
                    <a:lnTo>
                      <a:pt x="14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" name="Freeform 1206"/>
              <p:cNvSpPr>
                <a:spLocks/>
              </p:cNvSpPr>
              <p:nvPr/>
            </p:nvSpPr>
            <p:spPr bwMode="auto">
              <a:xfrm>
                <a:off x="3677" y="1506"/>
                <a:ext cx="261" cy="54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0" y="28"/>
                  </a:cxn>
                  <a:cxn ang="0">
                    <a:pos x="2" y="33"/>
                  </a:cxn>
                  <a:cxn ang="0">
                    <a:pos x="3" y="38"/>
                  </a:cxn>
                  <a:cxn ang="0">
                    <a:pos x="5" y="43"/>
                  </a:cxn>
                  <a:cxn ang="0">
                    <a:pos x="8" y="47"/>
                  </a:cxn>
                  <a:cxn ang="0">
                    <a:pos x="13" y="51"/>
                  </a:cxn>
                  <a:cxn ang="0">
                    <a:pos x="16" y="52"/>
                  </a:cxn>
                  <a:cxn ang="0">
                    <a:pos x="21" y="54"/>
                  </a:cxn>
                  <a:cxn ang="0">
                    <a:pos x="28" y="54"/>
                  </a:cxn>
                  <a:cxn ang="0">
                    <a:pos x="235" y="54"/>
                  </a:cxn>
                  <a:cxn ang="0">
                    <a:pos x="235" y="54"/>
                  </a:cxn>
                  <a:cxn ang="0">
                    <a:pos x="240" y="54"/>
                  </a:cxn>
                  <a:cxn ang="0">
                    <a:pos x="245" y="52"/>
                  </a:cxn>
                  <a:cxn ang="0">
                    <a:pos x="250" y="51"/>
                  </a:cxn>
                  <a:cxn ang="0">
                    <a:pos x="253" y="47"/>
                  </a:cxn>
                  <a:cxn ang="0">
                    <a:pos x="258" y="43"/>
                  </a:cxn>
                  <a:cxn ang="0">
                    <a:pos x="259" y="38"/>
                  </a:cxn>
                  <a:cxn ang="0">
                    <a:pos x="261" y="33"/>
                  </a:cxn>
                  <a:cxn ang="0">
                    <a:pos x="261" y="28"/>
                  </a:cxn>
                  <a:cxn ang="0">
                    <a:pos x="261" y="28"/>
                  </a:cxn>
                  <a:cxn ang="0">
                    <a:pos x="261" y="23"/>
                  </a:cxn>
                  <a:cxn ang="0">
                    <a:pos x="259" y="18"/>
                  </a:cxn>
                  <a:cxn ang="0">
                    <a:pos x="258" y="13"/>
                  </a:cxn>
                  <a:cxn ang="0">
                    <a:pos x="253" y="8"/>
                  </a:cxn>
                  <a:cxn ang="0">
                    <a:pos x="250" y="5"/>
                  </a:cxn>
                  <a:cxn ang="0">
                    <a:pos x="245" y="3"/>
                  </a:cxn>
                  <a:cxn ang="0">
                    <a:pos x="240" y="2"/>
                  </a:cxn>
                  <a:cxn ang="0">
                    <a:pos x="235" y="0"/>
                  </a:cxn>
                  <a:cxn ang="0">
                    <a:pos x="28" y="0"/>
                  </a:cxn>
                  <a:cxn ang="0">
                    <a:pos x="28" y="0"/>
                  </a:cxn>
                  <a:cxn ang="0">
                    <a:pos x="21" y="2"/>
                  </a:cxn>
                  <a:cxn ang="0">
                    <a:pos x="16" y="3"/>
                  </a:cxn>
                  <a:cxn ang="0">
                    <a:pos x="13" y="5"/>
                  </a:cxn>
                  <a:cxn ang="0">
                    <a:pos x="8" y="8"/>
                  </a:cxn>
                  <a:cxn ang="0">
                    <a:pos x="5" y="13"/>
                  </a:cxn>
                  <a:cxn ang="0">
                    <a:pos x="3" y="18"/>
                  </a:cxn>
                  <a:cxn ang="0">
                    <a:pos x="2" y="23"/>
                  </a:cxn>
                  <a:cxn ang="0">
                    <a:pos x="0" y="28"/>
                  </a:cxn>
                  <a:cxn ang="0">
                    <a:pos x="0" y="28"/>
                  </a:cxn>
                </a:cxnLst>
                <a:rect l="0" t="0" r="r" b="b"/>
                <a:pathLst>
                  <a:path w="261" h="54">
                    <a:moveTo>
                      <a:pt x="0" y="28"/>
                    </a:moveTo>
                    <a:lnTo>
                      <a:pt x="0" y="28"/>
                    </a:lnTo>
                    <a:lnTo>
                      <a:pt x="2" y="33"/>
                    </a:lnTo>
                    <a:lnTo>
                      <a:pt x="3" y="38"/>
                    </a:lnTo>
                    <a:lnTo>
                      <a:pt x="5" y="43"/>
                    </a:lnTo>
                    <a:lnTo>
                      <a:pt x="8" y="47"/>
                    </a:lnTo>
                    <a:lnTo>
                      <a:pt x="13" y="51"/>
                    </a:lnTo>
                    <a:lnTo>
                      <a:pt x="16" y="52"/>
                    </a:lnTo>
                    <a:lnTo>
                      <a:pt x="21" y="54"/>
                    </a:lnTo>
                    <a:lnTo>
                      <a:pt x="28" y="54"/>
                    </a:lnTo>
                    <a:lnTo>
                      <a:pt x="235" y="54"/>
                    </a:lnTo>
                    <a:lnTo>
                      <a:pt x="235" y="54"/>
                    </a:lnTo>
                    <a:lnTo>
                      <a:pt x="240" y="54"/>
                    </a:lnTo>
                    <a:lnTo>
                      <a:pt x="245" y="52"/>
                    </a:lnTo>
                    <a:lnTo>
                      <a:pt x="250" y="51"/>
                    </a:lnTo>
                    <a:lnTo>
                      <a:pt x="253" y="47"/>
                    </a:lnTo>
                    <a:lnTo>
                      <a:pt x="258" y="43"/>
                    </a:lnTo>
                    <a:lnTo>
                      <a:pt x="259" y="38"/>
                    </a:lnTo>
                    <a:lnTo>
                      <a:pt x="261" y="33"/>
                    </a:lnTo>
                    <a:lnTo>
                      <a:pt x="261" y="28"/>
                    </a:lnTo>
                    <a:lnTo>
                      <a:pt x="261" y="28"/>
                    </a:lnTo>
                    <a:lnTo>
                      <a:pt x="261" y="23"/>
                    </a:lnTo>
                    <a:lnTo>
                      <a:pt x="259" y="18"/>
                    </a:lnTo>
                    <a:lnTo>
                      <a:pt x="258" y="13"/>
                    </a:lnTo>
                    <a:lnTo>
                      <a:pt x="253" y="8"/>
                    </a:lnTo>
                    <a:lnTo>
                      <a:pt x="250" y="5"/>
                    </a:lnTo>
                    <a:lnTo>
                      <a:pt x="245" y="3"/>
                    </a:lnTo>
                    <a:lnTo>
                      <a:pt x="240" y="2"/>
                    </a:lnTo>
                    <a:lnTo>
                      <a:pt x="235" y="0"/>
                    </a:lnTo>
                    <a:lnTo>
                      <a:pt x="28" y="0"/>
                    </a:lnTo>
                    <a:lnTo>
                      <a:pt x="28" y="0"/>
                    </a:lnTo>
                    <a:lnTo>
                      <a:pt x="21" y="2"/>
                    </a:lnTo>
                    <a:lnTo>
                      <a:pt x="16" y="3"/>
                    </a:lnTo>
                    <a:lnTo>
                      <a:pt x="13" y="5"/>
                    </a:lnTo>
                    <a:lnTo>
                      <a:pt x="8" y="8"/>
                    </a:lnTo>
                    <a:lnTo>
                      <a:pt x="5" y="13"/>
                    </a:lnTo>
                    <a:lnTo>
                      <a:pt x="3" y="18"/>
                    </a:lnTo>
                    <a:lnTo>
                      <a:pt x="2" y="23"/>
                    </a:lnTo>
                    <a:lnTo>
                      <a:pt x="0" y="28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A0A2A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" name="Freeform 1207"/>
              <p:cNvSpPr>
                <a:spLocks/>
              </p:cNvSpPr>
              <p:nvPr/>
            </p:nvSpPr>
            <p:spPr bwMode="auto">
              <a:xfrm>
                <a:off x="3685" y="1514"/>
                <a:ext cx="247" cy="39"/>
              </a:xfrm>
              <a:custGeom>
                <a:avLst/>
                <a:gdLst/>
                <a:ahLst/>
                <a:cxnLst>
                  <a:cxn ang="0">
                    <a:pos x="227" y="39"/>
                  </a:cxn>
                  <a:cxn ang="0">
                    <a:pos x="227" y="39"/>
                  </a:cxn>
                  <a:cxn ang="0">
                    <a:pos x="234" y="38"/>
                  </a:cxn>
                  <a:cxn ang="0">
                    <a:pos x="240" y="33"/>
                  </a:cxn>
                  <a:cxn ang="0">
                    <a:pos x="245" y="28"/>
                  </a:cxn>
                  <a:cxn ang="0">
                    <a:pos x="247" y="20"/>
                  </a:cxn>
                  <a:cxn ang="0">
                    <a:pos x="247" y="20"/>
                  </a:cxn>
                  <a:cxn ang="0">
                    <a:pos x="245" y="12"/>
                  </a:cxn>
                  <a:cxn ang="0">
                    <a:pos x="240" y="7"/>
                  </a:cxn>
                  <a:cxn ang="0">
                    <a:pos x="234" y="2"/>
                  </a:cxn>
                  <a:cxn ang="0">
                    <a:pos x="227" y="0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12" y="2"/>
                  </a:cxn>
                  <a:cxn ang="0">
                    <a:pos x="5" y="7"/>
                  </a:cxn>
                  <a:cxn ang="0">
                    <a:pos x="2" y="12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" y="28"/>
                  </a:cxn>
                  <a:cxn ang="0">
                    <a:pos x="5" y="33"/>
                  </a:cxn>
                  <a:cxn ang="0">
                    <a:pos x="12" y="38"/>
                  </a:cxn>
                  <a:cxn ang="0">
                    <a:pos x="20" y="39"/>
                  </a:cxn>
                  <a:cxn ang="0">
                    <a:pos x="227" y="39"/>
                  </a:cxn>
                </a:cxnLst>
                <a:rect l="0" t="0" r="r" b="b"/>
                <a:pathLst>
                  <a:path w="247" h="39">
                    <a:moveTo>
                      <a:pt x="227" y="39"/>
                    </a:moveTo>
                    <a:lnTo>
                      <a:pt x="227" y="39"/>
                    </a:lnTo>
                    <a:lnTo>
                      <a:pt x="234" y="38"/>
                    </a:lnTo>
                    <a:lnTo>
                      <a:pt x="240" y="33"/>
                    </a:lnTo>
                    <a:lnTo>
                      <a:pt x="245" y="28"/>
                    </a:lnTo>
                    <a:lnTo>
                      <a:pt x="247" y="20"/>
                    </a:lnTo>
                    <a:lnTo>
                      <a:pt x="247" y="20"/>
                    </a:lnTo>
                    <a:lnTo>
                      <a:pt x="245" y="12"/>
                    </a:lnTo>
                    <a:lnTo>
                      <a:pt x="240" y="7"/>
                    </a:lnTo>
                    <a:lnTo>
                      <a:pt x="234" y="2"/>
                    </a:lnTo>
                    <a:lnTo>
                      <a:pt x="227" y="0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12" y="2"/>
                    </a:lnTo>
                    <a:lnTo>
                      <a:pt x="5" y="7"/>
                    </a:lnTo>
                    <a:lnTo>
                      <a:pt x="2" y="12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" y="28"/>
                    </a:lnTo>
                    <a:lnTo>
                      <a:pt x="5" y="33"/>
                    </a:lnTo>
                    <a:lnTo>
                      <a:pt x="12" y="38"/>
                    </a:lnTo>
                    <a:lnTo>
                      <a:pt x="20" y="39"/>
                    </a:lnTo>
                    <a:lnTo>
                      <a:pt x="227" y="39"/>
                    </a:lnTo>
                    <a:close/>
                  </a:path>
                </a:pathLst>
              </a:custGeom>
              <a:solidFill>
                <a:srgbClr val="D0D2D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" name="Freeform 1208"/>
              <p:cNvSpPr>
                <a:spLocks/>
              </p:cNvSpPr>
              <p:nvPr/>
            </p:nvSpPr>
            <p:spPr bwMode="auto">
              <a:xfrm>
                <a:off x="3693" y="1524"/>
                <a:ext cx="229" cy="20"/>
              </a:xfrm>
              <a:custGeom>
                <a:avLst/>
                <a:gdLst/>
                <a:ahLst/>
                <a:cxnLst>
                  <a:cxn ang="0">
                    <a:pos x="219" y="20"/>
                  </a:cxn>
                  <a:cxn ang="0">
                    <a:pos x="219" y="20"/>
                  </a:cxn>
                  <a:cxn ang="0">
                    <a:pos x="222" y="20"/>
                  </a:cxn>
                  <a:cxn ang="0">
                    <a:pos x="226" y="18"/>
                  </a:cxn>
                  <a:cxn ang="0">
                    <a:pos x="229" y="13"/>
                  </a:cxn>
                  <a:cxn ang="0">
                    <a:pos x="229" y="10"/>
                  </a:cxn>
                  <a:cxn ang="0">
                    <a:pos x="229" y="10"/>
                  </a:cxn>
                  <a:cxn ang="0">
                    <a:pos x="229" y="5"/>
                  </a:cxn>
                  <a:cxn ang="0">
                    <a:pos x="226" y="2"/>
                  </a:cxn>
                  <a:cxn ang="0">
                    <a:pos x="222" y="0"/>
                  </a:cxn>
                  <a:cxn ang="0">
                    <a:pos x="219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7" y="0"/>
                  </a:cxn>
                  <a:cxn ang="0">
                    <a:pos x="4" y="2"/>
                  </a:cxn>
                  <a:cxn ang="0">
                    <a:pos x="2" y="5"/>
                  </a:cxn>
                  <a:cxn ang="0">
                    <a:pos x="0" y="10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4" y="18"/>
                  </a:cxn>
                  <a:cxn ang="0">
                    <a:pos x="7" y="20"/>
                  </a:cxn>
                  <a:cxn ang="0">
                    <a:pos x="12" y="20"/>
                  </a:cxn>
                  <a:cxn ang="0">
                    <a:pos x="219" y="20"/>
                  </a:cxn>
                </a:cxnLst>
                <a:rect l="0" t="0" r="r" b="b"/>
                <a:pathLst>
                  <a:path w="229" h="20">
                    <a:moveTo>
                      <a:pt x="219" y="20"/>
                    </a:moveTo>
                    <a:lnTo>
                      <a:pt x="219" y="20"/>
                    </a:lnTo>
                    <a:lnTo>
                      <a:pt x="222" y="20"/>
                    </a:lnTo>
                    <a:lnTo>
                      <a:pt x="226" y="18"/>
                    </a:lnTo>
                    <a:lnTo>
                      <a:pt x="229" y="13"/>
                    </a:lnTo>
                    <a:lnTo>
                      <a:pt x="229" y="10"/>
                    </a:lnTo>
                    <a:lnTo>
                      <a:pt x="229" y="10"/>
                    </a:lnTo>
                    <a:lnTo>
                      <a:pt x="229" y="5"/>
                    </a:lnTo>
                    <a:lnTo>
                      <a:pt x="226" y="2"/>
                    </a:lnTo>
                    <a:lnTo>
                      <a:pt x="222" y="0"/>
                    </a:lnTo>
                    <a:lnTo>
                      <a:pt x="219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7" y="0"/>
                    </a:lnTo>
                    <a:lnTo>
                      <a:pt x="4" y="2"/>
                    </a:lnTo>
                    <a:lnTo>
                      <a:pt x="2" y="5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4" y="18"/>
                    </a:lnTo>
                    <a:lnTo>
                      <a:pt x="7" y="20"/>
                    </a:lnTo>
                    <a:lnTo>
                      <a:pt x="12" y="20"/>
                    </a:lnTo>
                    <a:lnTo>
                      <a:pt x="219" y="20"/>
                    </a:lnTo>
                    <a:close/>
                  </a:path>
                </a:pathLst>
              </a:custGeom>
              <a:solidFill>
                <a:srgbClr val="A0A2A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6" name="Rectangle 1209"/>
              <p:cNvSpPr>
                <a:spLocks noChangeArrowheads="1"/>
              </p:cNvSpPr>
              <p:nvPr/>
            </p:nvSpPr>
            <p:spPr bwMode="auto">
              <a:xfrm>
                <a:off x="3806" y="1490"/>
                <a:ext cx="78" cy="16"/>
              </a:xfrm>
              <a:prstGeom prst="rect">
                <a:avLst/>
              </a:prstGeom>
              <a:solidFill>
                <a:srgbClr val="214B7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7" name="Freeform 1210"/>
              <p:cNvSpPr>
                <a:spLocks/>
              </p:cNvSpPr>
              <p:nvPr/>
            </p:nvSpPr>
            <p:spPr bwMode="auto">
              <a:xfrm>
                <a:off x="3602" y="1451"/>
                <a:ext cx="23" cy="37"/>
              </a:xfrm>
              <a:custGeom>
                <a:avLst/>
                <a:gdLst/>
                <a:ahLst/>
                <a:cxnLst>
                  <a:cxn ang="0">
                    <a:pos x="8" y="31"/>
                  </a:cxn>
                  <a:cxn ang="0">
                    <a:pos x="8" y="31"/>
                  </a:cxn>
                  <a:cxn ang="0">
                    <a:pos x="10" y="34"/>
                  </a:cxn>
                  <a:cxn ang="0">
                    <a:pos x="11" y="36"/>
                  </a:cxn>
                  <a:cxn ang="0">
                    <a:pos x="15" y="37"/>
                  </a:cxn>
                  <a:cxn ang="0">
                    <a:pos x="18" y="36"/>
                  </a:cxn>
                  <a:cxn ang="0">
                    <a:pos x="18" y="36"/>
                  </a:cxn>
                  <a:cxn ang="0">
                    <a:pos x="21" y="34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3" y="26"/>
                  </a:cxn>
                  <a:cxn ang="0">
                    <a:pos x="15" y="5"/>
                  </a:cxn>
                  <a:cxn ang="0">
                    <a:pos x="15" y="5"/>
                  </a:cxn>
                  <a:cxn ang="0">
                    <a:pos x="13" y="1"/>
                  </a:cxn>
                  <a:cxn ang="0">
                    <a:pos x="11" y="0"/>
                  </a:cxn>
                  <a:cxn ang="0">
                    <a:pos x="8" y="0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0" y="9"/>
                  </a:cxn>
                  <a:cxn ang="0">
                    <a:pos x="8" y="31"/>
                  </a:cxn>
                </a:cxnLst>
                <a:rect l="0" t="0" r="r" b="b"/>
                <a:pathLst>
                  <a:path w="23" h="37">
                    <a:moveTo>
                      <a:pt x="8" y="31"/>
                    </a:moveTo>
                    <a:lnTo>
                      <a:pt x="8" y="31"/>
                    </a:lnTo>
                    <a:lnTo>
                      <a:pt x="10" y="34"/>
                    </a:lnTo>
                    <a:lnTo>
                      <a:pt x="11" y="36"/>
                    </a:lnTo>
                    <a:lnTo>
                      <a:pt x="15" y="37"/>
                    </a:lnTo>
                    <a:lnTo>
                      <a:pt x="18" y="36"/>
                    </a:lnTo>
                    <a:lnTo>
                      <a:pt x="18" y="36"/>
                    </a:lnTo>
                    <a:lnTo>
                      <a:pt x="21" y="34"/>
                    </a:lnTo>
                    <a:lnTo>
                      <a:pt x="23" y="32"/>
                    </a:lnTo>
                    <a:lnTo>
                      <a:pt x="23" y="29"/>
                    </a:lnTo>
                    <a:lnTo>
                      <a:pt x="23" y="26"/>
                    </a:lnTo>
                    <a:lnTo>
                      <a:pt x="15" y="5"/>
                    </a:lnTo>
                    <a:lnTo>
                      <a:pt x="15" y="5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8" y="31"/>
                    </a:lnTo>
                    <a:close/>
                  </a:path>
                </a:pathLst>
              </a:custGeom>
              <a:solidFill>
                <a:srgbClr val="214B7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8" name="Freeform 1211"/>
              <p:cNvSpPr>
                <a:spLocks/>
              </p:cNvSpPr>
              <p:nvPr/>
            </p:nvSpPr>
            <p:spPr bwMode="auto">
              <a:xfrm>
                <a:off x="3610" y="1413"/>
                <a:ext cx="75" cy="82"/>
              </a:xfrm>
              <a:custGeom>
                <a:avLst/>
                <a:gdLst/>
                <a:ahLst/>
                <a:cxnLst>
                  <a:cxn ang="0">
                    <a:pos x="75" y="44"/>
                  </a:cxn>
                  <a:cxn ang="0">
                    <a:pos x="75" y="44"/>
                  </a:cxn>
                  <a:cxn ang="0">
                    <a:pos x="64" y="18"/>
                  </a:cxn>
                  <a:cxn ang="0">
                    <a:pos x="56" y="3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9" y="3"/>
                  </a:cxn>
                  <a:cxn ang="0">
                    <a:pos x="49" y="5"/>
                  </a:cxn>
                  <a:cxn ang="0">
                    <a:pos x="51" y="10"/>
                  </a:cxn>
                  <a:cxn ang="0">
                    <a:pos x="51" y="10"/>
                  </a:cxn>
                  <a:cxn ang="0">
                    <a:pos x="49" y="13"/>
                  </a:cxn>
                  <a:cxn ang="0">
                    <a:pos x="47" y="16"/>
                  </a:cxn>
                  <a:cxn ang="0">
                    <a:pos x="43" y="23"/>
                  </a:cxn>
                  <a:cxn ang="0">
                    <a:pos x="43" y="23"/>
                  </a:cxn>
                  <a:cxn ang="0">
                    <a:pos x="26" y="41"/>
                  </a:cxn>
                  <a:cxn ang="0">
                    <a:pos x="10" y="59"/>
                  </a:cxn>
                  <a:cxn ang="0">
                    <a:pos x="10" y="59"/>
                  </a:cxn>
                  <a:cxn ang="0">
                    <a:pos x="7" y="59"/>
                  </a:cxn>
                  <a:cxn ang="0">
                    <a:pos x="3" y="61"/>
                  </a:cxn>
                  <a:cxn ang="0">
                    <a:pos x="3" y="61"/>
                  </a:cxn>
                  <a:cxn ang="0">
                    <a:pos x="0" y="64"/>
                  </a:cxn>
                  <a:cxn ang="0">
                    <a:pos x="0" y="67"/>
                  </a:cxn>
                  <a:cxn ang="0">
                    <a:pos x="0" y="69"/>
                  </a:cxn>
                  <a:cxn ang="0">
                    <a:pos x="2" y="72"/>
                  </a:cxn>
                  <a:cxn ang="0">
                    <a:pos x="2" y="72"/>
                  </a:cxn>
                  <a:cxn ang="0">
                    <a:pos x="3" y="74"/>
                  </a:cxn>
                  <a:cxn ang="0">
                    <a:pos x="7" y="75"/>
                  </a:cxn>
                  <a:cxn ang="0">
                    <a:pos x="7" y="75"/>
                  </a:cxn>
                  <a:cxn ang="0">
                    <a:pos x="7" y="75"/>
                  </a:cxn>
                  <a:cxn ang="0">
                    <a:pos x="25" y="78"/>
                  </a:cxn>
                  <a:cxn ang="0">
                    <a:pos x="25" y="78"/>
                  </a:cxn>
                  <a:cxn ang="0">
                    <a:pos x="34" y="80"/>
                  </a:cxn>
                  <a:cxn ang="0">
                    <a:pos x="44" y="82"/>
                  </a:cxn>
                  <a:cxn ang="0">
                    <a:pos x="44" y="82"/>
                  </a:cxn>
                  <a:cxn ang="0">
                    <a:pos x="47" y="80"/>
                  </a:cxn>
                  <a:cxn ang="0">
                    <a:pos x="52" y="77"/>
                  </a:cxn>
                  <a:cxn ang="0">
                    <a:pos x="62" y="65"/>
                  </a:cxn>
                  <a:cxn ang="0">
                    <a:pos x="72" y="52"/>
                  </a:cxn>
                  <a:cxn ang="0">
                    <a:pos x="75" y="47"/>
                  </a:cxn>
                  <a:cxn ang="0">
                    <a:pos x="75" y="44"/>
                  </a:cxn>
                  <a:cxn ang="0">
                    <a:pos x="75" y="44"/>
                  </a:cxn>
                </a:cxnLst>
                <a:rect l="0" t="0" r="r" b="b"/>
                <a:pathLst>
                  <a:path w="75" h="82">
                    <a:moveTo>
                      <a:pt x="75" y="44"/>
                    </a:moveTo>
                    <a:lnTo>
                      <a:pt x="75" y="44"/>
                    </a:lnTo>
                    <a:lnTo>
                      <a:pt x="64" y="18"/>
                    </a:lnTo>
                    <a:lnTo>
                      <a:pt x="56" y="3"/>
                    </a:lnTo>
                    <a:lnTo>
                      <a:pt x="52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51" y="0"/>
                    </a:lnTo>
                    <a:lnTo>
                      <a:pt x="49" y="3"/>
                    </a:lnTo>
                    <a:lnTo>
                      <a:pt x="49" y="5"/>
                    </a:lnTo>
                    <a:lnTo>
                      <a:pt x="51" y="10"/>
                    </a:lnTo>
                    <a:lnTo>
                      <a:pt x="51" y="10"/>
                    </a:lnTo>
                    <a:lnTo>
                      <a:pt x="49" y="13"/>
                    </a:lnTo>
                    <a:lnTo>
                      <a:pt x="47" y="16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26" y="41"/>
                    </a:lnTo>
                    <a:lnTo>
                      <a:pt x="10" y="59"/>
                    </a:lnTo>
                    <a:lnTo>
                      <a:pt x="10" y="59"/>
                    </a:lnTo>
                    <a:lnTo>
                      <a:pt x="7" y="59"/>
                    </a:lnTo>
                    <a:lnTo>
                      <a:pt x="3" y="61"/>
                    </a:lnTo>
                    <a:lnTo>
                      <a:pt x="3" y="61"/>
                    </a:lnTo>
                    <a:lnTo>
                      <a:pt x="0" y="64"/>
                    </a:lnTo>
                    <a:lnTo>
                      <a:pt x="0" y="67"/>
                    </a:lnTo>
                    <a:lnTo>
                      <a:pt x="0" y="69"/>
                    </a:lnTo>
                    <a:lnTo>
                      <a:pt x="2" y="72"/>
                    </a:lnTo>
                    <a:lnTo>
                      <a:pt x="2" y="72"/>
                    </a:lnTo>
                    <a:lnTo>
                      <a:pt x="3" y="74"/>
                    </a:lnTo>
                    <a:lnTo>
                      <a:pt x="7" y="75"/>
                    </a:lnTo>
                    <a:lnTo>
                      <a:pt x="7" y="75"/>
                    </a:lnTo>
                    <a:lnTo>
                      <a:pt x="7" y="75"/>
                    </a:lnTo>
                    <a:lnTo>
                      <a:pt x="25" y="78"/>
                    </a:lnTo>
                    <a:lnTo>
                      <a:pt x="25" y="78"/>
                    </a:lnTo>
                    <a:lnTo>
                      <a:pt x="34" y="80"/>
                    </a:lnTo>
                    <a:lnTo>
                      <a:pt x="44" y="82"/>
                    </a:lnTo>
                    <a:lnTo>
                      <a:pt x="44" y="82"/>
                    </a:lnTo>
                    <a:lnTo>
                      <a:pt x="47" y="80"/>
                    </a:lnTo>
                    <a:lnTo>
                      <a:pt x="52" y="77"/>
                    </a:lnTo>
                    <a:lnTo>
                      <a:pt x="62" y="65"/>
                    </a:lnTo>
                    <a:lnTo>
                      <a:pt x="72" y="52"/>
                    </a:lnTo>
                    <a:lnTo>
                      <a:pt x="75" y="47"/>
                    </a:lnTo>
                    <a:lnTo>
                      <a:pt x="75" y="44"/>
                    </a:lnTo>
                    <a:lnTo>
                      <a:pt x="75" y="44"/>
                    </a:lnTo>
                    <a:close/>
                  </a:path>
                </a:pathLst>
              </a:custGeom>
              <a:solidFill>
                <a:srgbClr val="214B7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9" name="Freeform 1212"/>
              <p:cNvSpPr>
                <a:spLocks/>
              </p:cNvSpPr>
              <p:nvPr/>
            </p:nvSpPr>
            <p:spPr bwMode="auto">
              <a:xfrm>
                <a:off x="3711" y="1429"/>
                <a:ext cx="203" cy="6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54"/>
                  </a:cxn>
                  <a:cxn ang="0">
                    <a:pos x="0" y="54"/>
                  </a:cxn>
                  <a:cxn ang="0">
                    <a:pos x="0" y="58"/>
                  </a:cxn>
                  <a:cxn ang="0">
                    <a:pos x="2" y="61"/>
                  </a:cxn>
                  <a:cxn ang="0">
                    <a:pos x="2" y="61"/>
                  </a:cxn>
                  <a:cxn ang="0">
                    <a:pos x="7" y="62"/>
                  </a:cxn>
                  <a:cxn ang="0">
                    <a:pos x="12" y="64"/>
                  </a:cxn>
                  <a:cxn ang="0">
                    <a:pos x="194" y="64"/>
                  </a:cxn>
                  <a:cxn ang="0">
                    <a:pos x="194" y="64"/>
                  </a:cxn>
                  <a:cxn ang="0">
                    <a:pos x="198" y="62"/>
                  </a:cxn>
                  <a:cxn ang="0">
                    <a:pos x="201" y="61"/>
                  </a:cxn>
                  <a:cxn ang="0">
                    <a:pos x="203" y="58"/>
                  </a:cxn>
                  <a:cxn ang="0">
                    <a:pos x="203" y="54"/>
                  </a:cxn>
                  <a:cxn ang="0">
                    <a:pos x="203" y="9"/>
                  </a:cxn>
                  <a:cxn ang="0">
                    <a:pos x="203" y="9"/>
                  </a:cxn>
                  <a:cxn ang="0">
                    <a:pos x="203" y="5"/>
                  </a:cxn>
                  <a:cxn ang="0">
                    <a:pos x="201" y="2"/>
                  </a:cxn>
                  <a:cxn ang="0">
                    <a:pos x="198" y="0"/>
                  </a:cxn>
                  <a:cxn ang="0">
                    <a:pos x="194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9"/>
                  </a:cxn>
                </a:cxnLst>
                <a:rect l="0" t="0" r="r" b="b"/>
                <a:pathLst>
                  <a:path w="203" h="64">
                    <a:moveTo>
                      <a:pt x="0" y="9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0" y="58"/>
                    </a:lnTo>
                    <a:lnTo>
                      <a:pt x="2" y="61"/>
                    </a:lnTo>
                    <a:lnTo>
                      <a:pt x="2" y="61"/>
                    </a:lnTo>
                    <a:lnTo>
                      <a:pt x="7" y="62"/>
                    </a:lnTo>
                    <a:lnTo>
                      <a:pt x="12" y="64"/>
                    </a:lnTo>
                    <a:lnTo>
                      <a:pt x="194" y="64"/>
                    </a:lnTo>
                    <a:lnTo>
                      <a:pt x="194" y="64"/>
                    </a:lnTo>
                    <a:lnTo>
                      <a:pt x="198" y="62"/>
                    </a:lnTo>
                    <a:lnTo>
                      <a:pt x="201" y="61"/>
                    </a:lnTo>
                    <a:lnTo>
                      <a:pt x="203" y="58"/>
                    </a:lnTo>
                    <a:lnTo>
                      <a:pt x="203" y="54"/>
                    </a:lnTo>
                    <a:lnTo>
                      <a:pt x="203" y="9"/>
                    </a:lnTo>
                    <a:lnTo>
                      <a:pt x="203" y="9"/>
                    </a:lnTo>
                    <a:lnTo>
                      <a:pt x="203" y="5"/>
                    </a:lnTo>
                    <a:lnTo>
                      <a:pt x="201" y="2"/>
                    </a:lnTo>
                    <a:lnTo>
                      <a:pt x="198" y="0"/>
                    </a:lnTo>
                    <a:lnTo>
                      <a:pt x="19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ED3E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0" name="Freeform 1213"/>
              <p:cNvSpPr>
                <a:spLocks/>
              </p:cNvSpPr>
              <p:nvPr/>
            </p:nvSpPr>
            <p:spPr bwMode="auto">
              <a:xfrm>
                <a:off x="3711" y="1429"/>
                <a:ext cx="203" cy="64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54"/>
                  </a:cxn>
                  <a:cxn ang="0">
                    <a:pos x="0" y="54"/>
                  </a:cxn>
                  <a:cxn ang="0">
                    <a:pos x="0" y="58"/>
                  </a:cxn>
                  <a:cxn ang="0">
                    <a:pos x="2" y="61"/>
                  </a:cxn>
                  <a:cxn ang="0">
                    <a:pos x="2" y="61"/>
                  </a:cxn>
                  <a:cxn ang="0">
                    <a:pos x="7" y="62"/>
                  </a:cxn>
                  <a:cxn ang="0">
                    <a:pos x="12" y="64"/>
                  </a:cxn>
                  <a:cxn ang="0">
                    <a:pos x="194" y="64"/>
                  </a:cxn>
                  <a:cxn ang="0">
                    <a:pos x="194" y="64"/>
                  </a:cxn>
                  <a:cxn ang="0">
                    <a:pos x="198" y="62"/>
                  </a:cxn>
                  <a:cxn ang="0">
                    <a:pos x="201" y="61"/>
                  </a:cxn>
                  <a:cxn ang="0">
                    <a:pos x="203" y="58"/>
                  </a:cxn>
                  <a:cxn ang="0">
                    <a:pos x="203" y="54"/>
                  </a:cxn>
                  <a:cxn ang="0">
                    <a:pos x="203" y="9"/>
                  </a:cxn>
                  <a:cxn ang="0">
                    <a:pos x="203" y="9"/>
                  </a:cxn>
                  <a:cxn ang="0">
                    <a:pos x="203" y="5"/>
                  </a:cxn>
                  <a:cxn ang="0">
                    <a:pos x="201" y="2"/>
                  </a:cxn>
                  <a:cxn ang="0">
                    <a:pos x="198" y="0"/>
                  </a:cxn>
                  <a:cxn ang="0">
                    <a:pos x="194" y="0"/>
                  </a:cxn>
                  <a:cxn ang="0">
                    <a:pos x="8" y="0"/>
                  </a:cxn>
                  <a:cxn ang="0">
                    <a:pos x="8" y="0"/>
                  </a:cxn>
                  <a:cxn ang="0">
                    <a:pos x="4" y="2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9"/>
                  </a:cxn>
                </a:cxnLst>
                <a:rect l="0" t="0" r="r" b="b"/>
                <a:pathLst>
                  <a:path w="203" h="64">
                    <a:moveTo>
                      <a:pt x="0" y="9"/>
                    </a:moveTo>
                    <a:lnTo>
                      <a:pt x="0" y="54"/>
                    </a:lnTo>
                    <a:lnTo>
                      <a:pt x="0" y="54"/>
                    </a:lnTo>
                    <a:lnTo>
                      <a:pt x="0" y="58"/>
                    </a:lnTo>
                    <a:lnTo>
                      <a:pt x="2" y="61"/>
                    </a:lnTo>
                    <a:lnTo>
                      <a:pt x="2" y="61"/>
                    </a:lnTo>
                    <a:lnTo>
                      <a:pt x="7" y="62"/>
                    </a:lnTo>
                    <a:lnTo>
                      <a:pt x="12" y="64"/>
                    </a:lnTo>
                    <a:lnTo>
                      <a:pt x="194" y="64"/>
                    </a:lnTo>
                    <a:lnTo>
                      <a:pt x="194" y="64"/>
                    </a:lnTo>
                    <a:lnTo>
                      <a:pt x="198" y="62"/>
                    </a:lnTo>
                    <a:lnTo>
                      <a:pt x="201" y="61"/>
                    </a:lnTo>
                    <a:lnTo>
                      <a:pt x="203" y="58"/>
                    </a:lnTo>
                    <a:lnTo>
                      <a:pt x="203" y="54"/>
                    </a:lnTo>
                    <a:lnTo>
                      <a:pt x="203" y="9"/>
                    </a:lnTo>
                    <a:lnTo>
                      <a:pt x="203" y="9"/>
                    </a:lnTo>
                    <a:lnTo>
                      <a:pt x="203" y="5"/>
                    </a:lnTo>
                    <a:lnTo>
                      <a:pt x="201" y="2"/>
                    </a:lnTo>
                    <a:lnTo>
                      <a:pt x="198" y="0"/>
                    </a:lnTo>
                    <a:lnTo>
                      <a:pt x="194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9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1" name="Freeform 1214"/>
              <p:cNvSpPr>
                <a:spLocks noEditPoints="1"/>
              </p:cNvSpPr>
              <p:nvPr/>
            </p:nvSpPr>
            <p:spPr bwMode="auto">
              <a:xfrm>
                <a:off x="3711" y="1390"/>
                <a:ext cx="70" cy="79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1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2" y="77"/>
                  </a:cxn>
                  <a:cxn ang="0">
                    <a:pos x="5" y="79"/>
                  </a:cxn>
                  <a:cxn ang="0">
                    <a:pos x="13" y="79"/>
                  </a:cxn>
                  <a:cxn ang="0">
                    <a:pos x="23" y="77"/>
                  </a:cxn>
                  <a:cxn ang="0">
                    <a:pos x="36" y="74"/>
                  </a:cxn>
                  <a:cxn ang="0">
                    <a:pos x="49" y="70"/>
                  </a:cxn>
                  <a:cxn ang="0">
                    <a:pos x="61" y="66"/>
                  </a:cxn>
                  <a:cxn ang="0">
                    <a:pos x="69" y="62"/>
                  </a:cxn>
                  <a:cxn ang="0">
                    <a:pos x="70" y="59"/>
                  </a:cxn>
                  <a:cxn ang="0">
                    <a:pos x="70" y="57"/>
                  </a:cxn>
                  <a:cxn ang="0">
                    <a:pos x="70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7" y="2"/>
                  </a:cxn>
                  <a:cxn ang="0">
                    <a:pos x="13" y="5"/>
                  </a:cxn>
                  <a:cxn ang="0">
                    <a:pos x="8" y="10"/>
                  </a:cxn>
                  <a:cxn ang="0">
                    <a:pos x="5" y="17"/>
                  </a:cxn>
                  <a:cxn ang="0">
                    <a:pos x="2" y="31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5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0" y="61"/>
                  </a:cxn>
                  <a:cxn ang="0">
                    <a:pos x="8" y="53"/>
                  </a:cxn>
                  <a:cxn ang="0">
                    <a:pos x="8" y="53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8"/>
                  </a:cxn>
                  <a:cxn ang="0">
                    <a:pos x="8" y="41"/>
                  </a:cxn>
                  <a:cxn ang="0">
                    <a:pos x="8" y="41"/>
                  </a:cxn>
                  <a:cxn ang="0">
                    <a:pos x="10" y="30"/>
                  </a:cxn>
                  <a:cxn ang="0">
                    <a:pos x="13" y="18"/>
                  </a:cxn>
                  <a:cxn ang="0">
                    <a:pos x="15" y="13"/>
                  </a:cxn>
                  <a:cxn ang="0">
                    <a:pos x="18" y="10"/>
                  </a:cxn>
                  <a:cxn ang="0">
                    <a:pos x="22" y="7"/>
                  </a:cxn>
                  <a:cxn ang="0">
                    <a:pos x="26" y="5"/>
                  </a:cxn>
                  <a:cxn ang="0">
                    <a:pos x="62" y="5"/>
                  </a:cxn>
                  <a:cxn ang="0">
                    <a:pos x="62" y="49"/>
                  </a:cxn>
                  <a:cxn ang="0">
                    <a:pos x="62" y="49"/>
                  </a:cxn>
                  <a:cxn ang="0">
                    <a:pos x="61" y="53"/>
                  </a:cxn>
                  <a:cxn ang="0">
                    <a:pos x="54" y="56"/>
                  </a:cxn>
                  <a:cxn ang="0">
                    <a:pos x="36" y="62"/>
                  </a:cxn>
                  <a:cxn ang="0">
                    <a:pos x="18" y="66"/>
                  </a:cxn>
                  <a:cxn ang="0">
                    <a:pos x="12" y="66"/>
                  </a:cxn>
                  <a:cxn ang="0">
                    <a:pos x="10" y="66"/>
                  </a:cxn>
                  <a:cxn ang="0">
                    <a:pos x="8" y="64"/>
                  </a:cxn>
                  <a:cxn ang="0">
                    <a:pos x="8" y="64"/>
                  </a:cxn>
                  <a:cxn ang="0">
                    <a:pos x="8" y="64"/>
                  </a:cxn>
                  <a:cxn ang="0">
                    <a:pos x="8" y="54"/>
                  </a:cxn>
                  <a:cxn ang="0">
                    <a:pos x="8" y="54"/>
                  </a:cxn>
                  <a:cxn ang="0">
                    <a:pos x="8" y="53"/>
                  </a:cxn>
                </a:cxnLst>
                <a:rect l="0" t="0" r="r" b="b"/>
                <a:pathLst>
                  <a:path w="70" h="79">
                    <a:moveTo>
                      <a:pt x="0" y="61"/>
                    </a:moveTo>
                    <a:lnTo>
                      <a:pt x="0" y="61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2" y="77"/>
                    </a:lnTo>
                    <a:lnTo>
                      <a:pt x="5" y="79"/>
                    </a:lnTo>
                    <a:lnTo>
                      <a:pt x="13" y="79"/>
                    </a:lnTo>
                    <a:lnTo>
                      <a:pt x="23" y="77"/>
                    </a:lnTo>
                    <a:lnTo>
                      <a:pt x="36" y="74"/>
                    </a:lnTo>
                    <a:lnTo>
                      <a:pt x="49" y="70"/>
                    </a:lnTo>
                    <a:lnTo>
                      <a:pt x="61" y="66"/>
                    </a:lnTo>
                    <a:lnTo>
                      <a:pt x="69" y="62"/>
                    </a:lnTo>
                    <a:lnTo>
                      <a:pt x="70" y="59"/>
                    </a:lnTo>
                    <a:lnTo>
                      <a:pt x="70" y="57"/>
                    </a:lnTo>
                    <a:lnTo>
                      <a:pt x="70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7" y="2"/>
                    </a:lnTo>
                    <a:lnTo>
                      <a:pt x="13" y="5"/>
                    </a:lnTo>
                    <a:lnTo>
                      <a:pt x="8" y="10"/>
                    </a:lnTo>
                    <a:lnTo>
                      <a:pt x="5" y="17"/>
                    </a:lnTo>
                    <a:lnTo>
                      <a:pt x="2" y="31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61"/>
                    </a:lnTo>
                    <a:close/>
                    <a:moveTo>
                      <a:pt x="8" y="53"/>
                    </a:moveTo>
                    <a:lnTo>
                      <a:pt x="8" y="53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8"/>
                    </a:lnTo>
                    <a:lnTo>
                      <a:pt x="8" y="41"/>
                    </a:lnTo>
                    <a:lnTo>
                      <a:pt x="8" y="41"/>
                    </a:lnTo>
                    <a:lnTo>
                      <a:pt x="10" y="30"/>
                    </a:lnTo>
                    <a:lnTo>
                      <a:pt x="13" y="18"/>
                    </a:lnTo>
                    <a:lnTo>
                      <a:pt x="15" y="13"/>
                    </a:lnTo>
                    <a:lnTo>
                      <a:pt x="18" y="10"/>
                    </a:lnTo>
                    <a:lnTo>
                      <a:pt x="22" y="7"/>
                    </a:lnTo>
                    <a:lnTo>
                      <a:pt x="26" y="5"/>
                    </a:lnTo>
                    <a:lnTo>
                      <a:pt x="62" y="5"/>
                    </a:lnTo>
                    <a:lnTo>
                      <a:pt x="62" y="49"/>
                    </a:lnTo>
                    <a:lnTo>
                      <a:pt x="62" y="49"/>
                    </a:lnTo>
                    <a:lnTo>
                      <a:pt x="61" y="53"/>
                    </a:lnTo>
                    <a:lnTo>
                      <a:pt x="54" y="56"/>
                    </a:lnTo>
                    <a:lnTo>
                      <a:pt x="36" y="62"/>
                    </a:lnTo>
                    <a:lnTo>
                      <a:pt x="18" y="66"/>
                    </a:lnTo>
                    <a:lnTo>
                      <a:pt x="12" y="66"/>
                    </a:lnTo>
                    <a:lnTo>
                      <a:pt x="10" y="66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8" y="64"/>
                    </a:lnTo>
                    <a:lnTo>
                      <a:pt x="8" y="54"/>
                    </a:lnTo>
                    <a:lnTo>
                      <a:pt x="8" y="54"/>
                    </a:lnTo>
                    <a:lnTo>
                      <a:pt x="8" y="53"/>
                    </a:lnTo>
                    <a:close/>
                  </a:path>
                </a:pathLst>
              </a:custGeom>
              <a:solidFill>
                <a:srgbClr val="5E4A4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2" name="Freeform 1215"/>
              <p:cNvSpPr>
                <a:spLocks/>
              </p:cNvSpPr>
              <p:nvPr/>
            </p:nvSpPr>
            <p:spPr bwMode="auto">
              <a:xfrm>
                <a:off x="3711" y="1390"/>
                <a:ext cx="70" cy="79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1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2" y="77"/>
                  </a:cxn>
                  <a:cxn ang="0">
                    <a:pos x="5" y="79"/>
                  </a:cxn>
                  <a:cxn ang="0">
                    <a:pos x="13" y="79"/>
                  </a:cxn>
                  <a:cxn ang="0">
                    <a:pos x="23" y="77"/>
                  </a:cxn>
                  <a:cxn ang="0">
                    <a:pos x="36" y="74"/>
                  </a:cxn>
                  <a:cxn ang="0">
                    <a:pos x="49" y="70"/>
                  </a:cxn>
                  <a:cxn ang="0">
                    <a:pos x="61" y="66"/>
                  </a:cxn>
                  <a:cxn ang="0">
                    <a:pos x="69" y="62"/>
                  </a:cxn>
                  <a:cxn ang="0">
                    <a:pos x="70" y="59"/>
                  </a:cxn>
                  <a:cxn ang="0">
                    <a:pos x="70" y="57"/>
                  </a:cxn>
                  <a:cxn ang="0">
                    <a:pos x="70" y="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7" y="2"/>
                  </a:cxn>
                  <a:cxn ang="0">
                    <a:pos x="13" y="5"/>
                  </a:cxn>
                  <a:cxn ang="0">
                    <a:pos x="8" y="10"/>
                  </a:cxn>
                  <a:cxn ang="0">
                    <a:pos x="5" y="17"/>
                  </a:cxn>
                  <a:cxn ang="0">
                    <a:pos x="2" y="31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5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0" y="61"/>
                  </a:cxn>
                </a:cxnLst>
                <a:rect l="0" t="0" r="r" b="b"/>
                <a:pathLst>
                  <a:path w="70" h="79">
                    <a:moveTo>
                      <a:pt x="0" y="61"/>
                    </a:moveTo>
                    <a:lnTo>
                      <a:pt x="0" y="61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2" y="77"/>
                    </a:lnTo>
                    <a:lnTo>
                      <a:pt x="5" y="79"/>
                    </a:lnTo>
                    <a:lnTo>
                      <a:pt x="13" y="79"/>
                    </a:lnTo>
                    <a:lnTo>
                      <a:pt x="23" y="77"/>
                    </a:lnTo>
                    <a:lnTo>
                      <a:pt x="36" y="74"/>
                    </a:lnTo>
                    <a:lnTo>
                      <a:pt x="49" y="70"/>
                    </a:lnTo>
                    <a:lnTo>
                      <a:pt x="61" y="66"/>
                    </a:lnTo>
                    <a:lnTo>
                      <a:pt x="69" y="62"/>
                    </a:lnTo>
                    <a:lnTo>
                      <a:pt x="70" y="59"/>
                    </a:lnTo>
                    <a:lnTo>
                      <a:pt x="70" y="57"/>
                    </a:lnTo>
                    <a:lnTo>
                      <a:pt x="70" y="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7" y="2"/>
                    </a:lnTo>
                    <a:lnTo>
                      <a:pt x="13" y="5"/>
                    </a:lnTo>
                    <a:lnTo>
                      <a:pt x="8" y="10"/>
                    </a:lnTo>
                    <a:lnTo>
                      <a:pt x="5" y="17"/>
                    </a:lnTo>
                    <a:lnTo>
                      <a:pt x="2" y="31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6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3" name="Freeform 1216"/>
              <p:cNvSpPr>
                <a:spLocks/>
              </p:cNvSpPr>
              <p:nvPr/>
            </p:nvSpPr>
            <p:spPr bwMode="auto">
              <a:xfrm>
                <a:off x="3719" y="1395"/>
                <a:ext cx="54" cy="61"/>
              </a:xfrm>
              <a:custGeom>
                <a:avLst/>
                <a:gdLst/>
                <a:ahLst/>
                <a:cxnLst>
                  <a:cxn ang="0">
                    <a:pos x="0" y="48"/>
                  </a:cxn>
                  <a:cxn ang="0">
                    <a:pos x="0" y="48"/>
                  </a:cxn>
                  <a:cxn ang="0">
                    <a:pos x="0" y="43"/>
                  </a:cxn>
                  <a:cxn ang="0">
                    <a:pos x="0" y="43"/>
                  </a:cxn>
                  <a:cxn ang="0">
                    <a:pos x="0" y="43"/>
                  </a:cxn>
                  <a:cxn ang="0">
                    <a:pos x="0" y="36"/>
                  </a:cxn>
                  <a:cxn ang="0">
                    <a:pos x="0" y="36"/>
                  </a:cxn>
                  <a:cxn ang="0">
                    <a:pos x="2" y="25"/>
                  </a:cxn>
                  <a:cxn ang="0">
                    <a:pos x="5" y="13"/>
                  </a:cxn>
                  <a:cxn ang="0">
                    <a:pos x="7" y="8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8" y="0"/>
                  </a:cxn>
                  <a:cxn ang="0">
                    <a:pos x="54" y="0"/>
                  </a:cxn>
                  <a:cxn ang="0">
                    <a:pos x="54" y="44"/>
                  </a:cxn>
                  <a:cxn ang="0">
                    <a:pos x="54" y="44"/>
                  </a:cxn>
                  <a:cxn ang="0">
                    <a:pos x="53" y="48"/>
                  </a:cxn>
                  <a:cxn ang="0">
                    <a:pos x="46" y="51"/>
                  </a:cxn>
                  <a:cxn ang="0">
                    <a:pos x="28" y="57"/>
                  </a:cxn>
                  <a:cxn ang="0">
                    <a:pos x="10" y="61"/>
                  </a:cxn>
                  <a:cxn ang="0">
                    <a:pos x="4" y="61"/>
                  </a:cxn>
                  <a:cxn ang="0">
                    <a:pos x="2" y="61"/>
                  </a:cxn>
                  <a:cxn ang="0">
                    <a:pos x="0" y="59"/>
                  </a:cxn>
                  <a:cxn ang="0">
                    <a:pos x="0" y="59"/>
                  </a:cxn>
                  <a:cxn ang="0">
                    <a:pos x="0" y="59"/>
                  </a:cxn>
                  <a:cxn ang="0">
                    <a:pos x="0" y="49"/>
                  </a:cxn>
                  <a:cxn ang="0">
                    <a:pos x="0" y="49"/>
                  </a:cxn>
                  <a:cxn ang="0">
                    <a:pos x="0" y="48"/>
                  </a:cxn>
                </a:cxnLst>
                <a:rect l="0" t="0" r="r" b="b"/>
                <a:pathLst>
                  <a:path w="54" h="61">
                    <a:moveTo>
                      <a:pt x="0" y="48"/>
                    </a:moveTo>
                    <a:lnTo>
                      <a:pt x="0" y="48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0" y="36"/>
                    </a:lnTo>
                    <a:lnTo>
                      <a:pt x="0" y="36"/>
                    </a:lnTo>
                    <a:lnTo>
                      <a:pt x="2" y="25"/>
                    </a:lnTo>
                    <a:lnTo>
                      <a:pt x="5" y="13"/>
                    </a:lnTo>
                    <a:lnTo>
                      <a:pt x="7" y="8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8" y="0"/>
                    </a:lnTo>
                    <a:lnTo>
                      <a:pt x="54" y="0"/>
                    </a:lnTo>
                    <a:lnTo>
                      <a:pt x="54" y="44"/>
                    </a:lnTo>
                    <a:lnTo>
                      <a:pt x="54" y="44"/>
                    </a:lnTo>
                    <a:lnTo>
                      <a:pt x="53" y="48"/>
                    </a:lnTo>
                    <a:lnTo>
                      <a:pt x="46" y="51"/>
                    </a:lnTo>
                    <a:lnTo>
                      <a:pt x="28" y="57"/>
                    </a:lnTo>
                    <a:lnTo>
                      <a:pt x="10" y="61"/>
                    </a:lnTo>
                    <a:lnTo>
                      <a:pt x="4" y="61"/>
                    </a:lnTo>
                    <a:lnTo>
                      <a:pt x="2" y="61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59"/>
                    </a:lnTo>
                    <a:lnTo>
                      <a:pt x="0" y="49"/>
                    </a:lnTo>
                    <a:lnTo>
                      <a:pt x="0" y="49"/>
                    </a:lnTo>
                    <a:lnTo>
                      <a:pt x="0" y="48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4" name="Freeform 1217"/>
              <p:cNvSpPr>
                <a:spLocks noEditPoints="1"/>
              </p:cNvSpPr>
              <p:nvPr/>
            </p:nvSpPr>
            <p:spPr bwMode="auto">
              <a:xfrm>
                <a:off x="3702" y="1382"/>
                <a:ext cx="89" cy="101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0" y="75"/>
                  </a:cxn>
                  <a:cxn ang="0">
                    <a:pos x="0" y="72"/>
                  </a:cxn>
                  <a:cxn ang="0">
                    <a:pos x="6" y="101"/>
                  </a:cxn>
                  <a:cxn ang="0">
                    <a:pos x="9" y="101"/>
                  </a:cxn>
                  <a:cxn ang="0">
                    <a:pos x="79" y="101"/>
                  </a:cxn>
                  <a:cxn ang="0">
                    <a:pos x="86" y="100"/>
                  </a:cxn>
                  <a:cxn ang="0">
                    <a:pos x="89" y="93"/>
                  </a:cxn>
                  <a:cxn ang="0">
                    <a:pos x="89" y="8"/>
                  </a:cxn>
                  <a:cxn ang="0">
                    <a:pos x="86" y="2"/>
                  </a:cxn>
                  <a:cxn ang="0">
                    <a:pos x="79" y="0"/>
                  </a:cxn>
                  <a:cxn ang="0">
                    <a:pos x="32" y="0"/>
                  </a:cxn>
                  <a:cxn ang="0">
                    <a:pos x="17" y="5"/>
                  </a:cxn>
                  <a:cxn ang="0">
                    <a:pos x="8" y="18"/>
                  </a:cxn>
                  <a:cxn ang="0">
                    <a:pos x="3" y="36"/>
                  </a:cxn>
                  <a:cxn ang="0">
                    <a:pos x="1" y="54"/>
                  </a:cxn>
                  <a:cxn ang="0">
                    <a:pos x="0" y="62"/>
                  </a:cxn>
                  <a:cxn ang="0">
                    <a:pos x="9" y="69"/>
                  </a:cxn>
                  <a:cxn ang="0">
                    <a:pos x="9" y="64"/>
                  </a:cxn>
                  <a:cxn ang="0">
                    <a:pos x="9" y="62"/>
                  </a:cxn>
                  <a:cxn ang="0">
                    <a:pos x="9" y="54"/>
                  </a:cxn>
                  <a:cxn ang="0">
                    <a:pos x="11" y="44"/>
                  </a:cxn>
                  <a:cxn ang="0">
                    <a:pos x="11" y="39"/>
                  </a:cxn>
                  <a:cxn ang="0">
                    <a:pos x="13" y="36"/>
                  </a:cxn>
                  <a:cxn ang="0">
                    <a:pos x="13" y="33"/>
                  </a:cxn>
                  <a:cxn ang="0">
                    <a:pos x="19" y="16"/>
                  </a:cxn>
                  <a:cxn ang="0">
                    <a:pos x="24" y="12"/>
                  </a:cxn>
                  <a:cxn ang="0">
                    <a:pos x="26" y="10"/>
                  </a:cxn>
                  <a:cxn ang="0">
                    <a:pos x="27" y="10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71" y="8"/>
                  </a:cxn>
                  <a:cxn ang="0">
                    <a:pos x="78" y="12"/>
                  </a:cxn>
                  <a:cxn ang="0">
                    <a:pos x="79" y="18"/>
                  </a:cxn>
                  <a:cxn ang="0">
                    <a:pos x="79" y="65"/>
                  </a:cxn>
                  <a:cxn ang="0">
                    <a:pos x="78" y="70"/>
                  </a:cxn>
                  <a:cxn ang="0">
                    <a:pos x="58" y="78"/>
                  </a:cxn>
                  <a:cxn ang="0">
                    <a:pos x="32" y="85"/>
                  </a:cxn>
                  <a:cxn ang="0">
                    <a:pos x="14" y="87"/>
                  </a:cxn>
                  <a:cxn ang="0">
                    <a:pos x="9" y="83"/>
                  </a:cxn>
                  <a:cxn ang="0">
                    <a:pos x="9" y="83"/>
                  </a:cxn>
                  <a:cxn ang="0">
                    <a:pos x="9" y="72"/>
                  </a:cxn>
                  <a:cxn ang="0">
                    <a:pos x="9" y="69"/>
                  </a:cxn>
                </a:cxnLst>
                <a:rect l="0" t="0" r="r" b="b"/>
                <a:pathLst>
                  <a:path w="89" h="101">
                    <a:moveTo>
                      <a:pt x="0" y="69"/>
                    </a:moveTo>
                    <a:lnTo>
                      <a:pt x="0" y="69"/>
                    </a:lnTo>
                    <a:lnTo>
                      <a:pt x="0" y="69"/>
                    </a:lnTo>
                    <a:lnTo>
                      <a:pt x="0" y="75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" y="88"/>
                    </a:lnTo>
                    <a:lnTo>
                      <a:pt x="6" y="101"/>
                    </a:lnTo>
                    <a:lnTo>
                      <a:pt x="6" y="101"/>
                    </a:lnTo>
                    <a:lnTo>
                      <a:pt x="9" y="101"/>
                    </a:lnTo>
                    <a:lnTo>
                      <a:pt x="79" y="101"/>
                    </a:lnTo>
                    <a:lnTo>
                      <a:pt x="79" y="101"/>
                    </a:lnTo>
                    <a:lnTo>
                      <a:pt x="83" y="101"/>
                    </a:lnTo>
                    <a:lnTo>
                      <a:pt x="86" y="100"/>
                    </a:lnTo>
                    <a:lnTo>
                      <a:pt x="88" y="96"/>
                    </a:lnTo>
                    <a:lnTo>
                      <a:pt x="89" y="93"/>
                    </a:lnTo>
                    <a:lnTo>
                      <a:pt x="89" y="8"/>
                    </a:lnTo>
                    <a:lnTo>
                      <a:pt x="89" y="8"/>
                    </a:lnTo>
                    <a:lnTo>
                      <a:pt x="88" y="5"/>
                    </a:lnTo>
                    <a:lnTo>
                      <a:pt x="86" y="2"/>
                    </a:lnTo>
                    <a:lnTo>
                      <a:pt x="83" y="0"/>
                    </a:lnTo>
                    <a:lnTo>
                      <a:pt x="79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24" y="2"/>
                    </a:lnTo>
                    <a:lnTo>
                      <a:pt x="17" y="5"/>
                    </a:lnTo>
                    <a:lnTo>
                      <a:pt x="13" y="12"/>
                    </a:lnTo>
                    <a:lnTo>
                      <a:pt x="8" y="18"/>
                    </a:lnTo>
                    <a:lnTo>
                      <a:pt x="4" y="26"/>
                    </a:lnTo>
                    <a:lnTo>
                      <a:pt x="3" y="36"/>
                    </a:lnTo>
                    <a:lnTo>
                      <a:pt x="1" y="54"/>
                    </a:lnTo>
                    <a:lnTo>
                      <a:pt x="1" y="54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9"/>
                    </a:lnTo>
                    <a:close/>
                    <a:moveTo>
                      <a:pt x="9" y="69"/>
                    </a:moveTo>
                    <a:lnTo>
                      <a:pt x="9" y="69"/>
                    </a:lnTo>
                    <a:lnTo>
                      <a:pt x="9" y="64"/>
                    </a:lnTo>
                    <a:lnTo>
                      <a:pt x="9" y="62"/>
                    </a:lnTo>
                    <a:lnTo>
                      <a:pt x="9" y="62"/>
                    </a:lnTo>
                    <a:lnTo>
                      <a:pt x="9" y="54"/>
                    </a:lnTo>
                    <a:lnTo>
                      <a:pt x="9" y="54"/>
                    </a:lnTo>
                    <a:lnTo>
                      <a:pt x="11" y="44"/>
                    </a:lnTo>
                    <a:lnTo>
                      <a:pt x="11" y="44"/>
                    </a:lnTo>
                    <a:lnTo>
                      <a:pt x="11" y="39"/>
                    </a:lnTo>
                    <a:lnTo>
                      <a:pt x="11" y="39"/>
                    </a:lnTo>
                    <a:lnTo>
                      <a:pt x="13" y="36"/>
                    </a:lnTo>
                    <a:lnTo>
                      <a:pt x="13" y="36"/>
                    </a:lnTo>
                    <a:lnTo>
                      <a:pt x="13" y="33"/>
                    </a:lnTo>
                    <a:lnTo>
                      <a:pt x="13" y="33"/>
                    </a:lnTo>
                    <a:lnTo>
                      <a:pt x="16" y="21"/>
                    </a:lnTo>
                    <a:lnTo>
                      <a:pt x="19" y="16"/>
                    </a:lnTo>
                    <a:lnTo>
                      <a:pt x="22" y="12"/>
                    </a:lnTo>
                    <a:lnTo>
                      <a:pt x="24" y="12"/>
                    </a:lnTo>
                    <a:lnTo>
                      <a:pt x="24" y="12"/>
                    </a:lnTo>
                    <a:lnTo>
                      <a:pt x="26" y="10"/>
                    </a:lnTo>
                    <a:lnTo>
                      <a:pt x="27" y="10"/>
                    </a:lnTo>
                    <a:lnTo>
                      <a:pt x="27" y="10"/>
                    </a:lnTo>
                    <a:lnTo>
                      <a:pt x="29" y="8"/>
                    </a:lnTo>
                    <a:lnTo>
                      <a:pt x="29" y="8"/>
                    </a:lnTo>
                    <a:lnTo>
                      <a:pt x="31" y="8"/>
                    </a:lnTo>
                    <a:lnTo>
                      <a:pt x="32" y="8"/>
                    </a:lnTo>
                    <a:lnTo>
                      <a:pt x="71" y="8"/>
                    </a:lnTo>
                    <a:lnTo>
                      <a:pt x="71" y="8"/>
                    </a:lnTo>
                    <a:lnTo>
                      <a:pt x="75" y="10"/>
                    </a:lnTo>
                    <a:lnTo>
                      <a:pt x="78" y="12"/>
                    </a:lnTo>
                    <a:lnTo>
                      <a:pt x="79" y="13"/>
                    </a:lnTo>
                    <a:lnTo>
                      <a:pt x="79" y="18"/>
                    </a:lnTo>
                    <a:lnTo>
                      <a:pt x="79" y="65"/>
                    </a:lnTo>
                    <a:lnTo>
                      <a:pt x="79" y="65"/>
                    </a:lnTo>
                    <a:lnTo>
                      <a:pt x="79" y="67"/>
                    </a:lnTo>
                    <a:lnTo>
                      <a:pt x="78" y="70"/>
                    </a:lnTo>
                    <a:lnTo>
                      <a:pt x="70" y="74"/>
                    </a:lnTo>
                    <a:lnTo>
                      <a:pt x="58" y="78"/>
                    </a:lnTo>
                    <a:lnTo>
                      <a:pt x="45" y="82"/>
                    </a:lnTo>
                    <a:lnTo>
                      <a:pt x="32" y="85"/>
                    </a:lnTo>
                    <a:lnTo>
                      <a:pt x="22" y="87"/>
                    </a:lnTo>
                    <a:lnTo>
                      <a:pt x="14" y="87"/>
                    </a:lnTo>
                    <a:lnTo>
                      <a:pt x="11" y="85"/>
                    </a:lnTo>
                    <a:lnTo>
                      <a:pt x="9" y="83"/>
                    </a:lnTo>
                    <a:lnTo>
                      <a:pt x="9" y="83"/>
                    </a:lnTo>
                    <a:lnTo>
                      <a:pt x="9" y="83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9" y="72"/>
                    </a:lnTo>
                    <a:lnTo>
                      <a:pt x="9" y="69"/>
                    </a:lnTo>
                    <a:close/>
                  </a:path>
                </a:pathLst>
              </a:custGeom>
              <a:solidFill>
                <a:srgbClr val="214B7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5" name="Freeform 1218"/>
              <p:cNvSpPr>
                <a:spLocks/>
              </p:cNvSpPr>
              <p:nvPr/>
            </p:nvSpPr>
            <p:spPr bwMode="auto">
              <a:xfrm>
                <a:off x="3702" y="1382"/>
                <a:ext cx="89" cy="101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0" y="69"/>
                  </a:cxn>
                  <a:cxn ang="0">
                    <a:pos x="0" y="69"/>
                  </a:cxn>
                  <a:cxn ang="0">
                    <a:pos x="0" y="75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1" y="88"/>
                  </a:cxn>
                  <a:cxn ang="0">
                    <a:pos x="6" y="101"/>
                  </a:cxn>
                  <a:cxn ang="0">
                    <a:pos x="6" y="101"/>
                  </a:cxn>
                  <a:cxn ang="0">
                    <a:pos x="9" y="101"/>
                  </a:cxn>
                  <a:cxn ang="0">
                    <a:pos x="79" y="101"/>
                  </a:cxn>
                  <a:cxn ang="0">
                    <a:pos x="79" y="101"/>
                  </a:cxn>
                  <a:cxn ang="0">
                    <a:pos x="83" y="101"/>
                  </a:cxn>
                  <a:cxn ang="0">
                    <a:pos x="86" y="100"/>
                  </a:cxn>
                  <a:cxn ang="0">
                    <a:pos x="88" y="96"/>
                  </a:cxn>
                  <a:cxn ang="0">
                    <a:pos x="89" y="93"/>
                  </a:cxn>
                  <a:cxn ang="0">
                    <a:pos x="89" y="8"/>
                  </a:cxn>
                  <a:cxn ang="0">
                    <a:pos x="89" y="8"/>
                  </a:cxn>
                  <a:cxn ang="0">
                    <a:pos x="88" y="5"/>
                  </a:cxn>
                  <a:cxn ang="0">
                    <a:pos x="86" y="2"/>
                  </a:cxn>
                  <a:cxn ang="0">
                    <a:pos x="83" y="0"/>
                  </a:cxn>
                  <a:cxn ang="0">
                    <a:pos x="79" y="0"/>
                  </a:cxn>
                  <a:cxn ang="0">
                    <a:pos x="32" y="0"/>
                  </a:cxn>
                  <a:cxn ang="0">
                    <a:pos x="32" y="0"/>
                  </a:cxn>
                  <a:cxn ang="0">
                    <a:pos x="24" y="2"/>
                  </a:cxn>
                  <a:cxn ang="0">
                    <a:pos x="17" y="5"/>
                  </a:cxn>
                  <a:cxn ang="0">
                    <a:pos x="13" y="12"/>
                  </a:cxn>
                  <a:cxn ang="0">
                    <a:pos x="8" y="18"/>
                  </a:cxn>
                  <a:cxn ang="0">
                    <a:pos x="4" y="26"/>
                  </a:cxn>
                  <a:cxn ang="0">
                    <a:pos x="3" y="36"/>
                  </a:cxn>
                  <a:cxn ang="0">
                    <a:pos x="1" y="54"/>
                  </a:cxn>
                  <a:cxn ang="0">
                    <a:pos x="1" y="54"/>
                  </a:cxn>
                  <a:cxn ang="0">
                    <a:pos x="0" y="62"/>
                  </a:cxn>
                  <a:cxn ang="0">
                    <a:pos x="0" y="62"/>
                  </a:cxn>
                  <a:cxn ang="0">
                    <a:pos x="0" y="69"/>
                  </a:cxn>
                </a:cxnLst>
                <a:rect l="0" t="0" r="r" b="b"/>
                <a:pathLst>
                  <a:path w="89" h="101">
                    <a:moveTo>
                      <a:pt x="0" y="69"/>
                    </a:moveTo>
                    <a:lnTo>
                      <a:pt x="0" y="69"/>
                    </a:lnTo>
                    <a:lnTo>
                      <a:pt x="0" y="69"/>
                    </a:lnTo>
                    <a:lnTo>
                      <a:pt x="0" y="75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1" y="88"/>
                    </a:lnTo>
                    <a:lnTo>
                      <a:pt x="6" y="101"/>
                    </a:lnTo>
                    <a:lnTo>
                      <a:pt x="6" y="101"/>
                    </a:lnTo>
                    <a:lnTo>
                      <a:pt x="9" y="101"/>
                    </a:lnTo>
                    <a:lnTo>
                      <a:pt x="79" y="101"/>
                    </a:lnTo>
                    <a:lnTo>
                      <a:pt x="79" y="101"/>
                    </a:lnTo>
                    <a:lnTo>
                      <a:pt x="83" y="101"/>
                    </a:lnTo>
                    <a:lnTo>
                      <a:pt x="86" y="100"/>
                    </a:lnTo>
                    <a:lnTo>
                      <a:pt x="88" y="96"/>
                    </a:lnTo>
                    <a:lnTo>
                      <a:pt x="89" y="93"/>
                    </a:lnTo>
                    <a:lnTo>
                      <a:pt x="89" y="8"/>
                    </a:lnTo>
                    <a:lnTo>
                      <a:pt x="89" y="8"/>
                    </a:lnTo>
                    <a:lnTo>
                      <a:pt x="88" y="5"/>
                    </a:lnTo>
                    <a:lnTo>
                      <a:pt x="86" y="2"/>
                    </a:lnTo>
                    <a:lnTo>
                      <a:pt x="83" y="0"/>
                    </a:lnTo>
                    <a:lnTo>
                      <a:pt x="79" y="0"/>
                    </a:lnTo>
                    <a:lnTo>
                      <a:pt x="32" y="0"/>
                    </a:lnTo>
                    <a:lnTo>
                      <a:pt x="32" y="0"/>
                    </a:lnTo>
                    <a:lnTo>
                      <a:pt x="24" y="2"/>
                    </a:lnTo>
                    <a:lnTo>
                      <a:pt x="17" y="5"/>
                    </a:lnTo>
                    <a:lnTo>
                      <a:pt x="13" y="12"/>
                    </a:lnTo>
                    <a:lnTo>
                      <a:pt x="8" y="18"/>
                    </a:lnTo>
                    <a:lnTo>
                      <a:pt x="4" y="26"/>
                    </a:lnTo>
                    <a:lnTo>
                      <a:pt x="3" y="36"/>
                    </a:lnTo>
                    <a:lnTo>
                      <a:pt x="1" y="54"/>
                    </a:lnTo>
                    <a:lnTo>
                      <a:pt x="1" y="54"/>
                    </a:lnTo>
                    <a:lnTo>
                      <a:pt x="0" y="62"/>
                    </a:lnTo>
                    <a:lnTo>
                      <a:pt x="0" y="62"/>
                    </a:lnTo>
                    <a:lnTo>
                      <a:pt x="0" y="69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6" name="Freeform 1219"/>
              <p:cNvSpPr>
                <a:spLocks/>
              </p:cNvSpPr>
              <p:nvPr/>
            </p:nvSpPr>
            <p:spPr bwMode="auto">
              <a:xfrm>
                <a:off x="3711" y="1390"/>
                <a:ext cx="70" cy="79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1"/>
                  </a:cxn>
                  <a:cxn ang="0">
                    <a:pos x="0" y="56"/>
                  </a:cxn>
                  <a:cxn ang="0">
                    <a:pos x="0" y="54"/>
                  </a:cxn>
                  <a:cxn ang="0">
                    <a:pos x="0" y="54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2" y="36"/>
                  </a:cxn>
                  <a:cxn ang="0">
                    <a:pos x="2" y="36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4" y="28"/>
                  </a:cxn>
                  <a:cxn ang="0">
                    <a:pos x="4" y="28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7" y="13"/>
                  </a:cxn>
                  <a:cxn ang="0">
                    <a:pos x="10" y="8"/>
                  </a:cxn>
                  <a:cxn ang="0">
                    <a:pos x="13" y="4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22" y="0"/>
                  </a:cxn>
                  <a:cxn ang="0">
                    <a:pos x="23" y="0"/>
                  </a:cxn>
                  <a:cxn ang="0">
                    <a:pos x="62" y="0"/>
                  </a:cxn>
                  <a:cxn ang="0">
                    <a:pos x="62" y="0"/>
                  </a:cxn>
                  <a:cxn ang="0">
                    <a:pos x="66" y="2"/>
                  </a:cxn>
                  <a:cxn ang="0">
                    <a:pos x="69" y="4"/>
                  </a:cxn>
                  <a:cxn ang="0">
                    <a:pos x="70" y="5"/>
                  </a:cxn>
                  <a:cxn ang="0">
                    <a:pos x="70" y="10"/>
                  </a:cxn>
                  <a:cxn ang="0">
                    <a:pos x="70" y="57"/>
                  </a:cxn>
                  <a:cxn ang="0">
                    <a:pos x="70" y="57"/>
                  </a:cxn>
                  <a:cxn ang="0">
                    <a:pos x="70" y="59"/>
                  </a:cxn>
                  <a:cxn ang="0">
                    <a:pos x="69" y="62"/>
                  </a:cxn>
                  <a:cxn ang="0">
                    <a:pos x="61" y="66"/>
                  </a:cxn>
                  <a:cxn ang="0">
                    <a:pos x="49" y="70"/>
                  </a:cxn>
                  <a:cxn ang="0">
                    <a:pos x="36" y="74"/>
                  </a:cxn>
                  <a:cxn ang="0">
                    <a:pos x="23" y="77"/>
                  </a:cxn>
                  <a:cxn ang="0">
                    <a:pos x="13" y="79"/>
                  </a:cxn>
                  <a:cxn ang="0">
                    <a:pos x="5" y="79"/>
                  </a:cxn>
                  <a:cxn ang="0">
                    <a:pos x="2" y="77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61"/>
                  </a:cxn>
                </a:cxnLst>
                <a:rect l="0" t="0" r="r" b="b"/>
                <a:pathLst>
                  <a:path w="70" h="79">
                    <a:moveTo>
                      <a:pt x="0" y="61"/>
                    </a:moveTo>
                    <a:lnTo>
                      <a:pt x="0" y="61"/>
                    </a:lnTo>
                    <a:lnTo>
                      <a:pt x="0" y="56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2" y="36"/>
                    </a:lnTo>
                    <a:lnTo>
                      <a:pt x="2" y="36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4" y="25"/>
                    </a:lnTo>
                    <a:lnTo>
                      <a:pt x="4" y="25"/>
                    </a:lnTo>
                    <a:lnTo>
                      <a:pt x="7" y="13"/>
                    </a:lnTo>
                    <a:lnTo>
                      <a:pt x="10" y="8"/>
                    </a:lnTo>
                    <a:lnTo>
                      <a:pt x="13" y="4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7" y="2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62" y="0"/>
                    </a:lnTo>
                    <a:lnTo>
                      <a:pt x="62" y="0"/>
                    </a:lnTo>
                    <a:lnTo>
                      <a:pt x="66" y="2"/>
                    </a:lnTo>
                    <a:lnTo>
                      <a:pt x="69" y="4"/>
                    </a:lnTo>
                    <a:lnTo>
                      <a:pt x="70" y="5"/>
                    </a:lnTo>
                    <a:lnTo>
                      <a:pt x="70" y="10"/>
                    </a:lnTo>
                    <a:lnTo>
                      <a:pt x="70" y="57"/>
                    </a:lnTo>
                    <a:lnTo>
                      <a:pt x="70" y="57"/>
                    </a:lnTo>
                    <a:lnTo>
                      <a:pt x="70" y="59"/>
                    </a:lnTo>
                    <a:lnTo>
                      <a:pt x="69" y="62"/>
                    </a:lnTo>
                    <a:lnTo>
                      <a:pt x="61" y="66"/>
                    </a:lnTo>
                    <a:lnTo>
                      <a:pt x="49" y="70"/>
                    </a:lnTo>
                    <a:lnTo>
                      <a:pt x="36" y="74"/>
                    </a:lnTo>
                    <a:lnTo>
                      <a:pt x="23" y="77"/>
                    </a:lnTo>
                    <a:lnTo>
                      <a:pt x="13" y="79"/>
                    </a:lnTo>
                    <a:lnTo>
                      <a:pt x="5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7" name="Freeform 1220"/>
              <p:cNvSpPr>
                <a:spLocks/>
              </p:cNvSpPr>
              <p:nvPr/>
            </p:nvSpPr>
            <p:spPr bwMode="auto">
              <a:xfrm>
                <a:off x="3711" y="1390"/>
                <a:ext cx="70" cy="79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1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2" y="77"/>
                  </a:cxn>
                  <a:cxn ang="0">
                    <a:pos x="5" y="79"/>
                  </a:cxn>
                  <a:cxn ang="0">
                    <a:pos x="13" y="79"/>
                  </a:cxn>
                  <a:cxn ang="0">
                    <a:pos x="23" y="77"/>
                  </a:cxn>
                  <a:cxn ang="0">
                    <a:pos x="36" y="74"/>
                  </a:cxn>
                  <a:cxn ang="0">
                    <a:pos x="49" y="70"/>
                  </a:cxn>
                  <a:cxn ang="0">
                    <a:pos x="61" y="66"/>
                  </a:cxn>
                  <a:cxn ang="0">
                    <a:pos x="69" y="62"/>
                  </a:cxn>
                  <a:cxn ang="0">
                    <a:pos x="70" y="59"/>
                  </a:cxn>
                  <a:cxn ang="0">
                    <a:pos x="70" y="57"/>
                  </a:cxn>
                  <a:cxn ang="0">
                    <a:pos x="70" y="10"/>
                  </a:cxn>
                  <a:cxn ang="0">
                    <a:pos x="70" y="10"/>
                  </a:cxn>
                  <a:cxn ang="0">
                    <a:pos x="70" y="5"/>
                  </a:cxn>
                  <a:cxn ang="0">
                    <a:pos x="69" y="4"/>
                  </a:cxn>
                  <a:cxn ang="0">
                    <a:pos x="66" y="2"/>
                  </a:cxn>
                  <a:cxn ang="0">
                    <a:pos x="62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0" y="0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7" y="2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10" y="8"/>
                  </a:cxn>
                  <a:cxn ang="0">
                    <a:pos x="7" y="13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4" y="28"/>
                  </a:cxn>
                  <a:cxn ang="0">
                    <a:pos x="4" y="28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2" y="36"/>
                  </a:cxn>
                  <a:cxn ang="0">
                    <a:pos x="2" y="36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5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0" y="61"/>
                  </a:cxn>
                </a:cxnLst>
                <a:rect l="0" t="0" r="r" b="b"/>
                <a:pathLst>
                  <a:path w="70" h="79">
                    <a:moveTo>
                      <a:pt x="0" y="61"/>
                    </a:moveTo>
                    <a:lnTo>
                      <a:pt x="0" y="61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2" y="77"/>
                    </a:lnTo>
                    <a:lnTo>
                      <a:pt x="5" y="79"/>
                    </a:lnTo>
                    <a:lnTo>
                      <a:pt x="13" y="79"/>
                    </a:lnTo>
                    <a:lnTo>
                      <a:pt x="23" y="77"/>
                    </a:lnTo>
                    <a:lnTo>
                      <a:pt x="36" y="74"/>
                    </a:lnTo>
                    <a:lnTo>
                      <a:pt x="49" y="70"/>
                    </a:lnTo>
                    <a:lnTo>
                      <a:pt x="61" y="66"/>
                    </a:lnTo>
                    <a:lnTo>
                      <a:pt x="69" y="62"/>
                    </a:lnTo>
                    <a:lnTo>
                      <a:pt x="70" y="59"/>
                    </a:lnTo>
                    <a:lnTo>
                      <a:pt x="70" y="57"/>
                    </a:lnTo>
                    <a:lnTo>
                      <a:pt x="70" y="10"/>
                    </a:lnTo>
                    <a:lnTo>
                      <a:pt x="70" y="10"/>
                    </a:lnTo>
                    <a:lnTo>
                      <a:pt x="70" y="5"/>
                    </a:lnTo>
                    <a:lnTo>
                      <a:pt x="69" y="4"/>
                    </a:lnTo>
                    <a:lnTo>
                      <a:pt x="66" y="2"/>
                    </a:lnTo>
                    <a:lnTo>
                      <a:pt x="62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7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7" y="13"/>
                    </a:lnTo>
                    <a:lnTo>
                      <a:pt x="4" y="25"/>
                    </a:lnTo>
                    <a:lnTo>
                      <a:pt x="4" y="25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2" y="36"/>
                    </a:lnTo>
                    <a:lnTo>
                      <a:pt x="2" y="3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61"/>
                    </a:lnTo>
                    <a:close/>
                  </a:path>
                </a:pathLst>
              </a:custGeom>
              <a:solidFill>
                <a:srgbClr val="0886C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8" name="Freeform 1221"/>
              <p:cNvSpPr>
                <a:spLocks/>
              </p:cNvSpPr>
              <p:nvPr/>
            </p:nvSpPr>
            <p:spPr bwMode="auto">
              <a:xfrm>
                <a:off x="3711" y="1390"/>
                <a:ext cx="70" cy="79"/>
              </a:xfrm>
              <a:custGeom>
                <a:avLst/>
                <a:gdLst/>
                <a:ahLst/>
                <a:cxnLst>
                  <a:cxn ang="0">
                    <a:pos x="0" y="61"/>
                  </a:cxn>
                  <a:cxn ang="0">
                    <a:pos x="0" y="61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0" y="75"/>
                  </a:cxn>
                  <a:cxn ang="0">
                    <a:pos x="2" y="77"/>
                  </a:cxn>
                  <a:cxn ang="0">
                    <a:pos x="5" y="79"/>
                  </a:cxn>
                  <a:cxn ang="0">
                    <a:pos x="13" y="79"/>
                  </a:cxn>
                  <a:cxn ang="0">
                    <a:pos x="23" y="77"/>
                  </a:cxn>
                  <a:cxn ang="0">
                    <a:pos x="36" y="74"/>
                  </a:cxn>
                  <a:cxn ang="0">
                    <a:pos x="49" y="70"/>
                  </a:cxn>
                  <a:cxn ang="0">
                    <a:pos x="61" y="66"/>
                  </a:cxn>
                  <a:cxn ang="0">
                    <a:pos x="69" y="62"/>
                  </a:cxn>
                  <a:cxn ang="0">
                    <a:pos x="70" y="59"/>
                  </a:cxn>
                  <a:cxn ang="0">
                    <a:pos x="70" y="57"/>
                  </a:cxn>
                  <a:cxn ang="0">
                    <a:pos x="70" y="10"/>
                  </a:cxn>
                  <a:cxn ang="0">
                    <a:pos x="70" y="10"/>
                  </a:cxn>
                  <a:cxn ang="0">
                    <a:pos x="70" y="5"/>
                  </a:cxn>
                  <a:cxn ang="0">
                    <a:pos x="69" y="4"/>
                  </a:cxn>
                  <a:cxn ang="0">
                    <a:pos x="66" y="2"/>
                  </a:cxn>
                  <a:cxn ang="0">
                    <a:pos x="62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20" y="0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7" y="2"/>
                  </a:cxn>
                  <a:cxn ang="0">
                    <a:pos x="15" y="4"/>
                  </a:cxn>
                  <a:cxn ang="0">
                    <a:pos x="15" y="4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10" y="8"/>
                  </a:cxn>
                  <a:cxn ang="0">
                    <a:pos x="7" y="13"/>
                  </a:cxn>
                  <a:cxn ang="0">
                    <a:pos x="4" y="25"/>
                  </a:cxn>
                  <a:cxn ang="0">
                    <a:pos x="4" y="25"/>
                  </a:cxn>
                  <a:cxn ang="0">
                    <a:pos x="4" y="28"/>
                  </a:cxn>
                  <a:cxn ang="0">
                    <a:pos x="4" y="28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2" y="36"/>
                  </a:cxn>
                  <a:cxn ang="0">
                    <a:pos x="2" y="36"/>
                  </a:cxn>
                  <a:cxn ang="0">
                    <a:pos x="0" y="46"/>
                  </a:cxn>
                  <a:cxn ang="0">
                    <a:pos x="0" y="46"/>
                  </a:cxn>
                  <a:cxn ang="0">
                    <a:pos x="0" y="54"/>
                  </a:cxn>
                  <a:cxn ang="0">
                    <a:pos x="0" y="56"/>
                  </a:cxn>
                  <a:cxn ang="0">
                    <a:pos x="0" y="56"/>
                  </a:cxn>
                  <a:cxn ang="0">
                    <a:pos x="0" y="61"/>
                  </a:cxn>
                </a:cxnLst>
                <a:rect l="0" t="0" r="r" b="b"/>
                <a:pathLst>
                  <a:path w="70" h="79">
                    <a:moveTo>
                      <a:pt x="0" y="61"/>
                    </a:moveTo>
                    <a:lnTo>
                      <a:pt x="0" y="61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0" y="75"/>
                    </a:lnTo>
                    <a:lnTo>
                      <a:pt x="2" y="77"/>
                    </a:lnTo>
                    <a:lnTo>
                      <a:pt x="5" y="79"/>
                    </a:lnTo>
                    <a:lnTo>
                      <a:pt x="13" y="79"/>
                    </a:lnTo>
                    <a:lnTo>
                      <a:pt x="23" y="77"/>
                    </a:lnTo>
                    <a:lnTo>
                      <a:pt x="36" y="74"/>
                    </a:lnTo>
                    <a:lnTo>
                      <a:pt x="49" y="70"/>
                    </a:lnTo>
                    <a:lnTo>
                      <a:pt x="61" y="66"/>
                    </a:lnTo>
                    <a:lnTo>
                      <a:pt x="69" y="62"/>
                    </a:lnTo>
                    <a:lnTo>
                      <a:pt x="70" y="59"/>
                    </a:lnTo>
                    <a:lnTo>
                      <a:pt x="70" y="57"/>
                    </a:lnTo>
                    <a:lnTo>
                      <a:pt x="70" y="10"/>
                    </a:lnTo>
                    <a:lnTo>
                      <a:pt x="70" y="10"/>
                    </a:lnTo>
                    <a:lnTo>
                      <a:pt x="70" y="5"/>
                    </a:lnTo>
                    <a:lnTo>
                      <a:pt x="69" y="4"/>
                    </a:lnTo>
                    <a:lnTo>
                      <a:pt x="66" y="2"/>
                    </a:lnTo>
                    <a:lnTo>
                      <a:pt x="62" y="0"/>
                    </a:lnTo>
                    <a:lnTo>
                      <a:pt x="23" y="0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20" y="0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7" y="2"/>
                    </a:lnTo>
                    <a:lnTo>
                      <a:pt x="15" y="4"/>
                    </a:lnTo>
                    <a:lnTo>
                      <a:pt x="15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0" y="8"/>
                    </a:lnTo>
                    <a:lnTo>
                      <a:pt x="7" y="13"/>
                    </a:lnTo>
                    <a:lnTo>
                      <a:pt x="4" y="25"/>
                    </a:lnTo>
                    <a:lnTo>
                      <a:pt x="4" y="25"/>
                    </a:lnTo>
                    <a:lnTo>
                      <a:pt x="4" y="28"/>
                    </a:lnTo>
                    <a:lnTo>
                      <a:pt x="4" y="28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2" y="36"/>
                    </a:lnTo>
                    <a:lnTo>
                      <a:pt x="2" y="36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0" y="56"/>
                    </a:lnTo>
                    <a:lnTo>
                      <a:pt x="0" y="61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29" name="Freeform 1222"/>
              <p:cNvSpPr>
                <a:spLocks/>
              </p:cNvSpPr>
              <p:nvPr/>
            </p:nvSpPr>
            <p:spPr bwMode="auto">
              <a:xfrm>
                <a:off x="3716" y="1394"/>
                <a:ext cx="61" cy="42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5" y="1"/>
                  </a:cxn>
                  <a:cxn ang="0">
                    <a:pos x="15" y="1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8" y="8"/>
                  </a:cxn>
                  <a:cxn ang="0">
                    <a:pos x="3" y="21"/>
                  </a:cxn>
                  <a:cxn ang="0">
                    <a:pos x="3" y="21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2" y="27"/>
                  </a:cxn>
                  <a:cxn ang="0">
                    <a:pos x="2" y="27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10" y="35"/>
                  </a:cxn>
                  <a:cxn ang="0">
                    <a:pos x="20" y="29"/>
                  </a:cxn>
                  <a:cxn ang="0">
                    <a:pos x="41" y="21"/>
                  </a:cxn>
                  <a:cxn ang="0">
                    <a:pos x="41" y="21"/>
                  </a:cxn>
                  <a:cxn ang="0">
                    <a:pos x="61" y="14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59" y="1"/>
                  </a:cxn>
                  <a:cxn ang="0">
                    <a:pos x="56" y="0"/>
                  </a:cxn>
                </a:cxnLst>
                <a:rect l="0" t="0" r="r" b="b"/>
                <a:pathLst>
                  <a:path w="61" h="42">
                    <a:moveTo>
                      <a:pt x="56" y="0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5" y="1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8" y="8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2" y="27"/>
                    </a:lnTo>
                    <a:lnTo>
                      <a:pt x="2" y="27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10" y="35"/>
                    </a:lnTo>
                    <a:lnTo>
                      <a:pt x="20" y="29"/>
                    </a:lnTo>
                    <a:lnTo>
                      <a:pt x="41" y="21"/>
                    </a:lnTo>
                    <a:lnTo>
                      <a:pt x="41" y="21"/>
                    </a:lnTo>
                    <a:lnTo>
                      <a:pt x="61" y="1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59" y="1"/>
                    </a:lnTo>
                    <a:lnTo>
                      <a:pt x="56" y="0"/>
                    </a:lnTo>
                    <a:close/>
                  </a:path>
                </a:pathLst>
              </a:custGeom>
              <a:solidFill>
                <a:srgbClr val="6BB6DA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0" name="Freeform 1223"/>
              <p:cNvSpPr>
                <a:spLocks/>
              </p:cNvSpPr>
              <p:nvPr/>
            </p:nvSpPr>
            <p:spPr bwMode="auto">
              <a:xfrm>
                <a:off x="3716" y="1394"/>
                <a:ext cx="61" cy="42"/>
              </a:xfrm>
              <a:custGeom>
                <a:avLst/>
                <a:gdLst/>
                <a:ahLst/>
                <a:cxnLst>
                  <a:cxn ang="0">
                    <a:pos x="56" y="0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5" y="1"/>
                  </a:cxn>
                  <a:cxn ang="0">
                    <a:pos x="15" y="1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8" y="8"/>
                  </a:cxn>
                  <a:cxn ang="0">
                    <a:pos x="3" y="21"/>
                  </a:cxn>
                  <a:cxn ang="0">
                    <a:pos x="3" y="21"/>
                  </a:cxn>
                  <a:cxn ang="0">
                    <a:pos x="2" y="22"/>
                  </a:cxn>
                  <a:cxn ang="0">
                    <a:pos x="2" y="22"/>
                  </a:cxn>
                  <a:cxn ang="0">
                    <a:pos x="2" y="27"/>
                  </a:cxn>
                  <a:cxn ang="0">
                    <a:pos x="2" y="27"/>
                  </a:cxn>
                  <a:cxn ang="0">
                    <a:pos x="2" y="31"/>
                  </a:cxn>
                  <a:cxn ang="0">
                    <a:pos x="2" y="31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0" y="42"/>
                  </a:cxn>
                  <a:cxn ang="0">
                    <a:pos x="10" y="35"/>
                  </a:cxn>
                  <a:cxn ang="0">
                    <a:pos x="20" y="29"/>
                  </a:cxn>
                  <a:cxn ang="0">
                    <a:pos x="41" y="21"/>
                  </a:cxn>
                  <a:cxn ang="0">
                    <a:pos x="41" y="21"/>
                  </a:cxn>
                  <a:cxn ang="0">
                    <a:pos x="61" y="14"/>
                  </a:cxn>
                  <a:cxn ang="0">
                    <a:pos x="61" y="4"/>
                  </a:cxn>
                  <a:cxn ang="0">
                    <a:pos x="61" y="4"/>
                  </a:cxn>
                  <a:cxn ang="0">
                    <a:pos x="61" y="3"/>
                  </a:cxn>
                  <a:cxn ang="0">
                    <a:pos x="59" y="1"/>
                  </a:cxn>
                  <a:cxn ang="0">
                    <a:pos x="56" y="0"/>
                  </a:cxn>
                </a:cxnLst>
                <a:rect l="0" t="0" r="r" b="b"/>
                <a:pathLst>
                  <a:path w="61" h="42">
                    <a:moveTo>
                      <a:pt x="56" y="0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5" y="1"/>
                    </a:lnTo>
                    <a:lnTo>
                      <a:pt x="15" y="1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8" y="8"/>
                    </a:lnTo>
                    <a:lnTo>
                      <a:pt x="3" y="21"/>
                    </a:lnTo>
                    <a:lnTo>
                      <a:pt x="3" y="21"/>
                    </a:lnTo>
                    <a:lnTo>
                      <a:pt x="2" y="22"/>
                    </a:lnTo>
                    <a:lnTo>
                      <a:pt x="2" y="22"/>
                    </a:lnTo>
                    <a:lnTo>
                      <a:pt x="2" y="27"/>
                    </a:lnTo>
                    <a:lnTo>
                      <a:pt x="2" y="27"/>
                    </a:lnTo>
                    <a:lnTo>
                      <a:pt x="2" y="31"/>
                    </a:lnTo>
                    <a:lnTo>
                      <a:pt x="2" y="31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0" y="42"/>
                    </a:lnTo>
                    <a:lnTo>
                      <a:pt x="10" y="35"/>
                    </a:lnTo>
                    <a:lnTo>
                      <a:pt x="20" y="29"/>
                    </a:lnTo>
                    <a:lnTo>
                      <a:pt x="41" y="21"/>
                    </a:lnTo>
                    <a:lnTo>
                      <a:pt x="41" y="21"/>
                    </a:lnTo>
                    <a:lnTo>
                      <a:pt x="61" y="14"/>
                    </a:lnTo>
                    <a:lnTo>
                      <a:pt x="61" y="4"/>
                    </a:lnTo>
                    <a:lnTo>
                      <a:pt x="61" y="4"/>
                    </a:lnTo>
                    <a:lnTo>
                      <a:pt x="61" y="3"/>
                    </a:lnTo>
                    <a:lnTo>
                      <a:pt x="59" y="1"/>
                    </a:lnTo>
                    <a:lnTo>
                      <a:pt x="56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1" name="Freeform 1224"/>
              <p:cNvSpPr>
                <a:spLocks/>
              </p:cNvSpPr>
              <p:nvPr/>
            </p:nvSpPr>
            <p:spPr bwMode="auto">
              <a:xfrm>
                <a:off x="3702" y="1429"/>
                <a:ext cx="89" cy="64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1" y="41"/>
                  </a:cxn>
                  <a:cxn ang="0">
                    <a:pos x="6" y="54"/>
                  </a:cxn>
                  <a:cxn ang="0">
                    <a:pos x="6" y="54"/>
                  </a:cxn>
                  <a:cxn ang="0">
                    <a:pos x="8" y="58"/>
                  </a:cxn>
                  <a:cxn ang="0">
                    <a:pos x="11" y="61"/>
                  </a:cxn>
                  <a:cxn ang="0">
                    <a:pos x="11" y="61"/>
                  </a:cxn>
                  <a:cxn ang="0">
                    <a:pos x="16" y="62"/>
                  </a:cxn>
                  <a:cxn ang="0">
                    <a:pos x="21" y="64"/>
                  </a:cxn>
                  <a:cxn ang="0">
                    <a:pos x="89" y="64"/>
                  </a:cxn>
                  <a:cxn ang="0">
                    <a:pos x="89" y="0"/>
                  </a:cxn>
                  <a:cxn ang="0">
                    <a:pos x="79" y="0"/>
                  </a:cxn>
                  <a:cxn ang="0">
                    <a:pos x="79" y="18"/>
                  </a:cxn>
                  <a:cxn ang="0">
                    <a:pos x="79" y="18"/>
                  </a:cxn>
                  <a:cxn ang="0">
                    <a:pos x="79" y="20"/>
                  </a:cxn>
                  <a:cxn ang="0">
                    <a:pos x="76" y="23"/>
                  </a:cxn>
                  <a:cxn ang="0">
                    <a:pos x="70" y="27"/>
                  </a:cxn>
                  <a:cxn ang="0">
                    <a:pos x="58" y="31"/>
                  </a:cxn>
                  <a:cxn ang="0">
                    <a:pos x="45" y="35"/>
                  </a:cxn>
                  <a:cxn ang="0">
                    <a:pos x="32" y="38"/>
                  </a:cxn>
                  <a:cxn ang="0">
                    <a:pos x="22" y="40"/>
                  </a:cxn>
                  <a:cxn ang="0">
                    <a:pos x="14" y="40"/>
                  </a:cxn>
                  <a:cxn ang="0">
                    <a:pos x="11" y="38"/>
                  </a:cxn>
                  <a:cxn ang="0">
                    <a:pos x="9" y="36"/>
                  </a:cxn>
                  <a:cxn ang="0">
                    <a:pos x="9" y="36"/>
                  </a:cxn>
                  <a:cxn ang="0">
                    <a:pos x="9" y="36"/>
                  </a:cxn>
                  <a:cxn ang="0">
                    <a:pos x="9" y="25"/>
                  </a:cxn>
                  <a:cxn ang="0">
                    <a:pos x="9" y="25"/>
                  </a:cxn>
                  <a:cxn ang="0">
                    <a:pos x="9" y="25"/>
                  </a:cxn>
                  <a:cxn ang="0">
                    <a:pos x="9" y="22"/>
                  </a:cxn>
                  <a:cxn ang="0">
                    <a:pos x="9" y="22"/>
                  </a:cxn>
                  <a:cxn ang="0">
                    <a:pos x="9" y="17"/>
                  </a:cxn>
                  <a:cxn ang="0">
                    <a:pos x="9" y="15"/>
                  </a:cxn>
                  <a:cxn ang="0">
                    <a:pos x="9" y="15"/>
                  </a:cxn>
                  <a:cxn ang="0">
                    <a:pos x="9" y="7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4" y="2"/>
                  </a:cxn>
                  <a:cxn ang="0">
                    <a:pos x="1" y="7"/>
                  </a:cxn>
                  <a:cxn ang="0">
                    <a:pos x="1" y="7"/>
                  </a:cxn>
                  <a:cxn ang="0">
                    <a:pos x="0" y="15"/>
                  </a:cxn>
                </a:cxnLst>
                <a:rect l="0" t="0" r="r" b="b"/>
                <a:pathLst>
                  <a:path w="89" h="64">
                    <a:moveTo>
                      <a:pt x="0" y="15"/>
                    </a:moveTo>
                    <a:lnTo>
                      <a:pt x="0" y="25"/>
                    </a:lnTo>
                    <a:lnTo>
                      <a:pt x="0" y="25"/>
                    </a:lnTo>
                    <a:lnTo>
                      <a:pt x="1" y="41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8" y="58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6" y="62"/>
                    </a:lnTo>
                    <a:lnTo>
                      <a:pt x="21" y="64"/>
                    </a:lnTo>
                    <a:lnTo>
                      <a:pt x="89" y="64"/>
                    </a:lnTo>
                    <a:lnTo>
                      <a:pt x="89" y="0"/>
                    </a:lnTo>
                    <a:lnTo>
                      <a:pt x="79" y="0"/>
                    </a:lnTo>
                    <a:lnTo>
                      <a:pt x="79" y="18"/>
                    </a:lnTo>
                    <a:lnTo>
                      <a:pt x="79" y="18"/>
                    </a:lnTo>
                    <a:lnTo>
                      <a:pt x="79" y="20"/>
                    </a:lnTo>
                    <a:lnTo>
                      <a:pt x="76" y="23"/>
                    </a:lnTo>
                    <a:lnTo>
                      <a:pt x="70" y="27"/>
                    </a:lnTo>
                    <a:lnTo>
                      <a:pt x="58" y="31"/>
                    </a:lnTo>
                    <a:lnTo>
                      <a:pt x="45" y="35"/>
                    </a:lnTo>
                    <a:lnTo>
                      <a:pt x="32" y="38"/>
                    </a:lnTo>
                    <a:lnTo>
                      <a:pt x="22" y="40"/>
                    </a:lnTo>
                    <a:lnTo>
                      <a:pt x="14" y="40"/>
                    </a:lnTo>
                    <a:lnTo>
                      <a:pt x="11" y="38"/>
                    </a:lnTo>
                    <a:lnTo>
                      <a:pt x="9" y="36"/>
                    </a:lnTo>
                    <a:lnTo>
                      <a:pt x="9" y="36"/>
                    </a:lnTo>
                    <a:lnTo>
                      <a:pt x="9" y="36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4" y="2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214B76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2" name="Freeform 1225"/>
              <p:cNvSpPr>
                <a:spLocks/>
              </p:cNvSpPr>
              <p:nvPr/>
            </p:nvSpPr>
            <p:spPr bwMode="auto">
              <a:xfrm>
                <a:off x="3702" y="1429"/>
                <a:ext cx="89" cy="64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0" y="25"/>
                  </a:cxn>
                  <a:cxn ang="0">
                    <a:pos x="0" y="25"/>
                  </a:cxn>
                  <a:cxn ang="0">
                    <a:pos x="1" y="41"/>
                  </a:cxn>
                  <a:cxn ang="0">
                    <a:pos x="6" y="54"/>
                  </a:cxn>
                  <a:cxn ang="0">
                    <a:pos x="6" y="54"/>
                  </a:cxn>
                  <a:cxn ang="0">
                    <a:pos x="8" y="58"/>
                  </a:cxn>
                  <a:cxn ang="0">
                    <a:pos x="11" y="61"/>
                  </a:cxn>
                  <a:cxn ang="0">
                    <a:pos x="11" y="61"/>
                  </a:cxn>
                  <a:cxn ang="0">
                    <a:pos x="16" y="62"/>
                  </a:cxn>
                  <a:cxn ang="0">
                    <a:pos x="21" y="64"/>
                  </a:cxn>
                  <a:cxn ang="0">
                    <a:pos x="89" y="64"/>
                  </a:cxn>
                  <a:cxn ang="0">
                    <a:pos x="89" y="0"/>
                  </a:cxn>
                  <a:cxn ang="0">
                    <a:pos x="79" y="0"/>
                  </a:cxn>
                  <a:cxn ang="0">
                    <a:pos x="79" y="18"/>
                  </a:cxn>
                  <a:cxn ang="0">
                    <a:pos x="79" y="18"/>
                  </a:cxn>
                  <a:cxn ang="0">
                    <a:pos x="79" y="20"/>
                  </a:cxn>
                  <a:cxn ang="0">
                    <a:pos x="76" y="23"/>
                  </a:cxn>
                  <a:cxn ang="0">
                    <a:pos x="70" y="27"/>
                  </a:cxn>
                  <a:cxn ang="0">
                    <a:pos x="58" y="31"/>
                  </a:cxn>
                  <a:cxn ang="0">
                    <a:pos x="45" y="35"/>
                  </a:cxn>
                  <a:cxn ang="0">
                    <a:pos x="32" y="38"/>
                  </a:cxn>
                  <a:cxn ang="0">
                    <a:pos x="22" y="40"/>
                  </a:cxn>
                  <a:cxn ang="0">
                    <a:pos x="14" y="40"/>
                  </a:cxn>
                  <a:cxn ang="0">
                    <a:pos x="11" y="38"/>
                  </a:cxn>
                  <a:cxn ang="0">
                    <a:pos x="9" y="36"/>
                  </a:cxn>
                  <a:cxn ang="0">
                    <a:pos x="9" y="36"/>
                  </a:cxn>
                  <a:cxn ang="0">
                    <a:pos x="9" y="36"/>
                  </a:cxn>
                  <a:cxn ang="0">
                    <a:pos x="9" y="25"/>
                  </a:cxn>
                  <a:cxn ang="0">
                    <a:pos x="9" y="25"/>
                  </a:cxn>
                  <a:cxn ang="0">
                    <a:pos x="9" y="25"/>
                  </a:cxn>
                  <a:cxn ang="0">
                    <a:pos x="9" y="22"/>
                  </a:cxn>
                  <a:cxn ang="0">
                    <a:pos x="9" y="22"/>
                  </a:cxn>
                  <a:cxn ang="0">
                    <a:pos x="9" y="17"/>
                  </a:cxn>
                  <a:cxn ang="0">
                    <a:pos x="9" y="15"/>
                  </a:cxn>
                  <a:cxn ang="0">
                    <a:pos x="9" y="15"/>
                  </a:cxn>
                  <a:cxn ang="0">
                    <a:pos x="9" y="7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4" y="2"/>
                  </a:cxn>
                  <a:cxn ang="0">
                    <a:pos x="1" y="7"/>
                  </a:cxn>
                  <a:cxn ang="0">
                    <a:pos x="1" y="7"/>
                  </a:cxn>
                  <a:cxn ang="0">
                    <a:pos x="0" y="15"/>
                  </a:cxn>
                </a:cxnLst>
                <a:rect l="0" t="0" r="r" b="b"/>
                <a:pathLst>
                  <a:path w="89" h="64">
                    <a:moveTo>
                      <a:pt x="0" y="15"/>
                    </a:moveTo>
                    <a:lnTo>
                      <a:pt x="0" y="25"/>
                    </a:lnTo>
                    <a:lnTo>
                      <a:pt x="0" y="25"/>
                    </a:lnTo>
                    <a:lnTo>
                      <a:pt x="1" y="41"/>
                    </a:lnTo>
                    <a:lnTo>
                      <a:pt x="6" y="54"/>
                    </a:lnTo>
                    <a:lnTo>
                      <a:pt x="6" y="54"/>
                    </a:lnTo>
                    <a:lnTo>
                      <a:pt x="8" y="58"/>
                    </a:lnTo>
                    <a:lnTo>
                      <a:pt x="11" y="61"/>
                    </a:lnTo>
                    <a:lnTo>
                      <a:pt x="11" y="61"/>
                    </a:lnTo>
                    <a:lnTo>
                      <a:pt x="16" y="62"/>
                    </a:lnTo>
                    <a:lnTo>
                      <a:pt x="21" y="64"/>
                    </a:lnTo>
                    <a:lnTo>
                      <a:pt x="89" y="64"/>
                    </a:lnTo>
                    <a:lnTo>
                      <a:pt x="89" y="0"/>
                    </a:lnTo>
                    <a:lnTo>
                      <a:pt x="79" y="0"/>
                    </a:lnTo>
                    <a:lnTo>
                      <a:pt x="79" y="18"/>
                    </a:lnTo>
                    <a:lnTo>
                      <a:pt x="79" y="18"/>
                    </a:lnTo>
                    <a:lnTo>
                      <a:pt x="79" y="20"/>
                    </a:lnTo>
                    <a:lnTo>
                      <a:pt x="76" y="23"/>
                    </a:lnTo>
                    <a:lnTo>
                      <a:pt x="70" y="27"/>
                    </a:lnTo>
                    <a:lnTo>
                      <a:pt x="58" y="31"/>
                    </a:lnTo>
                    <a:lnTo>
                      <a:pt x="45" y="35"/>
                    </a:lnTo>
                    <a:lnTo>
                      <a:pt x="32" y="38"/>
                    </a:lnTo>
                    <a:lnTo>
                      <a:pt x="22" y="40"/>
                    </a:lnTo>
                    <a:lnTo>
                      <a:pt x="14" y="40"/>
                    </a:lnTo>
                    <a:lnTo>
                      <a:pt x="11" y="38"/>
                    </a:lnTo>
                    <a:lnTo>
                      <a:pt x="9" y="36"/>
                    </a:lnTo>
                    <a:lnTo>
                      <a:pt x="9" y="36"/>
                    </a:lnTo>
                    <a:lnTo>
                      <a:pt x="9" y="36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9" y="22"/>
                    </a:lnTo>
                    <a:lnTo>
                      <a:pt x="9" y="22"/>
                    </a:lnTo>
                    <a:lnTo>
                      <a:pt x="9" y="17"/>
                    </a:lnTo>
                    <a:lnTo>
                      <a:pt x="9" y="15"/>
                    </a:lnTo>
                    <a:lnTo>
                      <a:pt x="9" y="15"/>
                    </a:lnTo>
                    <a:lnTo>
                      <a:pt x="9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4" y="2"/>
                    </a:lnTo>
                    <a:lnTo>
                      <a:pt x="1" y="7"/>
                    </a:lnTo>
                    <a:lnTo>
                      <a:pt x="1" y="7"/>
                    </a:lnTo>
                    <a:lnTo>
                      <a:pt x="0" y="1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3" name="Freeform 1226"/>
              <p:cNvSpPr>
                <a:spLocks/>
              </p:cNvSpPr>
              <p:nvPr/>
            </p:nvSpPr>
            <p:spPr bwMode="auto">
              <a:xfrm>
                <a:off x="3597" y="1367"/>
                <a:ext cx="5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7"/>
                  </a:cxn>
                  <a:cxn ang="0">
                    <a:pos x="5" y="17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17">
                    <a:moveTo>
                      <a:pt x="0" y="0"/>
                    </a:moveTo>
                    <a:lnTo>
                      <a:pt x="5" y="17"/>
                    </a:lnTo>
                    <a:lnTo>
                      <a:pt x="5" y="1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394B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4" name="Freeform 1227"/>
              <p:cNvSpPr>
                <a:spLocks/>
              </p:cNvSpPr>
              <p:nvPr/>
            </p:nvSpPr>
            <p:spPr bwMode="auto">
              <a:xfrm>
                <a:off x="3597" y="1367"/>
                <a:ext cx="5" cy="1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7"/>
                  </a:cxn>
                  <a:cxn ang="0">
                    <a:pos x="5" y="17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" h="17">
                    <a:moveTo>
                      <a:pt x="0" y="0"/>
                    </a:moveTo>
                    <a:lnTo>
                      <a:pt x="5" y="17"/>
                    </a:lnTo>
                    <a:lnTo>
                      <a:pt x="5" y="17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5" name="Freeform 1228"/>
              <p:cNvSpPr>
                <a:spLocks/>
              </p:cNvSpPr>
              <p:nvPr/>
            </p:nvSpPr>
            <p:spPr bwMode="auto">
              <a:xfrm>
                <a:off x="3561" y="1341"/>
                <a:ext cx="41" cy="43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8" y="40"/>
                  </a:cxn>
                  <a:cxn ang="0">
                    <a:pos x="41" y="43"/>
                  </a:cxn>
                  <a:cxn ang="0">
                    <a:pos x="36" y="26"/>
                  </a:cxn>
                  <a:cxn ang="0">
                    <a:pos x="23" y="25"/>
                  </a:cxn>
                  <a:cxn ang="0">
                    <a:pos x="23" y="25"/>
                  </a:cxn>
                  <a:cxn ang="0">
                    <a:pos x="18" y="23"/>
                  </a:cxn>
                  <a:cxn ang="0">
                    <a:pos x="13" y="20"/>
                  </a:cxn>
                  <a:cxn ang="0">
                    <a:pos x="10" y="15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5"/>
                  </a:cxn>
                  <a:cxn ang="0">
                    <a:pos x="8" y="5"/>
                  </a:cxn>
                  <a:cxn ang="0">
                    <a:pos x="12" y="0"/>
                  </a:cxn>
                </a:cxnLst>
                <a:rect l="0" t="0" r="r" b="b"/>
                <a:pathLst>
                  <a:path w="41" h="43">
                    <a:moveTo>
                      <a:pt x="12" y="0"/>
                    </a:moveTo>
                    <a:lnTo>
                      <a:pt x="0" y="12"/>
                    </a:lnTo>
                    <a:lnTo>
                      <a:pt x="8" y="40"/>
                    </a:lnTo>
                    <a:lnTo>
                      <a:pt x="41" y="43"/>
                    </a:lnTo>
                    <a:lnTo>
                      <a:pt x="36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18" y="23"/>
                    </a:lnTo>
                    <a:lnTo>
                      <a:pt x="13" y="20"/>
                    </a:lnTo>
                    <a:lnTo>
                      <a:pt x="10" y="15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C924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6" name="Freeform 1229"/>
              <p:cNvSpPr>
                <a:spLocks/>
              </p:cNvSpPr>
              <p:nvPr/>
            </p:nvSpPr>
            <p:spPr bwMode="auto">
              <a:xfrm>
                <a:off x="3561" y="1341"/>
                <a:ext cx="41" cy="43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12"/>
                  </a:cxn>
                  <a:cxn ang="0">
                    <a:pos x="8" y="40"/>
                  </a:cxn>
                  <a:cxn ang="0">
                    <a:pos x="41" y="43"/>
                  </a:cxn>
                  <a:cxn ang="0">
                    <a:pos x="36" y="26"/>
                  </a:cxn>
                  <a:cxn ang="0">
                    <a:pos x="23" y="25"/>
                  </a:cxn>
                  <a:cxn ang="0">
                    <a:pos x="23" y="25"/>
                  </a:cxn>
                  <a:cxn ang="0">
                    <a:pos x="18" y="23"/>
                  </a:cxn>
                  <a:cxn ang="0">
                    <a:pos x="13" y="20"/>
                  </a:cxn>
                  <a:cxn ang="0">
                    <a:pos x="10" y="15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5"/>
                  </a:cxn>
                  <a:cxn ang="0">
                    <a:pos x="8" y="5"/>
                  </a:cxn>
                  <a:cxn ang="0">
                    <a:pos x="12" y="0"/>
                  </a:cxn>
                </a:cxnLst>
                <a:rect l="0" t="0" r="r" b="b"/>
                <a:pathLst>
                  <a:path w="41" h="43">
                    <a:moveTo>
                      <a:pt x="12" y="0"/>
                    </a:moveTo>
                    <a:lnTo>
                      <a:pt x="0" y="12"/>
                    </a:lnTo>
                    <a:lnTo>
                      <a:pt x="8" y="40"/>
                    </a:lnTo>
                    <a:lnTo>
                      <a:pt x="41" y="43"/>
                    </a:lnTo>
                    <a:lnTo>
                      <a:pt x="36" y="26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18" y="23"/>
                    </a:lnTo>
                    <a:lnTo>
                      <a:pt x="13" y="20"/>
                    </a:lnTo>
                    <a:lnTo>
                      <a:pt x="10" y="15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12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7" name="Freeform 1230"/>
              <p:cNvSpPr>
                <a:spLocks/>
              </p:cNvSpPr>
              <p:nvPr/>
            </p:nvSpPr>
            <p:spPr bwMode="auto">
              <a:xfrm>
                <a:off x="3569" y="1346"/>
                <a:ext cx="28" cy="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2" y="10"/>
                  </a:cxn>
                  <a:cxn ang="0">
                    <a:pos x="5" y="15"/>
                  </a:cxn>
                  <a:cxn ang="0">
                    <a:pos x="10" y="18"/>
                  </a:cxn>
                  <a:cxn ang="0">
                    <a:pos x="15" y="20"/>
                  </a:cxn>
                  <a:cxn ang="0">
                    <a:pos x="28" y="21"/>
                  </a:cxn>
                  <a:cxn ang="0">
                    <a:pos x="28" y="21"/>
                  </a:cxn>
                  <a:cxn ang="0">
                    <a:pos x="28" y="21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0" y="18"/>
                  </a:cxn>
                  <a:cxn ang="0">
                    <a:pos x="5" y="15"/>
                  </a:cxn>
                  <a:cxn ang="0">
                    <a:pos x="2" y="1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28" h="21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5" y="15"/>
                    </a:lnTo>
                    <a:lnTo>
                      <a:pt x="10" y="18"/>
                    </a:lnTo>
                    <a:lnTo>
                      <a:pt x="15" y="20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0" y="18"/>
                    </a:lnTo>
                    <a:lnTo>
                      <a:pt x="5" y="15"/>
                    </a:lnTo>
                    <a:lnTo>
                      <a:pt x="2" y="1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924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8" name="Freeform 1231"/>
              <p:cNvSpPr>
                <a:spLocks/>
              </p:cNvSpPr>
              <p:nvPr/>
            </p:nvSpPr>
            <p:spPr bwMode="auto">
              <a:xfrm>
                <a:off x="3569" y="1346"/>
                <a:ext cx="28" cy="2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2" y="10"/>
                  </a:cxn>
                  <a:cxn ang="0">
                    <a:pos x="5" y="15"/>
                  </a:cxn>
                  <a:cxn ang="0">
                    <a:pos x="10" y="18"/>
                  </a:cxn>
                  <a:cxn ang="0">
                    <a:pos x="15" y="20"/>
                  </a:cxn>
                  <a:cxn ang="0">
                    <a:pos x="28" y="21"/>
                  </a:cxn>
                  <a:cxn ang="0">
                    <a:pos x="28" y="21"/>
                  </a:cxn>
                  <a:cxn ang="0">
                    <a:pos x="28" y="21"/>
                  </a:cxn>
                  <a:cxn ang="0">
                    <a:pos x="15" y="20"/>
                  </a:cxn>
                  <a:cxn ang="0">
                    <a:pos x="15" y="20"/>
                  </a:cxn>
                  <a:cxn ang="0">
                    <a:pos x="10" y="18"/>
                  </a:cxn>
                  <a:cxn ang="0">
                    <a:pos x="5" y="15"/>
                  </a:cxn>
                  <a:cxn ang="0">
                    <a:pos x="2" y="1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28" h="21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10"/>
                    </a:lnTo>
                    <a:lnTo>
                      <a:pt x="5" y="15"/>
                    </a:lnTo>
                    <a:lnTo>
                      <a:pt x="10" y="18"/>
                    </a:lnTo>
                    <a:lnTo>
                      <a:pt x="15" y="20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15" y="20"/>
                    </a:lnTo>
                    <a:lnTo>
                      <a:pt x="15" y="20"/>
                    </a:lnTo>
                    <a:lnTo>
                      <a:pt x="10" y="18"/>
                    </a:lnTo>
                    <a:lnTo>
                      <a:pt x="5" y="15"/>
                    </a:lnTo>
                    <a:lnTo>
                      <a:pt x="2" y="1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39" name="Freeform 1232"/>
              <p:cNvSpPr>
                <a:spLocks/>
              </p:cNvSpPr>
              <p:nvPr/>
            </p:nvSpPr>
            <p:spPr bwMode="auto">
              <a:xfrm>
                <a:off x="3793" y="1457"/>
                <a:ext cx="114" cy="30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114" y="21"/>
                  </a:cxn>
                  <a:cxn ang="0">
                    <a:pos x="16" y="15"/>
                  </a:cxn>
                  <a:cxn ang="0">
                    <a:pos x="16" y="8"/>
                  </a:cxn>
                  <a:cxn ang="0">
                    <a:pos x="114" y="3"/>
                  </a:cxn>
                  <a:cxn ang="0">
                    <a:pos x="114" y="0"/>
                  </a:cxn>
                </a:cxnLst>
                <a:rect l="0" t="0" r="r" b="b"/>
                <a:pathLst>
                  <a:path w="114" h="30">
                    <a:moveTo>
                      <a:pt x="114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114" y="21"/>
                    </a:lnTo>
                    <a:lnTo>
                      <a:pt x="16" y="15"/>
                    </a:lnTo>
                    <a:lnTo>
                      <a:pt x="16" y="8"/>
                    </a:lnTo>
                    <a:lnTo>
                      <a:pt x="114" y="3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C924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0" name="Freeform 1233"/>
              <p:cNvSpPr>
                <a:spLocks/>
              </p:cNvSpPr>
              <p:nvPr/>
            </p:nvSpPr>
            <p:spPr bwMode="auto">
              <a:xfrm>
                <a:off x="3793" y="1457"/>
                <a:ext cx="114" cy="30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114" y="21"/>
                  </a:cxn>
                  <a:cxn ang="0">
                    <a:pos x="16" y="15"/>
                  </a:cxn>
                  <a:cxn ang="0">
                    <a:pos x="16" y="8"/>
                  </a:cxn>
                  <a:cxn ang="0">
                    <a:pos x="114" y="3"/>
                  </a:cxn>
                  <a:cxn ang="0">
                    <a:pos x="114" y="0"/>
                  </a:cxn>
                </a:cxnLst>
                <a:rect l="0" t="0" r="r" b="b"/>
                <a:pathLst>
                  <a:path w="114" h="30">
                    <a:moveTo>
                      <a:pt x="114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114" y="21"/>
                    </a:lnTo>
                    <a:lnTo>
                      <a:pt x="16" y="15"/>
                    </a:lnTo>
                    <a:lnTo>
                      <a:pt x="16" y="8"/>
                    </a:lnTo>
                    <a:lnTo>
                      <a:pt x="114" y="3"/>
                    </a:lnTo>
                    <a:lnTo>
                      <a:pt x="114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1" name="Freeform 1234"/>
              <p:cNvSpPr>
                <a:spLocks/>
              </p:cNvSpPr>
              <p:nvPr/>
            </p:nvSpPr>
            <p:spPr bwMode="auto">
              <a:xfrm>
                <a:off x="3791" y="1436"/>
                <a:ext cx="108" cy="7"/>
              </a:xfrm>
              <a:custGeom>
                <a:avLst/>
                <a:gdLst/>
                <a:ahLst/>
                <a:cxnLst>
                  <a:cxn ang="0">
                    <a:pos x="105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4" y="7"/>
                  </a:cxn>
                  <a:cxn ang="0">
                    <a:pos x="105" y="7"/>
                  </a:cxn>
                  <a:cxn ang="0">
                    <a:pos x="105" y="7"/>
                  </a:cxn>
                  <a:cxn ang="0">
                    <a:pos x="106" y="5"/>
                  </a:cxn>
                  <a:cxn ang="0">
                    <a:pos x="108" y="3"/>
                  </a:cxn>
                  <a:cxn ang="0">
                    <a:pos x="108" y="3"/>
                  </a:cxn>
                  <a:cxn ang="0">
                    <a:pos x="106" y="2"/>
                  </a:cxn>
                  <a:cxn ang="0">
                    <a:pos x="105" y="0"/>
                  </a:cxn>
                </a:cxnLst>
                <a:rect l="0" t="0" r="r" b="b"/>
                <a:pathLst>
                  <a:path w="108" h="7">
                    <a:moveTo>
                      <a:pt x="105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4" y="7"/>
                    </a:lnTo>
                    <a:lnTo>
                      <a:pt x="105" y="7"/>
                    </a:lnTo>
                    <a:lnTo>
                      <a:pt x="105" y="7"/>
                    </a:lnTo>
                    <a:lnTo>
                      <a:pt x="106" y="5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06" y="2"/>
                    </a:lnTo>
                    <a:lnTo>
                      <a:pt x="105" y="0"/>
                    </a:lnTo>
                    <a:close/>
                  </a:path>
                </a:pathLst>
              </a:custGeom>
              <a:solidFill>
                <a:srgbClr val="C9246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2" name="Freeform 1235"/>
              <p:cNvSpPr>
                <a:spLocks/>
              </p:cNvSpPr>
              <p:nvPr/>
            </p:nvSpPr>
            <p:spPr bwMode="auto">
              <a:xfrm>
                <a:off x="3791" y="1436"/>
                <a:ext cx="108" cy="7"/>
              </a:xfrm>
              <a:custGeom>
                <a:avLst/>
                <a:gdLst/>
                <a:ahLst/>
                <a:cxnLst>
                  <a:cxn ang="0">
                    <a:pos x="105" y="0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4" y="7"/>
                  </a:cxn>
                  <a:cxn ang="0">
                    <a:pos x="105" y="7"/>
                  </a:cxn>
                  <a:cxn ang="0">
                    <a:pos x="105" y="7"/>
                  </a:cxn>
                  <a:cxn ang="0">
                    <a:pos x="106" y="5"/>
                  </a:cxn>
                  <a:cxn ang="0">
                    <a:pos x="108" y="3"/>
                  </a:cxn>
                  <a:cxn ang="0">
                    <a:pos x="108" y="3"/>
                  </a:cxn>
                  <a:cxn ang="0">
                    <a:pos x="106" y="2"/>
                  </a:cxn>
                  <a:cxn ang="0">
                    <a:pos x="105" y="0"/>
                  </a:cxn>
                </a:cxnLst>
                <a:rect l="0" t="0" r="r" b="b"/>
                <a:pathLst>
                  <a:path w="108" h="7">
                    <a:moveTo>
                      <a:pt x="105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4" y="7"/>
                    </a:lnTo>
                    <a:lnTo>
                      <a:pt x="105" y="7"/>
                    </a:lnTo>
                    <a:lnTo>
                      <a:pt x="105" y="7"/>
                    </a:lnTo>
                    <a:lnTo>
                      <a:pt x="106" y="5"/>
                    </a:lnTo>
                    <a:lnTo>
                      <a:pt x="108" y="3"/>
                    </a:lnTo>
                    <a:lnTo>
                      <a:pt x="108" y="3"/>
                    </a:lnTo>
                    <a:lnTo>
                      <a:pt x="106" y="2"/>
                    </a:lnTo>
                    <a:lnTo>
                      <a:pt x="10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3" name="Freeform 1236"/>
              <p:cNvSpPr>
                <a:spLocks/>
              </p:cNvSpPr>
              <p:nvPr/>
            </p:nvSpPr>
            <p:spPr bwMode="auto">
              <a:xfrm>
                <a:off x="3605" y="1454"/>
                <a:ext cx="8" cy="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2" y="6"/>
                  </a:cxn>
                  <a:cxn ang="0">
                    <a:pos x="5" y="8"/>
                  </a:cxn>
                  <a:cxn ang="0">
                    <a:pos x="5" y="8"/>
                  </a:cxn>
                  <a:cxn ang="0">
                    <a:pos x="7" y="6"/>
                  </a:cxn>
                  <a:cxn ang="0">
                    <a:pos x="8" y="5"/>
                  </a:cxn>
                  <a:cxn ang="0">
                    <a:pos x="8" y="5"/>
                  </a:cxn>
                  <a:cxn ang="0">
                    <a:pos x="7" y="2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8" h="8">
                    <a:moveTo>
                      <a:pt x="0" y="5"/>
                    </a:moveTo>
                    <a:lnTo>
                      <a:pt x="0" y="5"/>
                    </a:lnTo>
                    <a:lnTo>
                      <a:pt x="2" y="6"/>
                    </a:lnTo>
                    <a:lnTo>
                      <a:pt x="5" y="8"/>
                    </a:lnTo>
                    <a:lnTo>
                      <a:pt x="5" y="8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7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44" name="Freeform 1237"/>
              <p:cNvSpPr>
                <a:spLocks/>
              </p:cNvSpPr>
              <p:nvPr/>
            </p:nvSpPr>
            <p:spPr bwMode="auto">
              <a:xfrm>
                <a:off x="3613" y="1475"/>
                <a:ext cx="9" cy="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5"/>
                  </a:cxn>
                  <a:cxn ang="0">
                    <a:pos x="2" y="7"/>
                  </a:cxn>
                  <a:cxn ang="0">
                    <a:pos x="4" y="8"/>
                  </a:cxn>
                  <a:cxn ang="0">
                    <a:pos x="4" y="8"/>
                  </a:cxn>
                  <a:cxn ang="0">
                    <a:pos x="7" y="7"/>
                  </a:cxn>
                  <a:cxn ang="0">
                    <a:pos x="9" y="5"/>
                  </a:cxn>
                  <a:cxn ang="0">
                    <a:pos x="9" y="5"/>
                  </a:cxn>
                  <a:cxn ang="0">
                    <a:pos x="7" y="2"/>
                  </a:cxn>
                  <a:cxn ang="0">
                    <a:pos x="4" y="0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0" y="5"/>
                  </a:cxn>
                </a:cxnLst>
                <a:rect l="0" t="0" r="r" b="b"/>
                <a:pathLst>
                  <a:path w="9" h="8">
                    <a:moveTo>
                      <a:pt x="0" y="5"/>
                    </a:moveTo>
                    <a:lnTo>
                      <a:pt x="0" y="5"/>
                    </a:lnTo>
                    <a:lnTo>
                      <a:pt x="2" y="7"/>
                    </a:lnTo>
                    <a:lnTo>
                      <a:pt x="4" y="8"/>
                    </a:lnTo>
                    <a:lnTo>
                      <a:pt x="4" y="8"/>
                    </a:lnTo>
                    <a:lnTo>
                      <a:pt x="7" y="7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7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E5E5E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sp>
          <p:nvSpPr>
            <p:cNvPr id="295" name="Freeform 1239"/>
            <p:cNvSpPr>
              <a:spLocks/>
            </p:cNvSpPr>
            <p:nvPr/>
          </p:nvSpPr>
          <p:spPr bwMode="auto">
            <a:xfrm>
              <a:off x="3731" y="1462"/>
              <a:ext cx="60" cy="31"/>
            </a:xfrm>
            <a:custGeom>
              <a:avLst/>
              <a:gdLst/>
              <a:ahLst/>
              <a:cxnLst>
                <a:cxn ang="0">
                  <a:pos x="60" y="31"/>
                </a:cxn>
                <a:cxn ang="0">
                  <a:pos x="60" y="0"/>
                </a:cxn>
                <a:cxn ang="0">
                  <a:pos x="0" y="18"/>
                </a:cxn>
                <a:cxn ang="0">
                  <a:pos x="0" y="31"/>
                </a:cxn>
                <a:cxn ang="0">
                  <a:pos x="60" y="31"/>
                </a:cxn>
              </a:cxnLst>
              <a:rect l="0" t="0" r="r" b="b"/>
              <a:pathLst>
                <a:path w="60" h="31">
                  <a:moveTo>
                    <a:pt x="60" y="31"/>
                  </a:moveTo>
                  <a:lnTo>
                    <a:pt x="60" y="0"/>
                  </a:lnTo>
                  <a:lnTo>
                    <a:pt x="0" y="18"/>
                  </a:lnTo>
                  <a:lnTo>
                    <a:pt x="0" y="31"/>
                  </a:lnTo>
                  <a:lnTo>
                    <a:pt x="60" y="31"/>
                  </a:lnTo>
                  <a:close/>
                </a:path>
              </a:pathLst>
            </a:custGeom>
            <a:solidFill>
              <a:srgbClr val="ED3E7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6" name="Freeform 1240"/>
            <p:cNvSpPr>
              <a:spLocks/>
            </p:cNvSpPr>
            <p:nvPr/>
          </p:nvSpPr>
          <p:spPr bwMode="auto">
            <a:xfrm>
              <a:off x="5059" y="1449"/>
              <a:ext cx="37" cy="39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10" y="0"/>
                </a:cxn>
                <a:cxn ang="0">
                  <a:pos x="3" y="5"/>
                </a:cxn>
                <a:cxn ang="0">
                  <a:pos x="3" y="5"/>
                </a:cxn>
                <a:cxn ang="0">
                  <a:pos x="0" y="11"/>
                </a:cxn>
                <a:cxn ang="0">
                  <a:pos x="0" y="18"/>
                </a:cxn>
                <a:cxn ang="0">
                  <a:pos x="1" y="26"/>
                </a:cxn>
                <a:cxn ang="0">
                  <a:pos x="6" y="33"/>
                </a:cxn>
                <a:cxn ang="0">
                  <a:pos x="6" y="33"/>
                </a:cxn>
                <a:cxn ang="0">
                  <a:pos x="13" y="38"/>
                </a:cxn>
                <a:cxn ang="0">
                  <a:pos x="19" y="39"/>
                </a:cxn>
                <a:cxn ang="0">
                  <a:pos x="28" y="38"/>
                </a:cxn>
                <a:cxn ang="0">
                  <a:pos x="32" y="34"/>
                </a:cxn>
                <a:cxn ang="0">
                  <a:pos x="37" y="29"/>
                </a:cxn>
                <a:cxn ang="0">
                  <a:pos x="10" y="0"/>
                </a:cxn>
              </a:cxnLst>
              <a:rect l="0" t="0" r="r" b="b"/>
              <a:pathLst>
                <a:path w="37" h="39">
                  <a:moveTo>
                    <a:pt x="10" y="0"/>
                  </a:moveTo>
                  <a:lnTo>
                    <a:pt x="10" y="0"/>
                  </a:lnTo>
                  <a:lnTo>
                    <a:pt x="3" y="5"/>
                  </a:lnTo>
                  <a:lnTo>
                    <a:pt x="3" y="5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1" y="26"/>
                  </a:lnTo>
                  <a:lnTo>
                    <a:pt x="6" y="33"/>
                  </a:lnTo>
                  <a:lnTo>
                    <a:pt x="6" y="33"/>
                  </a:lnTo>
                  <a:lnTo>
                    <a:pt x="13" y="38"/>
                  </a:lnTo>
                  <a:lnTo>
                    <a:pt x="19" y="39"/>
                  </a:lnTo>
                  <a:lnTo>
                    <a:pt x="28" y="38"/>
                  </a:lnTo>
                  <a:lnTo>
                    <a:pt x="32" y="34"/>
                  </a:lnTo>
                  <a:lnTo>
                    <a:pt x="37" y="29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2D3A4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7" name="Freeform 1241"/>
            <p:cNvSpPr>
              <a:spLocks/>
            </p:cNvSpPr>
            <p:nvPr/>
          </p:nvSpPr>
          <p:spPr bwMode="auto">
            <a:xfrm>
              <a:off x="5166" y="1412"/>
              <a:ext cx="162" cy="161"/>
            </a:xfrm>
            <a:custGeom>
              <a:avLst/>
              <a:gdLst/>
              <a:ahLst/>
              <a:cxnLst>
                <a:cxn ang="0">
                  <a:pos x="162" y="94"/>
                </a:cxn>
                <a:cxn ang="0">
                  <a:pos x="67" y="0"/>
                </a:cxn>
                <a:cxn ang="0">
                  <a:pos x="0" y="68"/>
                </a:cxn>
                <a:cxn ang="0">
                  <a:pos x="93" y="161"/>
                </a:cxn>
                <a:cxn ang="0">
                  <a:pos x="162" y="94"/>
                </a:cxn>
              </a:cxnLst>
              <a:rect l="0" t="0" r="r" b="b"/>
              <a:pathLst>
                <a:path w="162" h="161">
                  <a:moveTo>
                    <a:pt x="162" y="94"/>
                  </a:moveTo>
                  <a:lnTo>
                    <a:pt x="67" y="0"/>
                  </a:lnTo>
                  <a:lnTo>
                    <a:pt x="0" y="68"/>
                  </a:lnTo>
                  <a:lnTo>
                    <a:pt x="93" y="161"/>
                  </a:lnTo>
                  <a:lnTo>
                    <a:pt x="162" y="94"/>
                  </a:lnTo>
                  <a:close/>
                </a:path>
              </a:pathLst>
            </a:custGeom>
            <a:solidFill>
              <a:srgbClr val="23A2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8" name="Freeform 1242"/>
            <p:cNvSpPr>
              <a:spLocks/>
            </p:cNvSpPr>
            <p:nvPr/>
          </p:nvSpPr>
          <p:spPr bwMode="auto">
            <a:xfrm>
              <a:off x="5175" y="1452"/>
              <a:ext cx="52" cy="51"/>
            </a:xfrm>
            <a:custGeom>
              <a:avLst/>
              <a:gdLst/>
              <a:ahLst/>
              <a:cxnLst>
                <a:cxn ang="0">
                  <a:pos x="52" y="26"/>
                </a:cxn>
                <a:cxn ang="0">
                  <a:pos x="26" y="0"/>
                </a:cxn>
                <a:cxn ang="0">
                  <a:pos x="0" y="25"/>
                </a:cxn>
                <a:cxn ang="0">
                  <a:pos x="26" y="51"/>
                </a:cxn>
                <a:cxn ang="0">
                  <a:pos x="52" y="26"/>
                </a:cxn>
              </a:cxnLst>
              <a:rect l="0" t="0" r="r" b="b"/>
              <a:pathLst>
                <a:path w="52" h="51">
                  <a:moveTo>
                    <a:pt x="52" y="26"/>
                  </a:moveTo>
                  <a:lnTo>
                    <a:pt x="26" y="0"/>
                  </a:lnTo>
                  <a:lnTo>
                    <a:pt x="0" y="25"/>
                  </a:lnTo>
                  <a:lnTo>
                    <a:pt x="26" y="51"/>
                  </a:lnTo>
                  <a:lnTo>
                    <a:pt x="52" y="26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99" name="Freeform 1243"/>
            <p:cNvSpPr>
              <a:spLocks/>
            </p:cNvSpPr>
            <p:nvPr/>
          </p:nvSpPr>
          <p:spPr bwMode="auto">
            <a:xfrm>
              <a:off x="5204" y="1482"/>
              <a:ext cx="52" cy="52"/>
            </a:xfrm>
            <a:custGeom>
              <a:avLst/>
              <a:gdLst/>
              <a:ahLst/>
              <a:cxnLst>
                <a:cxn ang="0">
                  <a:pos x="52" y="26"/>
                </a:cxn>
                <a:cxn ang="0">
                  <a:pos x="26" y="0"/>
                </a:cxn>
                <a:cxn ang="0">
                  <a:pos x="0" y="26"/>
                </a:cxn>
                <a:cxn ang="0">
                  <a:pos x="26" y="52"/>
                </a:cxn>
                <a:cxn ang="0">
                  <a:pos x="52" y="26"/>
                </a:cxn>
              </a:cxnLst>
              <a:rect l="0" t="0" r="r" b="b"/>
              <a:pathLst>
                <a:path w="52" h="52">
                  <a:moveTo>
                    <a:pt x="52" y="26"/>
                  </a:moveTo>
                  <a:lnTo>
                    <a:pt x="26" y="0"/>
                  </a:lnTo>
                  <a:lnTo>
                    <a:pt x="0" y="26"/>
                  </a:lnTo>
                  <a:lnTo>
                    <a:pt x="26" y="52"/>
                  </a:lnTo>
                  <a:lnTo>
                    <a:pt x="52" y="26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0" name="Freeform 1244"/>
            <p:cNvSpPr>
              <a:spLocks/>
            </p:cNvSpPr>
            <p:nvPr/>
          </p:nvSpPr>
          <p:spPr bwMode="auto">
            <a:xfrm>
              <a:off x="5235" y="1511"/>
              <a:ext cx="52" cy="52"/>
            </a:xfrm>
            <a:custGeom>
              <a:avLst/>
              <a:gdLst/>
              <a:ahLst/>
              <a:cxnLst>
                <a:cxn ang="0">
                  <a:pos x="52" y="28"/>
                </a:cxn>
                <a:cxn ang="0">
                  <a:pos x="26" y="0"/>
                </a:cxn>
                <a:cxn ang="0">
                  <a:pos x="0" y="26"/>
                </a:cxn>
                <a:cxn ang="0">
                  <a:pos x="26" y="52"/>
                </a:cxn>
                <a:cxn ang="0">
                  <a:pos x="52" y="28"/>
                </a:cxn>
              </a:cxnLst>
              <a:rect l="0" t="0" r="r" b="b"/>
              <a:pathLst>
                <a:path w="52" h="52">
                  <a:moveTo>
                    <a:pt x="52" y="28"/>
                  </a:moveTo>
                  <a:lnTo>
                    <a:pt x="26" y="0"/>
                  </a:lnTo>
                  <a:lnTo>
                    <a:pt x="0" y="26"/>
                  </a:lnTo>
                  <a:lnTo>
                    <a:pt x="26" y="52"/>
                  </a:lnTo>
                  <a:lnTo>
                    <a:pt x="52" y="28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1" name="Freeform 1245"/>
            <p:cNvSpPr>
              <a:spLocks/>
            </p:cNvSpPr>
            <p:nvPr/>
          </p:nvSpPr>
          <p:spPr bwMode="auto">
            <a:xfrm>
              <a:off x="5206" y="1420"/>
              <a:ext cx="52" cy="52"/>
            </a:xfrm>
            <a:custGeom>
              <a:avLst/>
              <a:gdLst/>
              <a:ahLst/>
              <a:cxnLst>
                <a:cxn ang="0">
                  <a:pos x="52" y="27"/>
                </a:cxn>
                <a:cxn ang="0">
                  <a:pos x="26" y="0"/>
                </a:cxn>
                <a:cxn ang="0">
                  <a:pos x="0" y="26"/>
                </a:cxn>
                <a:cxn ang="0">
                  <a:pos x="26" y="52"/>
                </a:cxn>
                <a:cxn ang="0">
                  <a:pos x="52" y="27"/>
                </a:cxn>
              </a:cxnLst>
              <a:rect l="0" t="0" r="r" b="b"/>
              <a:pathLst>
                <a:path w="52" h="52">
                  <a:moveTo>
                    <a:pt x="52" y="27"/>
                  </a:moveTo>
                  <a:lnTo>
                    <a:pt x="26" y="0"/>
                  </a:lnTo>
                  <a:lnTo>
                    <a:pt x="0" y="26"/>
                  </a:lnTo>
                  <a:lnTo>
                    <a:pt x="26" y="52"/>
                  </a:lnTo>
                  <a:lnTo>
                    <a:pt x="52" y="27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2" name="Freeform 1246"/>
            <p:cNvSpPr>
              <a:spLocks/>
            </p:cNvSpPr>
            <p:nvPr/>
          </p:nvSpPr>
          <p:spPr bwMode="auto">
            <a:xfrm>
              <a:off x="5235" y="1451"/>
              <a:ext cx="52" cy="52"/>
            </a:xfrm>
            <a:custGeom>
              <a:avLst/>
              <a:gdLst/>
              <a:ahLst/>
              <a:cxnLst>
                <a:cxn ang="0">
                  <a:pos x="52" y="26"/>
                </a:cxn>
                <a:cxn ang="0">
                  <a:pos x="26" y="0"/>
                </a:cxn>
                <a:cxn ang="0">
                  <a:pos x="0" y="26"/>
                </a:cxn>
                <a:cxn ang="0">
                  <a:pos x="28" y="52"/>
                </a:cxn>
                <a:cxn ang="0">
                  <a:pos x="52" y="26"/>
                </a:cxn>
              </a:cxnLst>
              <a:rect l="0" t="0" r="r" b="b"/>
              <a:pathLst>
                <a:path w="52" h="52">
                  <a:moveTo>
                    <a:pt x="52" y="26"/>
                  </a:moveTo>
                  <a:lnTo>
                    <a:pt x="26" y="0"/>
                  </a:lnTo>
                  <a:lnTo>
                    <a:pt x="0" y="26"/>
                  </a:lnTo>
                  <a:lnTo>
                    <a:pt x="28" y="52"/>
                  </a:lnTo>
                  <a:lnTo>
                    <a:pt x="52" y="26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3" name="Freeform 1247"/>
            <p:cNvSpPr>
              <a:spLocks/>
            </p:cNvSpPr>
            <p:nvPr/>
          </p:nvSpPr>
          <p:spPr bwMode="auto">
            <a:xfrm>
              <a:off x="5266" y="1480"/>
              <a:ext cx="52" cy="52"/>
            </a:xfrm>
            <a:custGeom>
              <a:avLst/>
              <a:gdLst/>
              <a:ahLst/>
              <a:cxnLst>
                <a:cxn ang="0">
                  <a:pos x="52" y="28"/>
                </a:cxn>
                <a:cxn ang="0">
                  <a:pos x="26" y="0"/>
                </a:cxn>
                <a:cxn ang="0">
                  <a:pos x="0" y="26"/>
                </a:cxn>
                <a:cxn ang="0">
                  <a:pos x="26" y="52"/>
                </a:cxn>
                <a:cxn ang="0">
                  <a:pos x="52" y="28"/>
                </a:cxn>
              </a:cxnLst>
              <a:rect l="0" t="0" r="r" b="b"/>
              <a:pathLst>
                <a:path w="52" h="52">
                  <a:moveTo>
                    <a:pt x="52" y="28"/>
                  </a:moveTo>
                  <a:lnTo>
                    <a:pt x="26" y="0"/>
                  </a:lnTo>
                  <a:lnTo>
                    <a:pt x="0" y="26"/>
                  </a:lnTo>
                  <a:lnTo>
                    <a:pt x="26" y="52"/>
                  </a:lnTo>
                  <a:lnTo>
                    <a:pt x="52" y="28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4" name="Freeform 1248"/>
            <p:cNvSpPr>
              <a:spLocks/>
            </p:cNvSpPr>
            <p:nvPr/>
          </p:nvSpPr>
          <p:spPr bwMode="auto">
            <a:xfrm>
              <a:off x="4972" y="1219"/>
              <a:ext cx="162" cy="162"/>
            </a:xfrm>
            <a:custGeom>
              <a:avLst/>
              <a:gdLst/>
              <a:ahLst/>
              <a:cxnLst>
                <a:cxn ang="0">
                  <a:pos x="69" y="0"/>
                </a:cxn>
                <a:cxn ang="0">
                  <a:pos x="162" y="93"/>
                </a:cxn>
                <a:cxn ang="0">
                  <a:pos x="95" y="162"/>
                </a:cxn>
                <a:cxn ang="0">
                  <a:pos x="0" y="67"/>
                </a:cxn>
                <a:cxn ang="0">
                  <a:pos x="69" y="0"/>
                </a:cxn>
              </a:cxnLst>
              <a:rect l="0" t="0" r="r" b="b"/>
              <a:pathLst>
                <a:path w="162" h="162">
                  <a:moveTo>
                    <a:pt x="69" y="0"/>
                  </a:moveTo>
                  <a:lnTo>
                    <a:pt x="162" y="93"/>
                  </a:lnTo>
                  <a:lnTo>
                    <a:pt x="95" y="162"/>
                  </a:lnTo>
                  <a:lnTo>
                    <a:pt x="0" y="67"/>
                  </a:lnTo>
                  <a:lnTo>
                    <a:pt x="69" y="0"/>
                  </a:lnTo>
                  <a:close/>
                </a:path>
              </a:pathLst>
            </a:custGeom>
            <a:solidFill>
              <a:srgbClr val="23A2A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5" name="Freeform 1249"/>
            <p:cNvSpPr>
              <a:spLocks/>
            </p:cNvSpPr>
            <p:nvPr/>
          </p:nvSpPr>
          <p:spPr bwMode="auto">
            <a:xfrm>
              <a:off x="5043" y="1320"/>
              <a:ext cx="52" cy="5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52" y="26"/>
                </a:cxn>
                <a:cxn ang="0">
                  <a:pos x="26" y="52"/>
                </a:cxn>
                <a:cxn ang="0">
                  <a:pos x="0" y="25"/>
                </a:cxn>
                <a:cxn ang="0">
                  <a:pos x="26" y="0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52" y="26"/>
                  </a:lnTo>
                  <a:lnTo>
                    <a:pt x="26" y="52"/>
                  </a:lnTo>
                  <a:lnTo>
                    <a:pt x="0" y="25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6" name="Freeform 1250"/>
            <p:cNvSpPr>
              <a:spLocks/>
            </p:cNvSpPr>
            <p:nvPr/>
          </p:nvSpPr>
          <p:spPr bwMode="auto">
            <a:xfrm>
              <a:off x="5013" y="1289"/>
              <a:ext cx="51" cy="5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51" y="26"/>
                </a:cxn>
                <a:cxn ang="0">
                  <a:pos x="26" y="52"/>
                </a:cxn>
                <a:cxn ang="0">
                  <a:pos x="0" y="26"/>
                </a:cxn>
                <a:cxn ang="0">
                  <a:pos x="25" y="0"/>
                </a:cxn>
              </a:cxnLst>
              <a:rect l="0" t="0" r="r" b="b"/>
              <a:pathLst>
                <a:path w="51" h="52">
                  <a:moveTo>
                    <a:pt x="25" y="0"/>
                  </a:moveTo>
                  <a:lnTo>
                    <a:pt x="51" y="26"/>
                  </a:lnTo>
                  <a:lnTo>
                    <a:pt x="26" y="52"/>
                  </a:lnTo>
                  <a:lnTo>
                    <a:pt x="0" y="2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7" name="Freeform 1251"/>
            <p:cNvSpPr>
              <a:spLocks/>
            </p:cNvSpPr>
            <p:nvPr/>
          </p:nvSpPr>
          <p:spPr bwMode="auto">
            <a:xfrm>
              <a:off x="4982" y="1260"/>
              <a:ext cx="52" cy="5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52" y="26"/>
                </a:cxn>
                <a:cxn ang="0">
                  <a:pos x="26" y="52"/>
                </a:cxn>
                <a:cxn ang="0">
                  <a:pos x="0" y="26"/>
                </a:cxn>
                <a:cxn ang="0">
                  <a:pos x="26" y="0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52" y="26"/>
                  </a:lnTo>
                  <a:lnTo>
                    <a:pt x="26" y="52"/>
                  </a:lnTo>
                  <a:lnTo>
                    <a:pt x="0" y="26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8" name="Freeform 1252"/>
            <p:cNvSpPr>
              <a:spLocks/>
            </p:cNvSpPr>
            <p:nvPr/>
          </p:nvSpPr>
          <p:spPr bwMode="auto">
            <a:xfrm>
              <a:off x="5074" y="1289"/>
              <a:ext cx="52" cy="5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52" y="26"/>
                </a:cxn>
                <a:cxn ang="0">
                  <a:pos x="26" y="52"/>
                </a:cxn>
                <a:cxn ang="0">
                  <a:pos x="0" y="25"/>
                </a:cxn>
                <a:cxn ang="0">
                  <a:pos x="26" y="0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52" y="26"/>
                  </a:lnTo>
                  <a:lnTo>
                    <a:pt x="26" y="52"/>
                  </a:lnTo>
                  <a:lnTo>
                    <a:pt x="0" y="25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09" name="Freeform 1253"/>
            <p:cNvSpPr>
              <a:spLocks/>
            </p:cNvSpPr>
            <p:nvPr/>
          </p:nvSpPr>
          <p:spPr bwMode="auto">
            <a:xfrm>
              <a:off x="5044" y="1258"/>
              <a:ext cx="52" cy="5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52" y="26"/>
                </a:cxn>
                <a:cxn ang="0">
                  <a:pos x="26" y="52"/>
                </a:cxn>
                <a:cxn ang="0">
                  <a:pos x="0" y="26"/>
                </a:cxn>
                <a:cxn ang="0">
                  <a:pos x="25" y="0"/>
                </a:cxn>
              </a:cxnLst>
              <a:rect l="0" t="0" r="r" b="b"/>
              <a:pathLst>
                <a:path w="52" h="52">
                  <a:moveTo>
                    <a:pt x="25" y="0"/>
                  </a:moveTo>
                  <a:lnTo>
                    <a:pt x="52" y="26"/>
                  </a:lnTo>
                  <a:lnTo>
                    <a:pt x="26" y="52"/>
                  </a:lnTo>
                  <a:lnTo>
                    <a:pt x="0" y="26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0" name="Freeform 1254"/>
            <p:cNvSpPr>
              <a:spLocks/>
            </p:cNvSpPr>
            <p:nvPr/>
          </p:nvSpPr>
          <p:spPr bwMode="auto">
            <a:xfrm>
              <a:off x="5013" y="1229"/>
              <a:ext cx="52" cy="52"/>
            </a:xfrm>
            <a:custGeom>
              <a:avLst/>
              <a:gdLst/>
              <a:ahLst/>
              <a:cxnLst>
                <a:cxn ang="0">
                  <a:pos x="26" y="0"/>
                </a:cxn>
                <a:cxn ang="0">
                  <a:pos x="52" y="26"/>
                </a:cxn>
                <a:cxn ang="0">
                  <a:pos x="26" y="52"/>
                </a:cxn>
                <a:cxn ang="0">
                  <a:pos x="0" y="24"/>
                </a:cxn>
                <a:cxn ang="0">
                  <a:pos x="26" y="0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52" y="26"/>
                  </a:lnTo>
                  <a:lnTo>
                    <a:pt x="26" y="52"/>
                  </a:lnTo>
                  <a:lnTo>
                    <a:pt x="0" y="24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4BC1C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1" name="Freeform 1255"/>
            <p:cNvSpPr>
              <a:spLocks/>
            </p:cNvSpPr>
            <p:nvPr/>
          </p:nvSpPr>
          <p:spPr bwMode="auto">
            <a:xfrm>
              <a:off x="4953" y="1451"/>
              <a:ext cx="142" cy="142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1" y="24"/>
                </a:cxn>
                <a:cxn ang="0">
                  <a:pos x="3" y="37"/>
                </a:cxn>
                <a:cxn ang="0">
                  <a:pos x="6" y="49"/>
                </a:cxn>
                <a:cxn ang="0">
                  <a:pos x="11" y="62"/>
                </a:cxn>
                <a:cxn ang="0">
                  <a:pos x="16" y="71"/>
                </a:cxn>
                <a:cxn ang="0">
                  <a:pos x="23" y="83"/>
                </a:cxn>
                <a:cxn ang="0">
                  <a:pos x="31" y="93"/>
                </a:cxn>
                <a:cxn ang="0">
                  <a:pos x="39" y="102"/>
                </a:cxn>
                <a:cxn ang="0">
                  <a:pos x="39" y="102"/>
                </a:cxn>
                <a:cxn ang="0">
                  <a:pos x="49" y="111"/>
                </a:cxn>
                <a:cxn ang="0">
                  <a:pos x="59" y="119"/>
                </a:cxn>
                <a:cxn ang="0">
                  <a:pos x="70" y="125"/>
                </a:cxn>
                <a:cxn ang="0">
                  <a:pos x="81" y="130"/>
                </a:cxn>
                <a:cxn ang="0">
                  <a:pos x="93" y="135"/>
                </a:cxn>
                <a:cxn ang="0">
                  <a:pos x="104" y="138"/>
                </a:cxn>
                <a:cxn ang="0">
                  <a:pos x="117" y="140"/>
                </a:cxn>
                <a:cxn ang="0">
                  <a:pos x="130" y="142"/>
                </a:cxn>
                <a:cxn ang="0">
                  <a:pos x="130" y="142"/>
                </a:cxn>
                <a:cxn ang="0">
                  <a:pos x="135" y="140"/>
                </a:cxn>
                <a:cxn ang="0">
                  <a:pos x="138" y="138"/>
                </a:cxn>
                <a:cxn ang="0">
                  <a:pos x="142" y="133"/>
                </a:cxn>
                <a:cxn ang="0">
                  <a:pos x="142" y="129"/>
                </a:cxn>
                <a:cxn ang="0">
                  <a:pos x="142" y="129"/>
                </a:cxn>
                <a:cxn ang="0">
                  <a:pos x="142" y="124"/>
                </a:cxn>
                <a:cxn ang="0">
                  <a:pos x="138" y="120"/>
                </a:cxn>
                <a:cxn ang="0">
                  <a:pos x="135" y="117"/>
                </a:cxn>
                <a:cxn ang="0">
                  <a:pos x="130" y="115"/>
                </a:cxn>
                <a:cxn ang="0">
                  <a:pos x="130" y="115"/>
                </a:cxn>
                <a:cxn ang="0">
                  <a:pos x="121" y="115"/>
                </a:cxn>
                <a:cxn ang="0">
                  <a:pos x="109" y="114"/>
                </a:cxn>
                <a:cxn ang="0">
                  <a:pos x="91" y="107"/>
                </a:cxn>
                <a:cxn ang="0">
                  <a:pos x="73" y="98"/>
                </a:cxn>
                <a:cxn ang="0">
                  <a:pos x="65" y="91"/>
                </a:cxn>
                <a:cxn ang="0">
                  <a:pos x="57" y="84"/>
                </a:cxn>
                <a:cxn ang="0">
                  <a:pos x="57" y="84"/>
                </a:cxn>
                <a:cxn ang="0">
                  <a:pos x="50" y="76"/>
                </a:cxn>
                <a:cxn ang="0">
                  <a:pos x="44" y="68"/>
                </a:cxn>
                <a:cxn ang="0">
                  <a:pos x="34" y="52"/>
                </a:cxn>
                <a:cxn ang="0">
                  <a:pos x="28" y="32"/>
                </a:cxn>
                <a:cxn ang="0">
                  <a:pos x="26" y="23"/>
                </a:cxn>
                <a:cxn ang="0">
                  <a:pos x="26" y="11"/>
                </a:cxn>
                <a:cxn ang="0">
                  <a:pos x="26" y="11"/>
                </a:cxn>
                <a:cxn ang="0">
                  <a:pos x="24" y="6"/>
                </a:cxn>
                <a:cxn ang="0">
                  <a:pos x="21" y="3"/>
                </a:cxn>
                <a:cxn ang="0">
                  <a:pos x="18" y="0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8" y="0"/>
                </a:cxn>
                <a:cxn ang="0">
                  <a:pos x="5" y="3"/>
                </a:cxn>
                <a:cxn ang="0">
                  <a:pos x="1" y="8"/>
                </a:cxn>
                <a:cxn ang="0">
                  <a:pos x="0" y="11"/>
                </a:cxn>
                <a:cxn ang="0">
                  <a:pos x="0" y="11"/>
                </a:cxn>
              </a:cxnLst>
              <a:rect l="0" t="0" r="r" b="b"/>
              <a:pathLst>
                <a:path w="142" h="142">
                  <a:moveTo>
                    <a:pt x="0" y="11"/>
                  </a:moveTo>
                  <a:lnTo>
                    <a:pt x="0" y="13"/>
                  </a:lnTo>
                  <a:lnTo>
                    <a:pt x="0" y="13"/>
                  </a:lnTo>
                  <a:lnTo>
                    <a:pt x="1" y="24"/>
                  </a:lnTo>
                  <a:lnTo>
                    <a:pt x="3" y="37"/>
                  </a:lnTo>
                  <a:lnTo>
                    <a:pt x="6" y="49"/>
                  </a:lnTo>
                  <a:lnTo>
                    <a:pt x="11" y="62"/>
                  </a:lnTo>
                  <a:lnTo>
                    <a:pt x="16" y="71"/>
                  </a:lnTo>
                  <a:lnTo>
                    <a:pt x="23" y="83"/>
                  </a:lnTo>
                  <a:lnTo>
                    <a:pt x="31" y="93"/>
                  </a:lnTo>
                  <a:lnTo>
                    <a:pt x="39" y="102"/>
                  </a:lnTo>
                  <a:lnTo>
                    <a:pt x="39" y="102"/>
                  </a:lnTo>
                  <a:lnTo>
                    <a:pt x="49" y="111"/>
                  </a:lnTo>
                  <a:lnTo>
                    <a:pt x="59" y="119"/>
                  </a:lnTo>
                  <a:lnTo>
                    <a:pt x="70" y="125"/>
                  </a:lnTo>
                  <a:lnTo>
                    <a:pt x="81" y="130"/>
                  </a:lnTo>
                  <a:lnTo>
                    <a:pt x="93" y="135"/>
                  </a:lnTo>
                  <a:lnTo>
                    <a:pt x="104" y="138"/>
                  </a:lnTo>
                  <a:lnTo>
                    <a:pt x="117" y="140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35" y="140"/>
                  </a:lnTo>
                  <a:lnTo>
                    <a:pt x="138" y="138"/>
                  </a:lnTo>
                  <a:lnTo>
                    <a:pt x="142" y="133"/>
                  </a:lnTo>
                  <a:lnTo>
                    <a:pt x="142" y="129"/>
                  </a:lnTo>
                  <a:lnTo>
                    <a:pt x="142" y="129"/>
                  </a:lnTo>
                  <a:lnTo>
                    <a:pt x="142" y="124"/>
                  </a:lnTo>
                  <a:lnTo>
                    <a:pt x="138" y="120"/>
                  </a:lnTo>
                  <a:lnTo>
                    <a:pt x="135" y="117"/>
                  </a:lnTo>
                  <a:lnTo>
                    <a:pt x="130" y="115"/>
                  </a:lnTo>
                  <a:lnTo>
                    <a:pt x="130" y="115"/>
                  </a:lnTo>
                  <a:lnTo>
                    <a:pt x="121" y="115"/>
                  </a:lnTo>
                  <a:lnTo>
                    <a:pt x="109" y="114"/>
                  </a:lnTo>
                  <a:lnTo>
                    <a:pt x="91" y="107"/>
                  </a:lnTo>
                  <a:lnTo>
                    <a:pt x="73" y="98"/>
                  </a:lnTo>
                  <a:lnTo>
                    <a:pt x="65" y="91"/>
                  </a:lnTo>
                  <a:lnTo>
                    <a:pt x="57" y="84"/>
                  </a:lnTo>
                  <a:lnTo>
                    <a:pt x="57" y="84"/>
                  </a:lnTo>
                  <a:lnTo>
                    <a:pt x="50" y="76"/>
                  </a:lnTo>
                  <a:lnTo>
                    <a:pt x="44" y="68"/>
                  </a:lnTo>
                  <a:lnTo>
                    <a:pt x="34" y="52"/>
                  </a:lnTo>
                  <a:lnTo>
                    <a:pt x="28" y="32"/>
                  </a:lnTo>
                  <a:lnTo>
                    <a:pt x="26" y="23"/>
                  </a:lnTo>
                  <a:lnTo>
                    <a:pt x="26" y="11"/>
                  </a:lnTo>
                  <a:lnTo>
                    <a:pt x="26" y="11"/>
                  </a:lnTo>
                  <a:lnTo>
                    <a:pt x="24" y="6"/>
                  </a:lnTo>
                  <a:lnTo>
                    <a:pt x="21" y="3"/>
                  </a:lnTo>
                  <a:lnTo>
                    <a:pt x="18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8" y="0"/>
                  </a:lnTo>
                  <a:lnTo>
                    <a:pt x="5" y="3"/>
                  </a:lnTo>
                  <a:lnTo>
                    <a:pt x="1" y="8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2" name="Freeform 1256"/>
            <p:cNvSpPr>
              <a:spLocks/>
            </p:cNvSpPr>
            <p:nvPr/>
          </p:nvSpPr>
          <p:spPr bwMode="auto">
            <a:xfrm>
              <a:off x="5003" y="1447"/>
              <a:ext cx="95" cy="95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18"/>
                </a:cxn>
                <a:cxn ang="0">
                  <a:pos x="2" y="33"/>
                </a:cxn>
                <a:cxn ang="0">
                  <a:pos x="5" y="48"/>
                </a:cxn>
                <a:cxn ang="0">
                  <a:pos x="13" y="61"/>
                </a:cxn>
                <a:cxn ang="0">
                  <a:pos x="23" y="74"/>
                </a:cxn>
                <a:cxn ang="0">
                  <a:pos x="23" y="74"/>
                </a:cxn>
                <a:cxn ang="0">
                  <a:pos x="36" y="84"/>
                </a:cxn>
                <a:cxn ang="0">
                  <a:pos x="51" y="90"/>
                </a:cxn>
                <a:cxn ang="0">
                  <a:pos x="66" y="95"/>
                </a:cxn>
                <a:cxn ang="0">
                  <a:pos x="84" y="95"/>
                </a:cxn>
                <a:cxn ang="0">
                  <a:pos x="84" y="95"/>
                </a:cxn>
                <a:cxn ang="0">
                  <a:pos x="88" y="95"/>
                </a:cxn>
                <a:cxn ang="0">
                  <a:pos x="92" y="92"/>
                </a:cxn>
                <a:cxn ang="0">
                  <a:pos x="93" y="87"/>
                </a:cxn>
                <a:cxn ang="0">
                  <a:pos x="95" y="82"/>
                </a:cxn>
                <a:cxn ang="0">
                  <a:pos x="95" y="82"/>
                </a:cxn>
                <a:cxn ang="0">
                  <a:pos x="93" y="77"/>
                </a:cxn>
                <a:cxn ang="0">
                  <a:pos x="90" y="74"/>
                </a:cxn>
                <a:cxn ang="0">
                  <a:pos x="87" y="71"/>
                </a:cxn>
                <a:cxn ang="0">
                  <a:pos x="82" y="71"/>
                </a:cxn>
                <a:cxn ang="0">
                  <a:pos x="82" y="71"/>
                </a:cxn>
                <a:cxn ang="0">
                  <a:pos x="71" y="71"/>
                </a:cxn>
                <a:cxn ang="0">
                  <a:pos x="59" y="67"/>
                </a:cxn>
                <a:cxn ang="0">
                  <a:pos x="49" y="62"/>
                </a:cxn>
                <a:cxn ang="0">
                  <a:pos x="41" y="56"/>
                </a:cxn>
                <a:cxn ang="0">
                  <a:pos x="41" y="56"/>
                </a:cxn>
                <a:cxn ang="0">
                  <a:pos x="33" y="46"/>
                </a:cxn>
                <a:cxn ang="0">
                  <a:pos x="28" y="36"/>
                </a:cxn>
                <a:cxn ang="0">
                  <a:pos x="25" y="25"/>
                </a:cxn>
                <a:cxn ang="0">
                  <a:pos x="25" y="15"/>
                </a:cxn>
                <a:cxn ang="0">
                  <a:pos x="25" y="15"/>
                </a:cxn>
                <a:cxn ang="0">
                  <a:pos x="25" y="9"/>
                </a:cxn>
                <a:cxn ang="0">
                  <a:pos x="22" y="5"/>
                </a:cxn>
                <a:cxn ang="0">
                  <a:pos x="18" y="2"/>
                </a:cxn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95" h="95">
                  <a:moveTo>
                    <a:pt x="0" y="18"/>
                  </a:moveTo>
                  <a:lnTo>
                    <a:pt x="0" y="18"/>
                  </a:lnTo>
                  <a:lnTo>
                    <a:pt x="2" y="33"/>
                  </a:lnTo>
                  <a:lnTo>
                    <a:pt x="5" y="48"/>
                  </a:lnTo>
                  <a:lnTo>
                    <a:pt x="13" y="61"/>
                  </a:lnTo>
                  <a:lnTo>
                    <a:pt x="23" y="74"/>
                  </a:lnTo>
                  <a:lnTo>
                    <a:pt x="23" y="74"/>
                  </a:lnTo>
                  <a:lnTo>
                    <a:pt x="36" y="84"/>
                  </a:lnTo>
                  <a:lnTo>
                    <a:pt x="51" y="90"/>
                  </a:lnTo>
                  <a:lnTo>
                    <a:pt x="66" y="95"/>
                  </a:lnTo>
                  <a:lnTo>
                    <a:pt x="84" y="95"/>
                  </a:lnTo>
                  <a:lnTo>
                    <a:pt x="84" y="95"/>
                  </a:lnTo>
                  <a:lnTo>
                    <a:pt x="88" y="95"/>
                  </a:lnTo>
                  <a:lnTo>
                    <a:pt x="92" y="92"/>
                  </a:lnTo>
                  <a:lnTo>
                    <a:pt x="93" y="87"/>
                  </a:lnTo>
                  <a:lnTo>
                    <a:pt x="95" y="82"/>
                  </a:lnTo>
                  <a:lnTo>
                    <a:pt x="95" y="82"/>
                  </a:lnTo>
                  <a:lnTo>
                    <a:pt x="93" y="77"/>
                  </a:lnTo>
                  <a:lnTo>
                    <a:pt x="90" y="74"/>
                  </a:lnTo>
                  <a:lnTo>
                    <a:pt x="87" y="71"/>
                  </a:lnTo>
                  <a:lnTo>
                    <a:pt x="82" y="71"/>
                  </a:lnTo>
                  <a:lnTo>
                    <a:pt x="82" y="71"/>
                  </a:lnTo>
                  <a:lnTo>
                    <a:pt x="71" y="71"/>
                  </a:lnTo>
                  <a:lnTo>
                    <a:pt x="59" y="67"/>
                  </a:lnTo>
                  <a:lnTo>
                    <a:pt x="49" y="62"/>
                  </a:lnTo>
                  <a:lnTo>
                    <a:pt x="41" y="56"/>
                  </a:lnTo>
                  <a:lnTo>
                    <a:pt x="41" y="56"/>
                  </a:lnTo>
                  <a:lnTo>
                    <a:pt x="33" y="46"/>
                  </a:lnTo>
                  <a:lnTo>
                    <a:pt x="28" y="36"/>
                  </a:lnTo>
                  <a:lnTo>
                    <a:pt x="25" y="25"/>
                  </a:lnTo>
                  <a:lnTo>
                    <a:pt x="25" y="15"/>
                  </a:lnTo>
                  <a:lnTo>
                    <a:pt x="25" y="15"/>
                  </a:lnTo>
                  <a:lnTo>
                    <a:pt x="25" y="9"/>
                  </a:lnTo>
                  <a:lnTo>
                    <a:pt x="22" y="5"/>
                  </a:lnTo>
                  <a:lnTo>
                    <a:pt x="18" y="2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CC7FC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3" name="Freeform 1257"/>
            <p:cNvSpPr>
              <a:spLocks/>
            </p:cNvSpPr>
            <p:nvPr/>
          </p:nvSpPr>
          <p:spPr bwMode="auto">
            <a:xfrm>
              <a:off x="5051" y="1301"/>
              <a:ext cx="195" cy="195"/>
            </a:xfrm>
            <a:custGeom>
              <a:avLst/>
              <a:gdLst/>
              <a:ahLst/>
              <a:cxnLst>
                <a:cxn ang="0">
                  <a:pos x="189" y="68"/>
                </a:cxn>
                <a:cxn ang="0">
                  <a:pos x="158" y="35"/>
                </a:cxn>
                <a:cxn ang="0">
                  <a:pos x="127" y="4"/>
                </a:cxn>
                <a:cxn ang="0">
                  <a:pos x="127" y="4"/>
                </a:cxn>
                <a:cxn ang="0">
                  <a:pos x="120" y="1"/>
                </a:cxn>
                <a:cxn ang="0">
                  <a:pos x="114" y="0"/>
                </a:cxn>
                <a:cxn ang="0">
                  <a:pos x="107" y="1"/>
                </a:cxn>
                <a:cxn ang="0">
                  <a:pos x="101" y="4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5" y="102"/>
                </a:cxn>
                <a:cxn ang="0">
                  <a:pos x="1" y="107"/>
                </a:cxn>
                <a:cxn ang="0">
                  <a:pos x="0" y="112"/>
                </a:cxn>
                <a:cxn ang="0">
                  <a:pos x="0" y="119"/>
                </a:cxn>
                <a:cxn ang="0">
                  <a:pos x="0" y="124"/>
                </a:cxn>
                <a:cxn ang="0">
                  <a:pos x="1" y="130"/>
                </a:cxn>
                <a:cxn ang="0">
                  <a:pos x="5" y="135"/>
                </a:cxn>
                <a:cxn ang="0">
                  <a:pos x="8" y="140"/>
                </a:cxn>
                <a:cxn ang="0">
                  <a:pos x="31" y="163"/>
                </a:cxn>
                <a:cxn ang="0">
                  <a:pos x="55" y="186"/>
                </a:cxn>
                <a:cxn ang="0">
                  <a:pos x="55" y="186"/>
                </a:cxn>
                <a:cxn ang="0">
                  <a:pos x="58" y="190"/>
                </a:cxn>
                <a:cxn ang="0">
                  <a:pos x="65" y="192"/>
                </a:cxn>
                <a:cxn ang="0">
                  <a:pos x="70" y="194"/>
                </a:cxn>
                <a:cxn ang="0">
                  <a:pos x="76" y="195"/>
                </a:cxn>
                <a:cxn ang="0">
                  <a:pos x="81" y="194"/>
                </a:cxn>
                <a:cxn ang="0">
                  <a:pos x="86" y="192"/>
                </a:cxn>
                <a:cxn ang="0">
                  <a:pos x="93" y="190"/>
                </a:cxn>
                <a:cxn ang="0">
                  <a:pos x="96" y="186"/>
                </a:cxn>
                <a:cxn ang="0">
                  <a:pos x="189" y="93"/>
                </a:cxn>
                <a:cxn ang="0">
                  <a:pos x="189" y="93"/>
                </a:cxn>
                <a:cxn ang="0">
                  <a:pos x="194" y="88"/>
                </a:cxn>
                <a:cxn ang="0">
                  <a:pos x="195" y="80"/>
                </a:cxn>
                <a:cxn ang="0">
                  <a:pos x="194" y="73"/>
                </a:cxn>
                <a:cxn ang="0">
                  <a:pos x="189" y="68"/>
                </a:cxn>
              </a:cxnLst>
              <a:rect l="0" t="0" r="r" b="b"/>
              <a:pathLst>
                <a:path w="195" h="195">
                  <a:moveTo>
                    <a:pt x="189" y="68"/>
                  </a:moveTo>
                  <a:lnTo>
                    <a:pt x="158" y="35"/>
                  </a:lnTo>
                  <a:lnTo>
                    <a:pt x="127" y="4"/>
                  </a:lnTo>
                  <a:lnTo>
                    <a:pt x="127" y="4"/>
                  </a:lnTo>
                  <a:lnTo>
                    <a:pt x="120" y="1"/>
                  </a:lnTo>
                  <a:lnTo>
                    <a:pt x="114" y="0"/>
                  </a:lnTo>
                  <a:lnTo>
                    <a:pt x="107" y="1"/>
                  </a:lnTo>
                  <a:lnTo>
                    <a:pt x="101" y="4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5" y="102"/>
                  </a:lnTo>
                  <a:lnTo>
                    <a:pt x="1" y="107"/>
                  </a:lnTo>
                  <a:lnTo>
                    <a:pt x="0" y="112"/>
                  </a:lnTo>
                  <a:lnTo>
                    <a:pt x="0" y="119"/>
                  </a:lnTo>
                  <a:lnTo>
                    <a:pt x="0" y="124"/>
                  </a:lnTo>
                  <a:lnTo>
                    <a:pt x="1" y="130"/>
                  </a:lnTo>
                  <a:lnTo>
                    <a:pt x="5" y="135"/>
                  </a:lnTo>
                  <a:lnTo>
                    <a:pt x="8" y="140"/>
                  </a:lnTo>
                  <a:lnTo>
                    <a:pt x="31" y="163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8" y="190"/>
                  </a:lnTo>
                  <a:lnTo>
                    <a:pt x="65" y="192"/>
                  </a:lnTo>
                  <a:lnTo>
                    <a:pt x="70" y="194"/>
                  </a:lnTo>
                  <a:lnTo>
                    <a:pt x="76" y="195"/>
                  </a:lnTo>
                  <a:lnTo>
                    <a:pt x="81" y="194"/>
                  </a:lnTo>
                  <a:lnTo>
                    <a:pt x="86" y="192"/>
                  </a:lnTo>
                  <a:lnTo>
                    <a:pt x="93" y="190"/>
                  </a:lnTo>
                  <a:lnTo>
                    <a:pt x="96" y="186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4" y="88"/>
                  </a:lnTo>
                  <a:lnTo>
                    <a:pt x="195" y="80"/>
                  </a:lnTo>
                  <a:lnTo>
                    <a:pt x="194" y="73"/>
                  </a:lnTo>
                  <a:lnTo>
                    <a:pt x="189" y="68"/>
                  </a:lnTo>
                  <a:close/>
                </a:path>
              </a:pathLst>
            </a:custGeom>
            <a:solidFill>
              <a:srgbClr val="214B7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4" name="Freeform 1258"/>
            <p:cNvSpPr>
              <a:spLocks/>
            </p:cNvSpPr>
            <p:nvPr/>
          </p:nvSpPr>
          <p:spPr bwMode="auto">
            <a:xfrm>
              <a:off x="5051" y="1301"/>
              <a:ext cx="195" cy="195"/>
            </a:xfrm>
            <a:custGeom>
              <a:avLst/>
              <a:gdLst/>
              <a:ahLst/>
              <a:cxnLst>
                <a:cxn ang="0">
                  <a:pos x="189" y="68"/>
                </a:cxn>
                <a:cxn ang="0">
                  <a:pos x="158" y="35"/>
                </a:cxn>
                <a:cxn ang="0">
                  <a:pos x="127" y="4"/>
                </a:cxn>
                <a:cxn ang="0">
                  <a:pos x="127" y="4"/>
                </a:cxn>
                <a:cxn ang="0">
                  <a:pos x="120" y="1"/>
                </a:cxn>
                <a:cxn ang="0">
                  <a:pos x="114" y="0"/>
                </a:cxn>
                <a:cxn ang="0">
                  <a:pos x="107" y="1"/>
                </a:cxn>
                <a:cxn ang="0">
                  <a:pos x="101" y="4"/>
                </a:cxn>
                <a:cxn ang="0">
                  <a:pos x="8" y="97"/>
                </a:cxn>
                <a:cxn ang="0">
                  <a:pos x="8" y="97"/>
                </a:cxn>
                <a:cxn ang="0">
                  <a:pos x="5" y="102"/>
                </a:cxn>
                <a:cxn ang="0">
                  <a:pos x="1" y="107"/>
                </a:cxn>
                <a:cxn ang="0">
                  <a:pos x="0" y="112"/>
                </a:cxn>
                <a:cxn ang="0">
                  <a:pos x="0" y="119"/>
                </a:cxn>
                <a:cxn ang="0">
                  <a:pos x="0" y="124"/>
                </a:cxn>
                <a:cxn ang="0">
                  <a:pos x="1" y="130"/>
                </a:cxn>
                <a:cxn ang="0">
                  <a:pos x="5" y="135"/>
                </a:cxn>
                <a:cxn ang="0">
                  <a:pos x="8" y="140"/>
                </a:cxn>
                <a:cxn ang="0">
                  <a:pos x="31" y="163"/>
                </a:cxn>
                <a:cxn ang="0">
                  <a:pos x="55" y="186"/>
                </a:cxn>
                <a:cxn ang="0">
                  <a:pos x="55" y="186"/>
                </a:cxn>
                <a:cxn ang="0">
                  <a:pos x="58" y="190"/>
                </a:cxn>
                <a:cxn ang="0">
                  <a:pos x="65" y="192"/>
                </a:cxn>
                <a:cxn ang="0">
                  <a:pos x="70" y="194"/>
                </a:cxn>
                <a:cxn ang="0">
                  <a:pos x="76" y="195"/>
                </a:cxn>
                <a:cxn ang="0">
                  <a:pos x="81" y="194"/>
                </a:cxn>
                <a:cxn ang="0">
                  <a:pos x="86" y="192"/>
                </a:cxn>
                <a:cxn ang="0">
                  <a:pos x="93" y="190"/>
                </a:cxn>
                <a:cxn ang="0">
                  <a:pos x="96" y="186"/>
                </a:cxn>
                <a:cxn ang="0">
                  <a:pos x="189" y="93"/>
                </a:cxn>
                <a:cxn ang="0">
                  <a:pos x="189" y="93"/>
                </a:cxn>
                <a:cxn ang="0">
                  <a:pos x="194" y="88"/>
                </a:cxn>
                <a:cxn ang="0">
                  <a:pos x="195" y="80"/>
                </a:cxn>
                <a:cxn ang="0">
                  <a:pos x="194" y="73"/>
                </a:cxn>
                <a:cxn ang="0">
                  <a:pos x="189" y="68"/>
                </a:cxn>
              </a:cxnLst>
              <a:rect l="0" t="0" r="r" b="b"/>
              <a:pathLst>
                <a:path w="195" h="195">
                  <a:moveTo>
                    <a:pt x="189" y="68"/>
                  </a:moveTo>
                  <a:lnTo>
                    <a:pt x="158" y="35"/>
                  </a:lnTo>
                  <a:lnTo>
                    <a:pt x="127" y="4"/>
                  </a:lnTo>
                  <a:lnTo>
                    <a:pt x="127" y="4"/>
                  </a:lnTo>
                  <a:lnTo>
                    <a:pt x="120" y="1"/>
                  </a:lnTo>
                  <a:lnTo>
                    <a:pt x="114" y="0"/>
                  </a:lnTo>
                  <a:lnTo>
                    <a:pt x="107" y="1"/>
                  </a:lnTo>
                  <a:lnTo>
                    <a:pt x="101" y="4"/>
                  </a:lnTo>
                  <a:lnTo>
                    <a:pt x="8" y="97"/>
                  </a:lnTo>
                  <a:lnTo>
                    <a:pt x="8" y="97"/>
                  </a:lnTo>
                  <a:lnTo>
                    <a:pt x="5" y="102"/>
                  </a:lnTo>
                  <a:lnTo>
                    <a:pt x="1" y="107"/>
                  </a:lnTo>
                  <a:lnTo>
                    <a:pt x="0" y="112"/>
                  </a:lnTo>
                  <a:lnTo>
                    <a:pt x="0" y="119"/>
                  </a:lnTo>
                  <a:lnTo>
                    <a:pt x="0" y="124"/>
                  </a:lnTo>
                  <a:lnTo>
                    <a:pt x="1" y="130"/>
                  </a:lnTo>
                  <a:lnTo>
                    <a:pt x="5" y="135"/>
                  </a:lnTo>
                  <a:lnTo>
                    <a:pt x="8" y="140"/>
                  </a:lnTo>
                  <a:lnTo>
                    <a:pt x="31" y="163"/>
                  </a:lnTo>
                  <a:lnTo>
                    <a:pt x="55" y="186"/>
                  </a:lnTo>
                  <a:lnTo>
                    <a:pt x="55" y="186"/>
                  </a:lnTo>
                  <a:lnTo>
                    <a:pt x="58" y="190"/>
                  </a:lnTo>
                  <a:lnTo>
                    <a:pt x="65" y="192"/>
                  </a:lnTo>
                  <a:lnTo>
                    <a:pt x="70" y="194"/>
                  </a:lnTo>
                  <a:lnTo>
                    <a:pt x="76" y="195"/>
                  </a:lnTo>
                  <a:lnTo>
                    <a:pt x="81" y="194"/>
                  </a:lnTo>
                  <a:lnTo>
                    <a:pt x="86" y="192"/>
                  </a:lnTo>
                  <a:lnTo>
                    <a:pt x="93" y="190"/>
                  </a:lnTo>
                  <a:lnTo>
                    <a:pt x="96" y="186"/>
                  </a:lnTo>
                  <a:lnTo>
                    <a:pt x="189" y="93"/>
                  </a:lnTo>
                  <a:lnTo>
                    <a:pt x="189" y="93"/>
                  </a:lnTo>
                  <a:lnTo>
                    <a:pt x="194" y="88"/>
                  </a:lnTo>
                  <a:lnTo>
                    <a:pt x="195" y="80"/>
                  </a:lnTo>
                  <a:lnTo>
                    <a:pt x="194" y="73"/>
                  </a:lnTo>
                  <a:lnTo>
                    <a:pt x="189" y="68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5" name="Freeform 1259"/>
            <p:cNvSpPr>
              <a:spLocks/>
            </p:cNvSpPr>
            <p:nvPr/>
          </p:nvSpPr>
          <p:spPr bwMode="auto">
            <a:xfrm>
              <a:off x="5067" y="1415"/>
              <a:ext cx="64" cy="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5"/>
                </a:cxn>
                <a:cxn ang="0">
                  <a:pos x="59" y="63"/>
                </a:cxn>
                <a:cxn ang="0">
                  <a:pos x="64" y="59"/>
                </a:cxn>
                <a:cxn ang="0">
                  <a:pos x="7" y="0"/>
                </a:cxn>
              </a:cxnLst>
              <a:rect l="0" t="0" r="r" b="b"/>
              <a:pathLst>
                <a:path w="64" h="63">
                  <a:moveTo>
                    <a:pt x="7" y="0"/>
                  </a:moveTo>
                  <a:lnTo>
                    <a:pt x="0" y="5"/>
                  </a:lnTo>
                  <a:lnTo>
                    <a:pt x="59" y="63"/>
                  </a:lnTo>
                  <a:lnTo>
                    <a:pt x="64" y="59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4D6F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6" name="Freeform 1260"/>
            <p:cNvSpPr>
              <a:spLocks/>
            </p:cNvSpPr>
            <p:nvPr/>
          </p:nvSpPr>
          <p:spPr bwMode="auto">
            <a:xfrm>
              <a:off x="5067" y="1415"/>
              <a:ext cx="64" cy="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5"/>
                </a:cxn>
                <a:cxn ang="0">
                  <a:pos x="59" y="63"/>
                </a:cxn>
                <a:cxn ang="0">
                  <a:pos x="64" y="59"/>
                </a:cxn>
                <a:cxn ang="0">
                  <a:pos x="7" y="0"/>
                </a:cxn>
              </a:cxnLst>
              <a:rect l="0" t="0" r="r" b="b"/>
              <a:pathLst>
                <a:path w="64" h="63">
                  <a:moveTo>
                    <a:pt x="7" y="0"/>
                  </a:moveTo>
                  <a:lnTo>
                    <a:pt x="0" y="5"/>
                  </a:lnTo>
                  <a:lnTo>
                    <a:pt x="59" y="63"/>
                  </a:lnTo>
                  <a:lnTo>
                    <a:pt x="64" y="59"/>
                  </a:lnTo>
                  <a:lnTo>
                    <a:pt x="7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7" name="Freeform 1261"/>
            <p:cNvSpPr>
              <a:spLocks/>
            </p:cNvSpPr>
            <p:nvPr/>
          </p:nvSpPr>
          <p:spPr bwMode="auto">
            <a:xfrm>
              <a:off x="5096" y="1385"/>
              <a:ext cx="64" cy="6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7"/>
                </a:cxn>
                <a:cxn ang="0">
                  <a:pos x="59" y="64"/>
                </a:cxn>
                <a:cxn ang="0">
                  <a:pos x="64" y="59"/>
                </a:cxn>
                <a:cxn ang="0">
                  <a:pos x="5" y="0"/>
                </a:cxn>
              </a:cxnLst>
              <a:rect l="0" t="0" r="r" b="b"/>
              <a:pathLst>
                <a:path w="64" h="64">
                  <a:moveTo>
                    <a:pt x="5" y="0"/>
                  </a:moveTo>
                  <a:lnTo>
                    <a:pt x="0" y="7"/>
                  </a:lnTo>
                  <a:lnTo>
                    <a:pt x="59" y="64"/>
                  </a:lnTo>
                  <a:lnTo>
                    <a:pt x="64" y="5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D6F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8" name="Freeform 1262"/>
            <p:cNvSpPr>
              <a:spLocks/>
            </p:cNvSpPr>
            <p:nvPr/>
          </p:nvSpPr>
          <p:spPr bwMode="auto">
            <a:xfrm>
              <a:off x="5096" y="1385"/>
              <a:ext cx="64" cy="6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7"/>
                </a:cxn>
                <a:cxn ang="0">
                  <a:pos x="59" y="64"/>
                </a:cxn>
                <a:cxn ang="0">
                  <a:pos x="64" y="59"/>
                </a:cxn>
                <a:cxn ang="0">
                  <a:pos x="5" y="0"/>
                </a:cxn>
              </a:cxnLst>
              <a:rect l="0" t="0" r="r" b="b"/>
              <a:pathLst>
                <a:path w="64" h="64">
                  <a:moveTo>
                    <a:pt x="5" y="0"/>
                  </a:moveTo>
                  <a:lnTo>
                    <a:pt x="0" y="7"/>
                  </a:lnTo>
                  <a:lnTo>
                    <a:pt x="59" y="64"/>
                  </a:lnTo>
                  <a:lnTo>
                    <a:pt x="64" y="59"/>
                  </a:lnTo>
                  <a:lnTo>
                    <a:pt x="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19" name="Freeform 1263"/>
            <p:cNvSpPr>
              <a:spLocks/>
            </p:cNvSpPr>
            <p:nvPr/>
          </p:nvSpPr>
          <p:spPr bwMode="auto">
            <a:xfrm>
              <a:off x="5126" y="1356"/>
              <a:ext cx="63" cy="6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7"/>
                </a:cxn>
                <a:cxn ang="0">
                  <a:pos x="57" y="64"/>
                </a:cxn>
                <a:cxn ang="0">
                  <a:pos x="63" y="59"/>
                </a:cxn>
                <a:cxn ang="0">
                  <a:pos x="5" y="0"/>
                </a:cxn>
              </a:cxnLst>
              <a:rect l="0" t="0" r="r" b="b"/>
              <a:pathLst>
                <a:path w="63" h="64">
                  <a:moveTo>
                    <a:pt x="5" y="0"/>
                  </a:moveTo>
                  <a:lnTo>
                    <a:pt x="0" y="7"/>
                  </a:lnTo>
                  <a:lnTo>
                    <a:pt x="57" y="64"/>
                  </a:lnTo>
                  <a:lnTo>
                    <a:pt x="63" y="59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D6F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0" name="Freeform 1264"/>
            <p:cNvSpPr>
              <a:spLocks/>
            </p:cNvSpPr>
            <p:nvPr/>
          </p:nvSpPr>
          <p:spPr bwMode="auto">
            <a:xfrm>
              <a:off x="5126" y="1356"/>
              <a:ext cx="63" cy="64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7"/>
                </a:cxn>
                <a:cxn ang="0">
                  <a:pos x="57" y="64"/>
                </a:cxn>
                <a:cxn ang="0">
                  <a:pos x="63" y="59"/>
                </a:cxn>
                <a:cxn ang="0">
                  <a:pos x="5" y="0"/>
                </a:cxn>
              </a:cxnLst>
              <a:rect l="0" t="0" r="r" b="b"/>
              <a:pathLst>
                <a:path w="63" h="64">
                  <a:moveTo>
                    <a:pt x="5" y="0"/>
                  </a:moveTo>
                  <a:lnTo>
                    <a:pt x="0" y="7"/>
                  </a:lnTo>
                  <a:lnTo>
                    <a:pt x="57" y="64"/>
                  </a:lnTo>
                  <a:lnTo>
                    <a:pt x="63" y="59"/>
                  </a:lnTo>
                  <a:lnTo>
                    <a:pt x="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1" name="Freeform 1265"/>
            <p:cNvSpPr>
              <a:spLocks/>
            </p:cNvSpPr>
            <p:nvPr/>
          </p:nvSpPr>
          <p:spPr bwMode="auto">
            <a:xfrm>
              <a:off x="5155" y="1327"/>
              <a:ext cx="64" cy="6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6"/>
                </a:cxn>
                <a:cxn ang="0">
                  <a:pos x="57" y="65"/>
                </a:cxn>
                <a:cxn ang="0">
                  <a:pos x="64" y="58"/>
                </a:cxn>
                <a:cxn ang="0">
                  <a:pos x="5" y="0"/>
                </a:cxn>
              </a:cxnLst>
              <a:rect l="0" t="0" r="r" b="b"/>
              <a:pathLst>
                <a:path w="64" h="65">
                  <a:moveTo>
                    <a:pt x="5" y="0"/>
                  </a:moveTo>
                  <a:lnTo>
                    <a:pt x="0" y="6"/>
                  </a:lnTo>
                  <a:lnTo>
                    <a:pt x="57" y="65"/>
                  </a:lnTo>
                  <a:lnTo>
                    <a:pt x="64" y="5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4D6F9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2" name="Freeform 1266"/>
            <p:cNvSpPr>
              <a:spLocks/>
            </p:cNvSpPr>
            <p:nvPr/>
          </p:nvSpPr>
          <p:spPr bwMode="auto">
            <a:xfrm>
              <a:off x="5155" y="1327"/>
              <a:ext cx="64" cy="65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0" y="6"/>
                </a:cxn>
                <a:cxn ang="0">
                  <a:pos x="57" y="65"/>
                </a:cxn>
                <a:cxn ang="0">
                  <a:pos x="64" y="58"/>
                </a:cxn>
                <a:cxn ang="0">
                  <a:pos x="5" y="0"/>
                </a:cxn>
              </a:cxnLst>
              <a:rect l="0" t="0" r="r" b="b"/>
              <a:pathLst>
                <a:path w="64" h="65">
                  <a:moveTo>
                    <a:pt x="5" y="0"/>
                  </a:moveTo>
                  <a:lnTo>
                    <a:pt x="0" y="6"/>
                  </a:lnTo>
                  <a:lnTo>
                    <a:pt x="57" y="65"/>
                  </a:lnTo>
                  <a:lnTo>
                    <a:pt x="64" y="58"/>
                  </a:lnTo>
                  <a:lnTo>
                    <a:pt x="5" y="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3" name="Freeform 1267"/>
            <p:cNvSpPr>
              <a:spLocks/>
            </p:cNvSpPr>
            <p:nvPr/>
          </p:nvSpPr>
          <p:spPr bwMode="auto">
            <a:xfrm>
              <a:off x="4349" y="1514"/>
              <a:ext cx="268" cy="255"/>
            </a:xfrm>
            <a:custGeom>
              <a:avLst/>
              <a:gdLst/>
              <a:ahLst/>
              <a:cxnLst>
                <a:cxn ang="0">
                  <a:pos x="0" y="145"/>
                </a:cxn>
                <a:cxn ang="0">
                  <a:pos x="0" y="145"/>
                </a:cxn>
                <a:cxn ang="0">
                  <a:pos x="18" y="172"/>
                </a:cxn>
                <a:cxn ang="0">
                  <a:pos x="44" y="207"/>
                </a:cxn>
                <a:cxn ang="0">
                  <a:pos x="59" y="225"/>
                </a:cxn>
                <a:cxn ang="0">
                  <a:pos x="74" y="240"/>
                </a:cxn>
                <a:cxn ang="0">
                  <a:pos x="82" y="247"/>
                </a:cxn>
                <a:cxn ang="0">
                  <a:pos x="88" y="250"/>
                </a:cxn>
                <a:cxn ang="0">
                  <a:pos x="95" y="253"/>
                </a:cxn>
                <a:cxn ang="0">
                  <a:pos x="101" y="255"/>
                </a:cxn>
                <a:cxn ang="0">
                  <a:pos x="101" y="255"/>
                </a:cxn>
                <a:cxn ang="0">
                  <a:pos x="111" y="253"/>
                </a:cxn>
                <a:cxn ang="0">
                  <a:pos x="123" y="248"/>
                </a:cxn>
                <a:cxn ang="0">
                  <a:pos x="136" y="240"/>
                </a:cxn>
                <a:cxn ang="0">
                  <a:pos x="149" y="229"/>
                </a:cxn>
                <a:cxn ang="0">
                  <a:pos x="176" y="203"/>
                </a:cxn>
                <a:cxn ang="0">
                  <a:pos x="202" y="173"/>
                </a:cxn>
                <a:cxn ang="0">
                  <a:pos x="229" y="142"/>
                </a:cxn>
                <a:cxn ang="0">
                  <a:pos x="248" y="116"/>
                </a:cxn>
                <a:cxn ang="0">
                  <a:pos x="268" y="90"/>
                </a:cxn>
                <a:cxn ang="0">
                  <a:pos x="268" y="90"/>
                </a:cxn>
                <a:cxn ang="0">
                  <a:pos x="266" y="85"/>
                </a:cxn>
                <a:cxn ang="0">
                  <a:pos x="266" y="85"/>
                </a:cxn>
                <a:cxn ang="0">
                  <a:pos x="260" y="75"/>
                </a:cxn>
                <a:cxn ang="0">
                  <a:pos x="251" y="69"/>
                </a:cxn>
                <a:cxn ang="0">
                  <a:pos x="245" y="64"/>
                </a:cxn>
                <a:cxn ang="0">
                  <a:pos x="238" y="61"/>
                </a:cxn>
                <a:cxn ang="0">
                  <a:pos x="238" y="61"/>
                </a:cxn>
                <a:cxn ang="0">
                  <a:pos x="235" y="59"/>
                </a:cxn>
                <a:cxn ang="0">
                  <a:pos x="108" y="162"/>
                </a:cxn>
                <a:cxn ang="0">
                  <a:pos x="108" y="162"/>
                </a:cxn>
                <a:cxn ang="0">
                  <a:pos x="106" y="163"/>
                </a:cxn>
                <a:cxn ang="0">
                  <a:pos x="105" y="162"/>
                </a:cxn>
                <a:cxn ang="0">
                  <a:pos x="105" y="162"/>
                </a:cxn>
                <a:cxn ang="0">
                  <a:pos x="92" y="136"/>
                </a:cxn>
                <a:cxn ang="0">
                  <a:pos x="80" y="110"/>
                </a:cxn>
                <a:cxn ang="0">
                  <a:pos x="74" y="85"/>
                </a:cxn>
                <a:cxn ang="0">
                  <a:pos x="67" y="61"/>
                </a:cxn>
                <a:cxn ang="0">
                  <a:pos x="61" y="41"/>
                </a:cxn>
                <a:cxn ang="0">
                  <a:pos x="52" y="23"/>
                </a:cxn>
                <a:cxn ang="0">
                  <a:pos x="49" y="17"/>
                </a:cxn>
                <a:cxn ang="0">
                  <a:pos x="44" y="10"/>
                </a:cxn>
                <a:cxn ang="0">
                  <a:pos x="39" y="5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3" y="13"/>
                </a:cxn>
                <a:cxn ang="0">
                  <a:pos x="31" y="25"/>
                </a:cxn>
                <a:cxn ang="0">
                  <a:pos x="26" y="44"/>
                </a:cxn>
                <a:cxn ang="0">
                  <a:pos x="23" y="54"/>
                </a:cxn>
                <a:cxn ang="0">
                  <a:pos x="20" y="66"/>
                </a:cxn>
                <a:cxn ang="0">
                  <a:pos x="17" y="79"/>
                </a:cxn>
                <a:cxn ang="0">
                  <a:pos x="17" y="95"/>
                </a:cxn>
                <a:cxn ang="0">
                  <a:pos x="17" y="95"/>
                </a:cxn>
                <a:cxn ang="0">
                  <a:pos x="17" y="101"/>
                </a:cxn>
                <a:cxn ang="0">
                  <a:pos x="15" y="108"/>
                </a:cxn>
                <a:cxn ang="0">
                  <a:pos x="8" y="121"/>
                </a:cxn>
                <a:cxn ang="0">
                  <a:pos x="2" y="132"/>
                </a:cxn>
                <a:cxn ang="0">
                  <a:pos x="0" y="139"/>
                </a:cxn>
                <a:cxn ang="0">
                  <a:pos x="0" y="145"/>
                </a:cxn>
                <a:cxn ang="0">
                  <a:pos x="0" y="145"/>
                </a:cxn>
              </a:cxnLst>
              <a:rect l="0" t="0" r="r" b="b"/>
              <a:pathLst>
                <a:path w="268" h="255">
                  <a:moveTo>
                    <a:pt x="0" y="145"/>
                  </a:moveTo>
                  <a:lnTo>
                    <a:pt x="0" y="145"/>
                  </a:lnTo>
                  <a:lnTo>
                    <a:pt x="18" y="172"/>
                  </a:lnTo>
                  <a:lnTo>
                    <a:pt x="44" y="207"/>
                  </a:lnTo>
                  <a:lnTo>
                    <a:pt x="59" y="225"/>
                  </a:lnTo>
                  <a:lnTo>
                    <a:pt x="74" y="240"/>
                  </a:lnTo>
                  <a:lnTo>
                    <a:pt x="82" y="247"/>
                  </a:lnTo>
                  <a:lnTo>
                    <a:pt x="88" y="250"/>
                  </a:lnTo>
                  <a:lnTo>
                    <a:pt x="95" y="253"/>
                  </a:lnTo>
                  <a:lnTo>
                    <a:pt x="101" y="255"/>
                  </a:lnTo>
                  <a:lnTo>
                    <a:pt x="101" y="255"/>
                  </a:lnTo>
                  <a:lnTo>
                    <a:pt x="111" y="253"/>
                  </a:lnTo>
                  <a:lnTo>
                    <a:pt x="123" y="248"/>
                  </a:lnTo>
                  <a:lnTo>
                    <a:pt x="136" y="240"/>
                  </a:lnTo>
                  <a:lnTo>
                    <a:pt x="149" y="229"/>
                  </a:lnTo>
                  <a:lnTo>
                    <a:pt x="176" y="203"/>
                  </a:lnTo>
                  <a:lnTo>
                    <a:pt x="202" y="173"/>
                  </a:lnTo>
                  <a:lnTo>
                    <a:pt x="229" y="142"/>
                  </a:lnTo>
                  <a:lnTo>
                    <a:pt x="248" y="116"/>
                  </a:lnTo>
                  <a:lnTo>
                    <a:pt x="268" y="90"/>
                  </a:lnTo>
                  <a:lnTo>
                    <a:pt x="268" y="90"/>
                  </a:lnTo>
                  <a:lnTo>
                    <a:pt x="266" y="85"/>
                  </a:lnTo>
                  <a:lnTo>
                    <a:pt x="266" y="85"/>
                  </a:lnTo>
                  <a:lnTo>
                    <a:pt x="260" y="75"/>
                  </a:lnTo>
                  <a:lnTo>
                    <a:pt x="251" y="69"/>
                  </a:lnTo>
                  <a:lnTo>
                    <a:pt x="245" y="64"/>
                  </a:lnTo>
                  <a:lnTo>
                    <a:pt x="238" y="61"/>
                  </a:lnTo>
                  <a:lnTo>
                    <a:pt x="238" y="61"/>
                  </a:lnTo>
                  <a:lnTo>
                    <a:pt x="235" y="59"/>
                  </a:lnTo>
                  <a:lnTo>
                    <a:pt x="108" y="162"/>
                  </a:lnTo>
                  <a:lnTo>
                    <a:pt x="108" y="162"/>
                  </a:lnTo>
                  <a:lnTo>
                    <a:pt x="106" y="163"/>
                  </a:lnTo>
                  <a:lnTo>
                    <a:pt x="105" y="162"/>
                  </a:lnTo>
                  <a:lnTo>
                    <a:pt x="105" y="162"/>
                  </a:lnTo>
                  <a:lnTo>
                    <a:pt x="92" y="136"/>
                  </a:lnTo>
                  <a:lnTo>
                    <a:pt x="80" y="110"/>
                  </a:lnTo>
                  <a:lnTo>
                    <a:pt x="74" y="85"/>
                  </a:lnTo>
                  <a:lnTo>
                    <a:pt x="67" y="61"/>
                  </a:lnTo>
                  <a:lnTo>
                    <a:pt x="61" y="41"/>
                  </a:lnTo>
                  <a:lnTo>
                    <a:pt x="52" y="23"/>
                  </a:lnTo>
                  <a:lnTo>
                    <a:pt x="49" y="17"/>
                  </a:lnTo>
                  <a:lnTo>
                    <a:pt x="44" y="10"/>
                  </a:lnTo>
                  <a:lnTo>
                    <a:pt x="39" y="5"/>
                  </a:lnTo>
                  <a:lnTo>
                    <a:pt x="33" y="0"/>
                  </a:lnTo>
                  <a:lnTo>
                    <a:pt x="33" y="0"/>
                  </a:lnTo>
                  <a:lnTo>
                    <a:pt x="33" y="13"/>
                  </a:lnTo>
                  <a:lnTo>
                    <a:pt x="31" y="25"/>
                  </a:lnTo>
                  <a:lnTo>
                    <a:pt x="26" y="44"/>
                  </a:lnTo>
                  <a:lnTo>
                    <a:pt x="23" y="54"/>
                  </a:lnTo>
                  <a:lnTo>
                    <a:pt x="20" y="66"/>
                  </a:lnTo>
                  <a:lnTo>
                    <a:pt x="17" y="79"/>
                  </a:lnTo>
                  <a:lnTo>
                    <a:pt x="17" y="95"/>
                  </a:lnTo>
                  <a:lnTo>
                    <a:pt x="17" y="95"/>
                  </a:lnTo>
                  <a:lnTo>
                    <a:pt x="17" y="101"/>
                  </a:lnTo>
                  <a:lnTo>
                    <a:pt x="15" y="108"/>
                  </a:lnTo>
                  <a:lnTo>
                    <a:pt x="8" y="121"/>
                  </a:lnTo>
                  <a:lnTo>
                    <a:pt x="2" y="132"/>
                  </a:lnTo>
                  <a:lnTo>
                    <a:pt x="0" y="139"/>
                  </a:lnTo>
                  <a:lnTo>
                    <a:pt x="0" y="145"/>
                  </a:lnTo>
                  <a:lnTo>
                    <a:pt x="0" y="145"/>
                  </a:lnTo>
                  <a:close/>
                </a:path>
              </a:pathLst>
            </a:custGeom>
            <a:solidFill>
              <a:srgbClr val="FFA4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4" name="Freeform 1268"/>
            <p:cNvSpPr>
              <a:spLocks/>
            </p:cNvSpPr>
            <p:nvPr/>
          </p:nvSpPr>
          <p:spPr bwMode="auto">
            <a:xfrm>
              <a:off x="3990" y="1496"/>
              <a:ext cx="204" cy="500"/>
            </a:xfrm>
            <a:custGeom>
              <a:avLst/>
              <a:gdLst/>
              <a:ahLst/>
              <a:cxnLst>
                <a:cxn ang="0">
                  <a:pos x="204" y="0"/>
                </a:cxn>
                <a:cxn ang="0">
                  <a:pos x="204" y="0"/>
                </a:cxn>
                <a:cxn ang="0">
                  <a:pos x="190" y="26"/>
                </a:cxn>
                <a:cxn ang="0">
                  <a:pos x="173" y="54"/>
                </a:cxn>
                <a:cxn ang="0">
                  <a:pos x="154" y="90"/>
                </a:cxn>
                <a:cxn ang="0">
                  <a:pos x="132" y="132"/>
                </a:cxn>
                <a:cxn ang="0">
                  <a:pos x="111" y="178"/>
                </a:cxn>
                <a:cxn ang="0">
                  <a:pos x="92" y="227"/>
                </a:cxn>
                <a:cxn ang="0">
                  <a:pos x="82" y="252"/>
                </a:cxn>
                <a:cxn ang="0">
                  <a:pos x="75" y="276"/>
                </a:cxn>
                <a:cxn ang="0">
                  <a:pos x="75" y="276"/>
                </a:cxn>
                <a:cxn ang="0">
                  <a:pos x="72" y="294"/>
                </a:cxn>
                <a:cxn ang="0">
                  <a:pos x="72" y="322"/>
                </a:cxn>
                <a:cxn ang="0">
                  <a:pos x="72" y="392"/>
                </a:cxn>
                <a:cxn ang="0">
                  <a:pos x="75" y="459"/>
                </a:cxn>
                <a:cxn ang="0">
                  <a:pos x="75" y="480"/>
                </a:cxn>
                <a:cxn ang="0">
                  <a:pos x="74" y="488"/>
                </a:cxn>
                <a:cxn ang="0">
                  <a:pos x="74" y="488"/>
                </a:cxn>
                <a:cxn ang="0">
                  <a:pos x="66" y="491"/>
                </a:cxn>
                <a:cxn ang="0">
                  <a:pos x="54" y="498"/>
                </a:cxn>
                <a:cxn ang="0">
                  <a:pos x="48" y="498"/>
                </a:cxn>
                <a:cxn ang="0">
                  <a:pos x="43" y="500"/>
                </a:cxn>
                <a:cxn ang="0">
                  <a:pos x="39" y="496"/>
                </a:cxn>
                <a:cxn ang="0">
                  <a:pos x="36" y="493"/>
                </a:cxn>
                <a:cxn ang="0">
                  <a:pos x="36" y="493"/>
                </a:cxn>
                <a:cxn ang="0">
                  <a:pos x="26" y="459"/>
                </a:cxn>
                <a:cxn ang="0">
                  <a:pos x="18" y="426"/>
                </a:cxn>
                <a:cxn ang="0">
                  <a:pos x="12" y="389"/>
                </a:cxn>
                <a:cxn ang="0">
                  <a:pos x="5" y="349"/>
                </a:cxn>
                <a:cxn ang="0">
                  <a:pos x="0" y="310"/>
                </a:cxn>
                <a:cxn ang="0">
                  <a:pos x="0" y="292"/>
                </a:cxn>
                <a:cxn ang="0">
                  <a:pos x="0" y="276"/>
                </a:cxn>
                <a:cxn ang="0">
                  <a:pos x="0" y="260"/>
                </a:cxn>
                <a:cxn ang="0">
                  <a:pos x="4" y="247"/>
                </a:cxn>
                <a:cxn ang="0">
                  <a:pos x="4" y="247"/>
                </a:cxn>
                <a:cxn ang="0">
                  <a:pos x="13" y="208"/>
                </a:cxn>
                <a:cxn ang="0">
                  <a:pos x="25" y="155"/>
                </a:cxn>
                <a:cxn ang="0">
                  <a:pos x="38" y="105"/>
                </a:cxn>
                <a:cxn ang="0">
                  <a:pos x="46" y="84"/>
                </a:cxn>
                <a:cxn ang="0">
                  <a:pos x="52" y="66"/>
                </a:cxn>
                <a:cxn ang="0">
                  <a:pos x="52" y="66"/>
                </a:cxn>
                <a:cxn ang="0">
                  <a:pos x="57" y="61"/>
                </a:cxn>
                <a:cxn ang="0">
                  <a:pos x="64" y="54"/>
                </a:cxn>
                <a:cxn ang="0">
                  <a:pos x="74" y="49"/>
                </a:cxn>
                <a:cxn ang="0">
                  <a:pos x="83" y="43"/>
                </a:cxn>
                <a:cxn ang="0">
                  <a:pos x="108" y="31"/>
                </a:cxn>
                <a:cxn ang="0">
                  <a:pos x="136" y="22"/>
                </a:cxn>
                <a:cxn ang="0">
                  <a:pos x="183" y="7"/>
                </a:cxn>
                <a:cxn ang="0">
                  <a:pos x="204" y="0"/>
                </a:cxn>
                <a:cxn ang="0">
                  <a:pos x="204" y="0"/>
                </a:cxn>
              </a:cxnLst>
              <a:rect l="0" t="0" r="r" b="b"/>
              <a:pathLst>
                <a:path w="204" h="500">
                  <a:moveTo>
                    <a:pt x="204" y="0"/>
                  </a:moveTo>
                  <a:lnTo>
                    <a:pt x="204" y="0"/>
                  </a:lnTo>
                  <a:lnTo>
                    <a:pt x="190" y="26"/>
                  </a:lnTo>
                  <a:lnTo>
                    <a:pt x="173" y="54"/>
                  </a:lnTo>
                  <a:lnTo>
                    <a:pt x="154" y="90"/>
                  </a:lnTo>
                  <a:lnTo>
                    <a:pt x="132" y="132"/>
                  </a:lnTo>
                  <a:lnTo>
                    <a:pt x="111" y="178"/>
                  </a:lnTo>
                  <a:lnTo>
                    <a:pt x="92" y="227"/>
                  </a:lnTo>
                  <a:lnTo>
                    <a:pt x="82" y="252"/>
                  </a:lnTo>
                  <a:lnTo>
                    <a:pt x="75" y="276"/>
                  </a:lnTo>
                  <a:lnTo>
                    <a:pt x="75" y="276"/>
                  </a:lnTo>
                  <a:lnTo>
                    <a:pt x="72" y="294"/>
                  </a:lnTo>
                  <a:lnTo>
                    <a:pt x="72" y="322"/>
                  </a:lnTo>
                  <a:lnTo>
                    <a:pt x="72" y="392"/>
                  </a:lnTo>
                  <a:lnTo>
                    <a:pt x="75" y="459"/>
                  </a:lnTo>
                  <a:lnTo>
                    <a:pt x="75" y="480"/>
                  </a:lnTo>
                  <a:lnTo>
                    <a:pt x="74" y="488"/>
                  </a:lnTo>
                  <a:lnTo>
                    <a:pt x="74" y="488"/>
                  </a:lnTo>
                  <a:lnTo>
                    <a:pt x="66" y="491"/>
                  </a:lnTo>
                  <a:lnTo>
                    <a:pt x="54" y="498"/>
                  </a:lnTo>
                  <a:lnTo>
                    <a:pt x="48" y="498"/>
                  </a:lnTo>
                  <a:lnTo>
                    <a:pt x="43" y="500"/>
                  </a:lnTo>
                  <a:lnTo>
                    <a:pt x="39" y="496"/>
                  </a:lnTo>
                  <a:lnTo>
                    <a:pt x="36" y="493"/>
                  </a:lnTo>
                  <a:lnTo>
                    <a:pt x="36" y="493"/>
                  </a:lnTo>
                  <a:lnTo>
                    <a:pt x="26" y="459"/>
                  </a:lnTo>
                  <a:lnTo>
                    <a:pt x="18" y="426"/>
                  </a:lnTo>
                  <a:lnTo>
                    <a:pt x="12" y="389"/>
                  </a:lnTo>
                  <a:lnTo>
                    <a:pt x="5" y="349"/>
                  </a:lnTo>
                  <a:lnTo>
                    <a:pt x="0" y="310"/>
                  </a:lnTo>
                  <a:lnTo>
                    <a:pt x="0" y="292"/>
                  </a:lnTo>
                  <a:lnTo>
                    <a:pt x="0" y="276"/>
                  </a:lnTo>
                  <a:lnTo>
                    <a:pt x="0" y="260"/>
                  </a:lnTo>
                  <a:lnTo>
                    <a:pt x="4" y="247"/>
                  </a:lnTo>
                  <a:lnTo>
                    <a:pt x="4" y="247"/>
                  </a:lnTo>
                  <a:lnTo>
                    <a:pt x="13" y="208"/>
                  </a:lnTo>
                  <a:lnTo>
                    <a:pt x="25" y="155"/>
                  </a:lnTo>
                  <a:lnTo>
                    <a:pt x="38" y="105"/>
                  </a:lnTo>
                  <a:lnTo>
                    <a:pt x="46" y="84"/>
                  </a:lnTo>
                  <a:lnTo>
                    <a:pt x="52" y="66"/>
                  </a:lnTo>
                  <a:lnTo>
                    <a:pt x="52" y="66"/>
                  </a:lnTo>
                  <a:lnTo>
                    <a:pt x="57" y="61"/>
                  </a:lnTo>
                  <a:lnTo>
                    <a:pt x="64" y="54"/>
                  </a:lnTo>
                  <a:lnTo>
                    <a:pt x="74" y="49"/>
                  </a:lnTo>
                  <a:lnTo>
                    <a:pt x="83" y="43"/>
                  </a:lnTo>
                  <a:lnTo>
                    <a:pt x="108" y="31"/>
                  </a:lnTo>
                  <a:lnTo>
                    <a:pt x="136" y="22"/>
                  </a:lnTo>
                  <a:lnTo>
                    <a:pt x="183" y="7"/>
                  </a:lnTo>
                  <a:lnTo>
                    <a:pt x="204" y="0"/>
                  </a:lnTo>
                  <a:lnTo>
                    <a:pt x="204" y="0"/>
                  </a:lnTo>
                  <a:close/>
                </a:path>
              </a:pathLst>
            </a:custGeom>
            <a:solidFill>
              <a:srgbClr val="FFA4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5" name="Freeform 1269"/>
            <p:cNvSpPr>
              <a:spLocks/>
            </p:cNvSpPr>
            <p:nvPr/>
          </p:nvSpPr>
          <p:spPr bwMode="auto">
            <a:xfrm>
              <a:off x="4021" y="1979"/>
              <a:ext cx="51" cy="8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2" y="0"/>
                </a:cxn>
                <a:cxn ang="0">
                  <a:pos x="4" y="12"/>
                </a:cxn>
                <a:cxn ang="0">
                  <a:pos x="5" y="23"/>
                </a:cxn>
                <a:cxn ang="0">
                  <a:pos x="4" y="36"/>
                </a:cxn>
                <a:cxn ang="0">
                  <a:pos x="4" y="36"/>
                </a:cxn>
                <a:cxn ang="0">
                  <a:pos x="0" y="48"/>
                </a:cxn>
                <a:cxn ang="0">
                  <a:pos x="0" y="56"/>
                </a:cxn>
                <a:cxn ang="0">
                  <a:pos x="0" y="59"/>
                </a:cxn>
                <a:cxn ang="0">
                  <a:pos x="4" y="62"/>
                </a:cxn>
                <a:cxn ang="0">
                  <a:pos x="10" y="69"/>
                </a:cxn>
                <a:cxn ang="0">
                  <a:pos x="10" y="69"/>
                </a:cxn>
                <a:cxn ang="0">
                  <a:pos x="31" y="80"/>
                </a:cxn>
                <a:cxn ang="0">
                  <a:pos x="39" y="85"/>
                </a:cxn>
                <a:cxn ang="0">
                  <a:pos x="44" y="85"/>
                </a:cxn>
                <a:cxn ang="0">
                  <a:pos x="48" y="83"/>
                </a:cxn>
                <a:cxn ang="0">
                  <a:pos x="48" y="83"/>
                </a:cxn>
                <a:cxn ang="0">
                  <a:pos x="49" y="82"/>
                </a:cxn>
                <a:cxn ang="0">
                  <a:pos x="51" y="79"/>
                </a:cxn>
                <a:cxn ang="0">
                  <a:pos x="51" y="69"/>
                </a:cxn>
                <a:cxn ang="0">
                  <a:pos x="49" y="39"/>
                </a:cxn>
                <a:cxn ang="0">
                  <a:pos x="43" y="0"/>
                </a:cxn>
                <a:cxn ang="0">
                  <a:pos x="2" y="0"/>
                </a:cxn>
              </a:cxnLst>
              <a:rect l="0" t="0" r="r" b="b"/>
              <a:pathLst>
                <a:path w="51" h="85">
                  <a:moveTo>
                    <a:pt x="2" y="0"/>
                  </a:moveTo>
                  <a:lnTo>
                    <a:pt x="2" y="0"/>
                  </a:lnTo>
                  <a:lnTo>
                    <a:pt x="4" y="12"/>
                  </a:lnTo>
                  <a:lnTo>
                    <a:pt x="5" y="23"/>
                  </a:lnTo>
                  <a:lnTo>
                    <a:pt x="4" y="36"/>
                  </a:lnTo>
                  <a:lnTo>
                    <a:pt x="4" y="36"/>
                  </a:lnTo>
                  <a:lnTo>
                    <a:pt x="0" y="48"/>
                  </a:lnTo>
                  <a:lnTo>
                    <a:pt x="0" y="56"/>
                  </a:lnTo>
                  <a:lnTo>
                    <a:pt x="0" y="59"/>
                  </a:lnTo>
                  <a:lnTo>
                    <a:pt x="4" y="62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31" y="80"/>
                  </a:lnTo>
                  <a:lnTo>
                    <a:pt x="39" y="85"/>
                  </a:lnTo>
                  <a:lnTo>
                    <a:pt x="44" y="85"/>
                  </a:lnTo>
                  <a:lnTo>
                    <a:pt x="48" y="83"/>
                  </a:lnTo>
                  <a:lnTo>
                    <a:pt x="48" y="83"/>
                  </a:lnTo>
                  <a:lnTo>
                    <a:pt x="49" y="82"/>
                  </a:lnTo>
                  <a:lnTo>
                    <a:pt x="51" y="79"/>
                  </a:lnTo>
                  <a:lnTo>
                    <a:pt x="51" y="69"/>
                  </a:lnTo>
                  <a:lnTo>
                    <a:pt x="49" y="39"/>
                  </a:lnTo>
                  <a:lnTo>
                    <a:pt x="43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A4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6" name="Freeform 1270"/>
            <p:cNvSpPr>
              <a:spLocks/>
            </p:cNvSpPr>
            <p:nvPr/>
          </p:nvSpPr>
          <p:spPr bwMode="auto">
            <a:xfrm>
              <a:off x="4361" y="2571"/>
              <a:ext cx="163" cy="85"/>
            </a:xfrm>
            <a:custGeom>
              <a:avLst/>
              <a:gdLst/>
              <a:ahLst/>
              <a:cxnLst>
                <a:cxn ang="0">
                  <a:pos x="5" y="82"/>
                </a:cxn>
                <a:cxn ang="0">
                  <a:pos x="5" y="82"/>
                </a:cxn>
                <a:cxn ang="0">
                  <a:pos x="1" y="77"/>
                </a:cxn>
                <a:cxn ang="0">
                  <a:pos x="0" y="69"/>
                </a:cxn>
                <a:cxn ang="0">
                  <a:pos x="0" y="59"/>
                </a:cxn>
                <a:cxn ang="0">
                  <a:pos x="0" y="49"/>
                </a:cxn>
                <a:cxn ang="0">
                  <a:pos x="1" y="30"/>
                </a:cxn>
                <a:cxn ang="0">
                  <a:pos x="1" y="22"/>
                </a:cxn>
                <a:cxn ang="0">
                  <a:pos x="1" y="22"/>
                </a:cxn>
                <a:cxn ang="0">
                  <a:pos x="11" y="15"/>
                </a:cxn>
                <a:cxn ang="0">
                  <a:pos x="19" y="10"/>
                </a:cxn>
                <a:cxn ang="0">
                  <a:pos x="31" y="5"/>
                </a:cxn>
                <a:cxn ang="0">
                  <a:pos x="42" y="2"/>
                </a:cxn>
                <a:cxn ang="0">
                  <a:pos x="52" y="0"/>
                </a:cxn>
                <a:cxn ang="0">
                  <a:pos x="55" y="2"/>
                </a:cxn>
                <a:cxn ang="0">
                  <a:pos x="58" y="4"/>
                </a:cxn>
                <a:cxn ang="0">
                  <a:pos x="62" y="9"/>
                </a:cxn>
                <a:cxn ang="0">
                  <a:pos x="63" y="13"/>
                </a:cxn>
                <a:cxn ang="0">
                  <a:pos x="63" y="13"/>
                </a:cxn>
                <a:cxn ang="0">
                  <a:pos x="68" y="25"/>
                </a:cxn>
                <a:cxn ang="0">
                  <a:pos x="75" y="35"/>
                </a:cxn>
                <a:cxn ang="0">
                  <a:pos x="84" y="44"/>
                </a:cxn>
                <a:cxn ang="0">
                  <a:pos x="94" y="51"/>
                </a:cxn>
                <a:cxn ang="0">
                  <a:pos x="106" y="57"/>
                </a:cxn>
                <a:cxn ang="0">
                  <a:pos x="117" y="61"/>
                </a:cxn>
                <a:cxn ang="0">
                  <a:pos x="138" y="67"/>
                </a:cxn>
                <a:cxn ang="0">
                  <a:pos x="138" y="67"/>
                </a:cxn>
                <a:cxn ang="0">
                  <a:pos x="150" y="71"/>
                </a:cxn>
                <a:cxn ang="0">
                  <a:pos x="156" y="75"/>
                </a:cxn>
                <a:cxn ang="0">
                  <a:pos x="161" y="80"/>
                </a:cxn>
                <a:cxn ang="0">
                  <a:pos x="163" y="85"/>
                </a:cxn>
                <a:cxn ang="0">
                  <a:pos x="5" y="82"/>
                </a:cxn>
              </a:cxnLst>
              <a:rect l="0" t="0" r="r" b="b"/>
              <a:pathLst>
                <a:path w="163" h="85">
                  <a:moveTo>
                    <a:pt x="5" y="82"/>
                  </a:moveTo>
                  <a:lnTo>
                    <a:pt x="5" y="82"/>
                  </a:lnTo>
                  <a:lnTo>
                    <a:pt x="1" y="77"/>
                  </a:lnTo>
                  <a:lnTo>
                    <a:pt x="0" y="69"/>
                  </a:lnTo>
                  <a:lnTo>
                    <a:pt x="0" y="59"/>
                  </a:lnTo>
                  <a:lnTo>
                    <a:pt x="0" y="49"/>
                  </a:lnTo>
                  <a:lnTo>
                    <a:pt x="1" y="30"/>
                  </a:lnTo>
                  <a:lnTo>
                    <a:pt x="1" y="22"/>
                  </a:lnTo>
                  <a:lnTo>
                    <a:pt x="1" y="22"/>
                  </a:lnTo>
                  <a:lnTo>
                    <a:pt x="11" y="15"/>
                  </a:lnTo>
                  <a:lnTo>
                    <a:pt x="19" y="10"/>
                  </a:lnTo>
                  <a:lnTo>
                    <a:pt x="31" y="5"/>
                  </a:lnTo>
                  <a:lnTo>
                    <a:pt x="42" y="2"/>
                  </a:lnTo>
                  <a:lnTo>
                    <a:pt x="52" y="0"/>
                  </a:lnTo>
                  <a:lnTo>
                    <a:pt x="55" y="2"/>
                  </a:lnTo>
                  <a:lnTo>
                    <a:pt x="58" y="4"/>
                  </a:lnTo>
                  <a:lnTo>
                    <a:pt x="62" y="9"/>
                  </a:lnTo>
                  <a:lnTo>
                    <a:pt x="63" y="13"/>
                  </a:lnTo>
                  <a:lnTo>
                    <a:pt x="63" y="13"/>
                  </a:lnTo>
                  <a:lnTo>
                    <a:pt x="68" y="25"/>
                  </a:lnTo>
                  <a:lnTo>
                    <a:pt x="75" y="35"/>
                  </a:lnTo>
                  <a:lnTo>
                    <a:pt x="84" y="44"/>
                  </a:lnTo>
                  <a:lnTo>
                    <a:pt x="94" y="51"/>
                  </a:lnTo>
                  <a:lnTo>
                    <a:pt x="106" y="57"/>
                  </a:lnTo>
                  <a:lnTo>
                    <a:pt x="117" y="61"/>
                  </a:lnTo>
                  <a:lnTo>
                    <a:pt x="138" y="67"/>
                  </a:lnTo>
                  <a:lnTo>
                    <a:pt x="138" y="67"/>
                  </a:lnTo>
                  <a:lnTo>
                    <a:pt x="150" y="71"/>
                  </a:lnTo>
                  <a:lnTo>
                    <a:pt x="156" y="75"/>
                  </a:lnTo>
                  <a:lnTo>
                    <a:pt x="161" y="80"/>
                  </a:lnTo>
                  <a:lnTo>
                    <a:pt x="163" y="85"/>
                  </a:lnTo>
                  <a:lnTo>
                    <a:pt x="5" y="82"/>
                  </a:lnTo>
                  <a:close/>
                </a:path>
              </a:pathLst>
            </a:custGeom>
            <a:solidFill>
              <a:srgbClr val="10102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" name="Freeform 1271"/>
            <p:cNvSpPr>
              <a:spLocks/>
            </p:cNvSpPr>
            <p:nvPr/>
          </p:nvSpPr>
          <p:spPr bwMode="auto">
            <a:xfrm>
              <a:off x="4119" y="2565"/>
              <a:ext cx="165" cy="86"/>
            </a:xfrm>
            <a:custGeom>
              <a:avLst/>
              <a:gdLst/>
              <a:ahLst/>
              <a:cxnLst>
                <a:cxn ang="0">
                  <a:pos x="7" y="81"/>
                </a:cxn>
                <a:cxn ang="0">
                  <a:pos x="7" y="81"/>
                </a:cxn>
                <a:cxn ang="0">
                  <a:pos x="3" y="77"/>
                </a:cxn>
                <a:cxn ang="0">
                  <a:pos x="2" y="68"/>
                </a:cxn>
                <a:cxn ang="0">
                  <a:pos x="0" y="60"/>
                </a:cxn>
                <a:cxn ang="0">
                  <a:pos x="0" y="49"/>
                </a:cxn>
                <a:cxn ang="0">
                  <a:pos x="2" y="29"/>
                </a:cxn>
                <a:cxn ang="0">
                  <a:pos x="3" y="21"/>
                </a:cxn>
                <a:cxn ang="0">
                  <a:pos x="3" y="21"/>
                </a:cxn>
                <a:cxn ang="0">
                  <a:pos x="12" y="16"/>
                </a:cxn>
                <a:cxn ang="0">
                  <a:pos x="21" y="10"/>
                </a:cxn>
                <a:cxn ang="0">
                  <a:pos x="31" y="5"/>
                </a:cxn>
                <a:cxn ang="0">
                  <a:pos x="43" y="1"/>
                </a:cxn>
                <a:cxn ang="0">
                  <a:pos x="52" y="0"/>
                </a:cxn>
                <a:cxn ang="0">
                  <a:pos x="57" y="1"/>
                </a:cxn>
                <a:cxn ang="0">
                  <a:pos x="61" y="3"/>
                </a:cxn>
                <a:cxn ang="0">
                  <a:pos x="64" y="8"/>
                </a:cxn>
                <a:cxn ang="0">
                  <a:pos x="65" y="13"/>
                </a:cxn>
                <a:cxn ang="0">
                  <a:pos x="65" y="13"/>
                </a:cxn>
                <a:cxn ang="0">
                  <a:pos x="69" y="24"/>
                </a:cxn>
                <a:cxn ang="0">
                  <a:pos x="77" y="34"/>
                </a:cxn>
                <a:cxn ang="0">
                  <a:pos x="85" y="44"/>
                </a:cxn>
                <a:cxn ang="0">
                  <a:pos x="96" y="50"/>
                </a:cxn>
                <a:cxn ang="0">
                  <a:pos x="108" y="57"/>
                </a:cxn>
                <a:cxn ang="0">
                  <a:pos x="119" y="62"/>
                </a:cxn>
                <a:cxn ang="0">
                  <a:pos x="140" y="67"/>
                </a:cxn>
                <a:cxn ang="0">
                  <a:pos x="140" y="67"/>
                </a:cxn>
                <a:cxn ang="0">
                  <a:pos x="152" y="70"/>
                </a:cxn>
                <a:cxn ang="0">
                  <a:pos x="158" y="75"/>
                </a:cxn>
                <a:cxn ang="0">
                  <a:pos x="162" y="81"/>
                </a:cxn>
                <a:cxn ang="0">
                  <a:pos x="165" y="86"/>
                </a:cxn>
                <a:cxn ang="0">
                  <a:pos x="7" y="81"/>
                </a:cxn>
              </a:cxnLst>
              <a:rect l="0" t="0" r="r" b="b"/>
              <a:pathLst>
                <a:path w="165" h="86">
                  <a:moveTo>
                    <a:pt x="7" y="81"/>
                  </a:moveTo>
                  <a:lnTo>
                    <a:pt x="7" y="81"/>
                  </a:lnTo>
                  <a:lnTo>
                    <a:pt x="3" y="77"/>
                  </a:lnTo>
                  <a:lnTo>
                    <a:pt x="2" y="68"/>
                  </a:lnTo>
                  <a:lnTo>
                    <a:pt x="0" y="60"/>
                  </a:lnTo>
                  <a:lnTo>
                    <a:pt x="0" y="49"/>
                  </a:lnTo>
                  <a:lnTo>
                    <a:pt x="2" y="29"/>
                  </a:lnTo>
                  <a:lnTo>
                    <a:pt x="3" y="21"/>
                  </a:lnTo>
                  <a:lnTo>
                    <a:pt x="3" y="21"/>
                  </a:lnTo>
                  <a:lnTo>
                    <a:pt x="12" y="16"/>
                  </a:lnTo>
                  <a:lnTo>
                    <a:pt x="21" y="10"/>
                  </a:lnTo>
                  <a:lnTo>
                    <a:pt x="31" y="5"/>
                  </a:lnTo>
                  <a:lnTo>
                    <a:pt x="43" y="1"/>
                  </a:lnTo>
                  <a:lnTo>
                    <a:pt x="52" y="0"/>
                  </a:lnTo>
                  <a:lnTo>
                    <a:pt x="57" y="1"/>
                  </a:lnTo>
                  <a:lnTo>
                    <a:pt x="61" y="3"/>
                  </a:lnTo>
                  <a:lnTo>
                    <a:pt x="64" y="8"/>
                  </a:lnTo>
                  <a:lnTo>
                    <a:pt x="65" y="13"/>
                  </a:lnTo>
                  <a:lnTo>
                    <a:pt x="65" y="13"/>
                  </a:lnTo>
                  <a:lnTo>
                    <a:pt x="69" y="24"/>
                  </a:lnTo>
                  <a:lnTo>
                    <a:pt x="77" y="34"/>
                  </a:lnTo>
                  <a:lnTo>
                    <a:pt x="85" y="44"/>
                  </a:lnTo>
                  <a:lnTo>
                    <a:pt x="96" y="50"/>
                  </a:lnTo>
                  <a:lnTo>
                    <a:pt x="108" y="57"/>
                  </a:lnTo>
                  <a:lnTo>
                    <a:pt x="119" y="62"/>
                  </a:lnTo>
                  <a:lnTo>
                    <a:pt x="140" y="67"/>
                  </a:lnTo>
                  <a:lnTo>
                    <a:pt x="140" y="67"/>
                  </a:lnTo>
                  <a:lnTo>
                    <a:pt x="152" y="70"/>
                  </a:lnTo>
                  <a:lnTo>
                    <a:pt x="158" y="75"/>
                  </a:lnTo>
                  <a:lnTo>
                    <a:pt x="162" y="81"/>
                  </a:lnTo>
                  <a:lnTo>
                    <a:pt x="165" y="86"/>
                  </a:lnTo>
                  <a:lnTo>
                    <a:pt x="7" y="81"/>
                  </a:lnTo>
                  <a:close/>
                </a:path>
              </a:pathLst>
            </a:custGeom>
            <a:solidFill>
              <a:srgbClr val="101027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8" name="Freeform 1272"/>
            <p:cNvSpPr>
              <a:spLocks/>
            </p:cNvSpPr>
            <p:nvPr/>
          </p:nvSpPr>
          <p:spPr bwMode="auto">
            <a:xfrm>
              <a:off x="4194" y="1859"/>
              <a:ext cx="247" cy="766"/>
            </a:xfrm>
            <a:custGeom>
              <a:avLst/>
              <a:gdLst/>
              <a:ahLst/>
              <a:cxnLst>
                <a:cxn ang="0">
                  <a:pos x="23" y="176"/>
                </a:cxn>
                <a:cxn ang="0">
                  <a:pos x="62" y="357"/>
                </a:cxn>
                <a:cxn ang="0">
                  <a:pos x="70" y="404"/>
                </a:cxn>
                <a:cxn ang="0">
                  <a:pos x="72" y="420"/>
                </a:cxn>
                <a:cxn ang="0">
                  <a:pos x="74" y="433"/>
                </a:cxn>
                <a:cxn ang="0">
                  <a:pos x="77" y="476"/>
                </a:cxn>
                <a:cxn ang="0">
                  <a:pos x="98" y="579"/>
                </a:cxn>
                <a:cxn ang="0">
                  <a:pos x="127" y="683"/>
                </a:cxn>
                <a:cxn ang="0">
                  <a:pos x="154" y="752"/>
                </a:cxn>
                <a:cxn ang="0">
                  <a:pos x="162" y="763"/>
                </a:cxn>
                <a:cxn ang="0">
                  <a:pos x="170" y="766"/>
                </a:cxn>
                <a:cxn ang="0">
                  <a:pos x="189" y="765"/>
                </a:cxn>
                <a:cxn ang="0">
                  <a:pos x="219" y="756"/>
                </a:cxn>
                <a:cxn ang="0">
                  <a:pos x="235" y="750"/>
                </a:cxn>
                <a:cxn ang="0">
                  <a:pos x="243" y="743"/>
                </a:cxn>
                <a:cxn ang="0">
                  <a:pos x="247" y="734"/>
                </a:cxn>
                <a:cxn ang="0">
                  <a:pos x="233" y="663"/>
                </a:cxn>
                <a:cxn ang="0">
                  <a:pos x="216" y="512"/>
                </a:cxn>
                <a:cxn ang="0">
                  <a:pos x="202" y="355"/>
                </a:cxn>
                <a:cxn ang="0">
                  <a:pos x="194" y="213"/>
                </a:cxn>
                <a:cxn ang="0">
                  <a:pos x="194" y="151"/>
                </a:cxn>
                <a:cxn ang="0">
                  <a:pos x="191" y="22"/>
                </a:cxn>
                <a:cxn ang="0">
                  <a:pos x="162" y="14"/>
                </a:cxn>
                <a:cxn ang="0">
                  <a:pos x="96" y="3"/>
                </a:cxn>
                <a:cxn ang="0">
                  <a:pos x="62" y="0"/>
                </a:cxn>
                <a:cxn ang="0">
                  <a:pos x="31" y="3"/>
                </a:cxn>
                <a:cxn ang="0">
                  <a:pos x="8" y="11"/>
                </a:cxn>
                <a:cxn ang="0">
                  <a:pos x="3" y="19"/>
                </a:cxn>
                <a:cxn ang="0">
                  <a:pos x="0" y="30"/>
                </a:cxn>
                <a:cxn ang="0">
                  <a:pos x="2" y="55"/>
                </a:cxn>
                <a:cxn ang="0">
                  <a:pos x="13" y="130"/>
                </a:cxn>
                <a:cxn ang="0">
                  <a:pos x="23" y="176"/>
                </a:cxn>
              </a:cxnLst>
              <a:rect l="0" t="0" r="r" b="b"/>
              <a:pathLst>
                <a:path w="247" h="766">
                  <a:moveTo>
                    <a:pt x="23" y="176"/>
                  </a:moveTo>
                  <a:lnTo>
                    <a:pt x="23" y="176"/>
                  </a:lnTo>
                  <a:lnTo>
                    <a:pt x="49" y="301"/>
                  </a:lnTo>
                  <a:lnTo>
                    <a:pt x="62" y="357"/>
                  </a:lnTo>
                  <a:lnTo>
                    <a:pt x="70" y="404"/>
                  </a:lnTo>
                  <a:lnTo>
                    <a:pt x="70" y="404"/>
                  </a:lnTo>
                  <a:lnTo>
                    <a:pt x="72" y="420"/>
                  </a:lnTo>
                  <a:lnTo>
                    <a:pt x="72" y="420"/>
                  </a:lnTo>
                  <a:lnTo>
                    <a:pt x="74" y="433"/>
                  </a:lnTo>
                  <a:lnTo>
                    <a:pt x="74" y="433"/>
                  </a:lnTo>
                  <a:lnTo>
                    <a:pt x="75" y="453"/>
                  </a:lnTo>
                  <a:lnTo>
                    <a:pt x="77" y="476"/>
                  </a:lnTo>
                  <a:lnTo>
                    <a:pt x="87" y="525"/>
                  </a:lnTo>
                  <a:lnTo>
                    <a:pt x="98" y="579"/>
                  </a:lnTo>
                  <a:lnTo>
                    <a:pt x="113" y="632"/>
                  </a:lnTo>
                  <a:lnTo>
                    <a:pt x="127" y="683"/>
                  </a:lnTo>
                  <a:lnTo>
                    <a:pt x="142" y="724"/>
                  </a:lnTo>
                  <a:lnTo>
                    <a:pt x="154" y="752"/>
                  </a:lnTo>
                  <a:lnTo>
                    <a:pt x="158" y="760"/>
                  </a:lnTo>
                  <a:lnTo>
                    <a:pt x="162" y="763"/>
                  </a:lnTo>
                  <a:lnTo>
                    <a:pt x="162" y="763"/>
                  </a:lnTo>
                  <a:lnTo>
                    <a:pt x="170" y="766"/>
                  </a:lnTo>
                  <a:lnTo>
                    <a:pt x="180" y="766"/>
                  </a:lnTo>
                  <a:lnTo>
                    <a:pt x="189" y="765"/>
                  </a:lnTo>
                  <a:lnTo>
                    <a:pt x="199" y="763"/>
                  </a:lnTo>
                  <a:lnTo>
                    <a:pt x="219" y="756"/>
                  </a:lnTo>
                  <a:lnTo>
                    <a:pt x="235" y="750"/>
                  </a:lnTo>
                  <a:lnTo>
                    <a:pt x="235" y="750"/>
                  </a:lnTo>
                  <a:lnTo>
                    <a:pt x="240" y="748"/>
                  </a:lnTo>
                  <a:lnTo>
                    <a:pt x="243" y="743"/>
                  </a:lnTo>
                  <a:lnTo>
                    <a:pt x="247" y="738"/>
                  </a:lnTo>
                  <a:lnTo>
                    <a:pt x="247" y="734"/>
                  </a:lnTo>
                  <a:lnTo>
                    <a:pt x="247" y="734"/>
                  </a:lnTo>
                  <a:lnTo>
                    <a:pt x="233" y="663"/>
                  </a:lnTo>
                  <a:lnTo>
                    <a:pt x="224" y="588"/>
                  </a:lnTo>
                  <a:lnTo>
                    <a:pt x="216" y="512"/>
                  </a:lnTo>
                  <a:lnTo>
                    <a:pt x="207" y="432"/>
                  </a:lnTo>
                  <a:lnTo>
                    <a:pt x="202" y="355"/>
                  </a:lnTo>
                  <a:lnTo>
                    <a:pt x="198" y="282"/>
                  </a:lnTo>
                  <a:lnTo>
                    <a:pt x="194" y="213"/>
                  </a:lnTo>
                  <a:lnTo>
                    <a:pt x="194" y="151"/>
                  </a:lnTo>
                  <a:lnTo>
                    <a:pt x="194" y="151"/>
                  </a:lnTo>
                  <a:lnTo>
                    <a:pt x="193" y="58"/>
                  </a:lnTo>
                  <a:lnTo>
                    <a:pt x="191" y="22"/>
                  </a:lnTo>
                  <a:lnTo>
                    <a:pt x="191" y="22"/>
                  </a:lnTo>
                  <a:lnTo>
                    <a:pt x="162" y="14"/>
                  </a:lnTo>
                  <a:lnTo>
                    <a:pt x="131" y="8"/>
                  </a:lnTo>
                  <a:lnTo>
                    <a:pt x="96" y="3"/>
                  </a:lnTo>
                  <a:lnTo>
                    <a:pt x="79" y="1"/>
                  </a:lnTo>
                  <a:lnTo>
                    <a:pt x="62" y="0"/>
                  </a:lnTo>
                  <a:lnTo>
                    <a:pt x="46" y="0"/>
                  </a:lnTo>
                  <a:lnTo>
                    <a:pt x="31" y="3"/>
                  </a:lnTo>
                  <a:lnTo>
                    <a:pt x="18" y="6"/>
                  </a:lnTo>
                  <a:lnTo>
                    <a:pt x="8" y="11"/>
                  </a:lnTo>
                  <a:lnTo>
                    <a:pt x="5" y="16"/>
                  </a:lnTo>
                  <a:lnTo>
                    <a:pt x="3" y="19"/>
                  </a:lnTo>
                  <a:lnTo>
                    <a:pt x="0" y="2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55"/>
                  </a:lnTo>
                  <a:lnTo>
                    <a:pt x="7" y="88"/>
                  </a:lnTo>
                  <a:lnTo>
                    <a:pt x="13" y="130"/>
                  </a:lnTo>
                  <a:lnTo>
                    <a:pt x="23" y="176"/>
                  </a:lnTo>
                  <a:lnTo>
                    <a:pt x="23" y="176"/>
                  </a:lnTo>
                  <a:close/>
                </a:path>
              </a:pathLst>
            </a:custGeom>
            <a:solidFill>
              <a:srgbClr val="214B7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9" name="Freeform 1273"/>
            <p:cNvSpPr>
              <a:spLocks/>
            </p:cNvSpPr>
            <p:nvPr/>
          </p:nvSpPr>
          <p:spPr bwMode="auto">
            <a:xfrm>
              <a:off x="4217" y="1950"/>
              <a:ext cx="96" cy="375"/>
            </a:xfrm>
            <a:custGeom>
              <a:avLst/>
              <a:gdLst/>
              <a:ahLst/>
              <a:cxnLst>
                <a:cxn ang="0">
                  <a:pos x="0" y="85"/>
                </a:cxn>
                <a:cxn ang="0">
                  <a:pos x="0" y="85"/>
                </a:cxn>
                <a:cxn ang="0">
                  <a:pos x="26" y="210"/>
                </a:cxn>
                <a:cxn ang="0">
                  <a:pos x="39" y="266"/>
                </a:cxn>
                <a:cxn ang="0">
                  <a:pos x="47" y="313"/>
                </a:cxn>
                <a:cxn ang="0">
                  <a:pos x="47" y="313"/>
                </a:cxn>
                <a:cxn ang="0">
                  <a:pos x="54" y="375"/>
                </a:cxn>
                <a:cxn ang="0">
                  <a:pos x="96" y="0"/>
                </a:cxn>
                <a:cxn ang="0">
                  <a:pos x="49" y="3"/>
                </a:cxn>
                <a:cxn ang="0">
                  <a:pos x="0" y="85"/>
                </a:cxn>
              </a:cxnLst>
              <a:rect l="0" t="0" r="r" b="b"/>
              <a:pathLst>
                <a:path w="96" h="375">
                  <a:moveTo>
                    <a:pt x="0" y="85"/>
                  </a:moveTo>
                  <a:lnTo>
                    <a:pt x="0" y="85"/>
                  </a:lnTo>
                  <a:lnTo>
                    <a:pt x="26" y="210"/>
                  </a:lnTo>
                  <a:lnTo>
                    <a:pt x="39" y="266"/>
                  </a:lnTo>
                  <a:lnTo>
                    <a:pt x="47" y="313"/>
                  </a:lnTo>
                  <a:lnTo>
                    <a:pt x="47" y="313"/>
                  </a:lnTo>
                  <a:lnTo>
                    <a:pt x="54" y="375"/>
                  </a:lnTo>
                  <a:lnTo>
                    <a:pt x="96" y="0"/>
                  </a:lnTo>
                  <a:lnTo>
                    <a:pt x="49" y="3"/>
                  </a:lnTo>
                  <a:lnTo>
                    <a:pt x="0" y="85"/>
                  </a:lnTo>
                  <a:close/>
                </a:path>
              </a:pathLst>
            </a:custGeom>
            <a:solidFill>
              <a:srgbClr val="2C3D6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0" name="Freeform 1274"/>
            <p:cNvSpPr>
              <a:spLocks/>
            </p:cNvSpPr>
            <p:nvPr/>
          </p:nvSpPr>
          <p:spPr bwMode="auto">
            <a:xfrm>
              <a:off x="4196" y="1371"/>
              <a:ext cx="96" cy="96"/>
            </a:xfrm>
            <a:custGeom>
              <a:avLst/>
              <a:gdLst/>
              <a:ahLst/>
              <a:cxnLst>
                <a:cxn ang="0">
                  <a:pos x="94" y="54"/>
                </a:cxn>
                <a:cxn ang="0">
                  <a:pos x="94" y="63"/>
                </a:cxn>
                <a:cxn ang="0">
                  <a:pos x="94" y="63"/>
                </a:cxn>
                <a:cxn ang="0">
                  <a:pos x="94" y="68"/>
                </a:cxn>
                <a:cxn ang="0">
                  <a:pos x="93" y="73"/>
                </a:cxn>
                <a:cxn ang="0">
                  <a:pos x="91" y="78"/>
                </a:cxn>
                <a:cxn ang="0">
                  <a:pos x="86" y="85"/>
                </a:cxn>
                <a:cxn ang="0">
                  <a:pos x="80" y="89"/>
                </a:cxn>
                <a:cxn ang="0">
                  <a:pos x="72" y="94"/>
                </a:cxn>
                <a:cxn ang="0">
                  <a:pos x="60" y="96"/>
                </a:cxn>
                <a:cxn ang="0">
                  <a:pos x="60" y="96"/>
                </a:cxn>
                <a:cxn ang="0">
                  <a:pos x="47" y="96"/>
                </a:cxn>
                <a:cxn ang="0">
                  <a:pos x="36" y="94"/>
                </a:cxn>
                <a:cxn ang="0">
                  <a:pos x="24" y="93"/>
                </a:cxn>
                <a:cxn ang="0">
                  <a:pos x="16" y="88"/>
                </a:cxn>
                <a:cxn ang="0">
                  <a:pos x="8" y="83"/>
                </a:cxn>
                <a:cxn ang="0">
                  <a:pos x="3" y="76"/>
                </a:cxn>
                <a:cxn ang="0">
                  <a:pos x="0" y="68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5" y="37"/>
                </a:cxn>
                <a:cxn ang="0">
                  <a:pos x="6" y="27"/>
                </a:cxn>
                <a:cxn ang="0">
                  <a:pos x="8" y="18"/>
                </a:cxn>
                <a:cxn ang="0">
                  <a:pos x="8" y="18"/>
                </a:cxn>
                <a:cxn ang="0">
                  <a:pos x="6" y="0"/>
                </a:cxn>
                <a:cxn ang="0">
                  <a:pos x="75" y="0"/>
                </a:cxn>
                <a:cxn ang="0">
                  <a:pos x="96" y="5"/>
                </a:cxn>
                <a:cxn ang="0">
                  <a:pos x="94" y="54"/>
                </a:cxn>
              </a:cxnLst>
              <a:rect l="0" t="0" r="r" b="b"/>
              <a:pathLst>
                <a:path w="96" h="96">
                  <a:moveTo>
                    <a:pt x="94" y="54"/>
                  </a:moveTo>
                  <a:lnTo>
                    <a:pt x="94" y="63"/>
                  </a:lnTo>
                  <a:lnTo>
                    <a:pt x="94" y="63"/>
                  </a:lnTo>
                  <a:lnTo>
                    <a:pt x="94" y="68"/>
                  </a:lnTo>
                  <a:lnTo>
                    <a:pt x="93" y="73"/>
                  </a:lnTo>
                  <a:lnTo>
                    <a:pt x="91" y="78"/>
                  </a:lnTo>
                  <a:lnTo>
                    <a:pt x="86" y="85"/>
                  </a:lnTo>
                  <a:lnTo>
                    <a:pt x="80" y="89"/>
                  </a:lnTo>
                  <a:lnTo>
                    <a:pt x="72" y="94"/>
                  </a:lnTo>
                  <a:lnTo>
                    <a:pt x="60" y="96"/>
                  </a:lnTo>
                  <a:lnTo>
                    <a:pt x="60" y="96"/>
                  </a:lnTo>
                  <a:lnTo>
                    <a:pt x="47" y="96"/>
                  </a:lnTo>
                  <a:lnTo>
                    <a:pt x="36" y="94"/>
                  </a:lnTo>
                  <a:lnTo>
                    <a:pt x="24" y="93"/>
                  </a:lnTo>
                  <a:lnTo>
                    <a:pt x="16" y="88"/>
                  </a:lnTo>
                  <a:lnTo>
                    <a:pt x="8" y="83"/>
                  </a:lnTo>
                  <a:lnTo>
                    <a:pt x="3" y="76"/>
                  </a:lnTo>
                  <a:lnTo>
                    <a:pt x="0" y="68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5" y="37"/>
                  </a:lnTo>
                  <a:lnTo>
                    <a:pt x="6" y="27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6" y="0"/>
                  </a:lnTo>
                  <a:lnTo>
                    <a:pt x="75" y="0"/>
                  </a:lnTo>
                  <a:lnTo>
                    <a:pt x="96" y="5"/>
                  </a:lnTo>
                  <a:lnTo>
                    <a:pt x="94" y="54"/>
                  </a:lnTo>
                  <a:close/>
                </a:path>
              </a:pathLst>
            </a:custGeom>
            <a:solidFill>
              <a:srgbClr val="FFA4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1" name="Freeform 1275"/>
            <p:cNvSpPr>
              <a:spLocks/>
            </p:cNvSpPr>
            <p:nvPr/>
          </p:nvSpPr>
          <p:spPr bwMode="auto">
            <a:xfrm>
              <a:off x="4202" y="1371"/>
              <a:ext cx="90" cy="58"/>
            </a:xfrm>
            <a:custGeom>
              <a:avLst/>
              <a:gdLst/>
              <a:ahLst/>
              <a:cxnLst>
                <a:cxn ang="0">
                  <a:pos x="90" y="5"/>
                </a:cxn>
                <a:cxn ang="0">
                  <a:pos x="88" y="54"/>
                </a:cxn>
                <a:cxn ang="0">
                  <a:pos x="88" y="54"/>
                </a:cxn>
                <a:cxn ang="0">
                  <a:pos x="77" y="58"/>
                </a:cxn>
                <a:cxn ang="0">
                  <a:pos x="64" y="58"/>
                </a:cxn>
                <a:cxn ang="0">
                  <a:pos x="64" y="58"/>
                </a:cxn>
                <a:cxn ang="0">
                  <a:pos x="53" y="58"/>
                </a:cxn>
                <a:cxn ang="0">
                  <a:pos x="41" y="55"/>
                </a:cxn>
                <a:cxn ang="0">
                  <a:pos x="33" y="50"/>
                </a:cxn>
                <a:cxn ang="0">
                  <a:pos x="25" y="44"/>
                </a:cxn>
                <a:cxn ang="0">
                  <a:pos x="17" y="37"/>
                </a:cxn>
                <a:cxn ang="0">
                  <a:pos x="10" y="31"/>
                </a:cxn>
                <a:cxn ang="0">
                  <a:pos x="2" y="18"/>
                </a:cxn>
                <a:cxn ang="0">
                  <a:pos x="2" y="18"/>
                </a:cxn>
                <a:cxn ang="0">
                  <a:pos x="0" y="0"/>
                </a:cxn>
                <a:cxn ang="0">
                  <a:pos x="69" y="0"/>
                </a:cxn>
                <a:cxn ang="0">
                  <a:pos x="90" y="5"/>
                </a:cxn>
              </a:cxnLst>
              <a:rect l="0" t="0" r="r" b="b"/>
              <a:pathLst>
                <a:path w="90" h="58">
                  <a:moveTo>
                    <a:pt x="90" y="5"/>
                  </a:moveTo>
                  <a:lnTo>
                    <a:pt x="88" y="54"/>
                  </a:lnTo>
                  <a:lnTo>
                    <a:pt x="88" y="54"/>
                  </a:lnTo>
                  <a:lnTo>
                    <a:pt x="77" y="58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53" y="58"/>
                  </a:lnTo>
                  <a:lnTo>
                    <a:pt x="41" y="55"/>
                  </a:lnTo>
                  <a:lnTo>
                    <a:pt x="33" y="50"/>
                  </a:lnTo>
                  <a:lnTo>
                    <a:pt x="25" y="44"/>
                  </a:lnTo>
                  <a:lnTo>
                    <a:pt x="17" y="37"/>
                  </a:lnTo>
                  <a:lnTo>
                    <a:pt x="10" y="31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0"/>
                  </a:lnTo>
                  <a:lnTo>
                    <a:pt x="69" y="0"/>
                  </a:lnTo>
                  <a:lnTo>
                    <a:pt x="90" y="5"/>
                  </a:lnTo>
                  <a:close/>
                </a:path>
              </a:pathLst>
            </a:custGeom>
            <a:solidFill>
              <a:srgbClr val="FF788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2" name="Freeform 1276"/>
            <p:cNvSpPr>
              <a:spLocks/>
            </p:cNvSpPr>
            <p:nvPr/>
          </p:nvSpPr>
          <p:spPr bwMode="auto">
            <a:xfrm>
              <a:off x="4103" y="1867"/>
              <a:ext cx="192" cy="750"/>
            </a:xfrm>
            <a:custGeom>
              <a:avLst/>
              <a:gdLst/>
              <a:ahLst/>
              <a:cxnLst>
                <a:cxn ang="0">
                  <a:pos x="192" y="47"/>
                </a:cxn>
                <a:cxn ang="0">
                  <a:pos x="108" y="742"/>
                </a:cxn>
                <a:cxn ang="0">
                  <a:pos x="108" y="742"/>
                </a:cxn>
                <a:cxn ang="0">
                  <a:pos x="98" y="745"/>
                </a:cxn>
                <a:cxn ang="0">
                  <a:pos x="77" y="748"/>
                </a:cxn>
                <a:cxn ang="0">
                  <a:pos x="62" y="750"/>
                </a:cxn>
                <a:cxn ang="0">
                  <a:pos x="46" y="750"/>
                </a:cxn>
                <a:cxn ang="0">
                  <a:pos x="29" y="748"/>
                </a:cxn>
                <a:cxn ang="0">
                  <a:pos x="13" y="744"/>
                </a:cxn>
                <a:cxn ang="0">
                  <a:pos x="13" y="744"/>
                </a:cxn>
                <a:cxn ang="0">
                  <a:pos x="5" y="541"/>
                </a:cxn>
                <a:cxn ang="0">
                  <a:pos x="1" y="383"/>
                </a:cxn>
                <a:cxn ang="0">
                  <a:pos x="0" y="316"/>
                </a:cxn>
                <a:cxn ang="0">
                  <a:pos x="1" y="269"/>
                </a:cxn>
                <a:cxn ang="0">
                  <a:pos x="1" y="269"/>
                </a:cxn>
                <a:cxn ang="0">
                  <a:pos x="1" y="231"/>
                </a:cxn>
                <a:cxn ang="0">
                  <a:pos x="1" y="191"/>
                </a:cxn>
                <a:cxn ang="0">
                  <a:pos x="0" y="107"/>
                </a:cxn>
                <a:cxn ang="0">
                  <a:pos x="0" y="70"/>
                </a:cxn>
                <a:cxn ang="0">
                  <a:pos x="1" y="37"/>
                </a:cxn>
                <a:cxn ang="0">
                  <a:pos x="3" y="24"/>
                </a:cxn>
                <a:cxn ang="0">
                  <a:pos x="6" y="14"/>
                </a:cxn>
                <a:cxn ang="0">
                  <a:pos x="10" y="6"/>
                </a:cxn>
                <a:cxn ang="0">
                  <a:pos x="13" y="3"/>
                </a:cxn>
                <a:cxn ang="0">
                  <a:pos x="13" y="3"/>
                </a:cxn>
                <a:cxn ang="0">
                  <a:pos x="19" y="0"/>
                </a:cxn>
                <a:cxn ang="0">
                  <a:pos x="29" y="0"/>
                </a:cxn>
                <a:cxn ang="0">
                  <a:pos x="41" y="0"/>
                </a:cxn>
                <a:cxn ang="0">
                  <a:pos x="52" y="3"/>
                </a:cxn>
                <a:cxn ang="0">
                  <a:pos x="81" y="9"/>
                </a:cxn>
                <a:cxn ang="0">
                  <a:pos x="112" y="18"/>
                </a:cxn>
                <a:cxn ang="0">
                  <a:pos x="168" y="37"/>
                </a:cxn>
                <a:cxn ang="0">
                  <a:pos x="192" y="47"/>
                </a:cxn>
                <a:cxn ang="0">
                  <a:pos x="192" y="47"/>
                </a:cxn>
              </a:cxnLst>
              <a:rect l="0" t="0" r="r" b="b"/>
              <a:pathLst>
                <a:path w="192" h="750">
                  <a:moveTo>
                    <a:pt x="192" y="47"/>
                  </a:moveTo>
                  <a:lnTo>
                    <a:pt x="108" y="742"/>
                  </a:lnTo>
                  <a:lnTo>
                    <a:pt x="108" y="742"/>
                  </a:lnTo>
                  <a:lnTo>
                    <a:pt x="98" y="745"/>
                  </a:lnTo>
                  <a:lnTo>
                    <a:pt x="77" y="748"/>
                  </a:lnTo>
                  <a:lnTo>
                    <a:pt x="62" y="750"/>
                  </a:lnTo>
                  <a:lnTo>
                    <a:pt x="46" y="750"/>
                  </a:lnTo>
                  <a:lnTo>
                    <a:pt x="29" y="748"/>
                  </a:lnTo>
                  <a:lnTo>
                    <a:pt x="13" y="744"/>
                  </a:lnTo>
                  <a:lnTo>
                    <a:pt x="13" y="744"/>
                  </a:lnTo>
                  <a:lnTo>
                    <a:pt x="5" y="541"/>
                  </a:lnTo>
                  <a:lnTo>
                    <a:pt x="1" y="383"/>
                  </a:lnTo>
                  <a:lnTo>
                    <a:pt x="0" y="316"/>
                  </a:lnTo>
                  <a:lnTo>
                    <a:pt x="1" y="269"/>
                  </a:lnTo>
                  <a:lnTo>
                    <a:pt x="1" y="269"/>
                  </a:lnTo>
                  <a:lnTo>
                    <a:pt x="1" y="231"/>
                  </a:lnTo>
                  <a:lnTo>
                    <a:pt x="1" y="191"/>
                  </a:lnTo>
                  <a:lnTo>
                    <a:pt x="0" y="107"/>
                  </a:lnTo>
                  <a:lnTo>
                    <a:pt x="0" y="70"/>
                  </a:lnTo>
                  <a:lnTo>
                    <a:pt x="1" y="37"/>
                  </a:lnTo>
                  <a:lnTo>
                    <a:pt x="3" y="24"/>
                  </a:lnTo>
                  <a:lnTo>
                    <a:pt x="6" y="14"/>
                  </a:lnTo>
                  <a:lnTo>
                    <a:pt x="10" y="6"/>
                  </a:lnTo>
                  <a:lnTo>
                    <a:pt x="13" y="3"/>
                  </a:lnTo>
                  <a:lnTo>
                    <a:pt x="13" y="3"/>
                  </a:lnTo>
                  <a:lnTo>
                    <a:pt x="19" y="0"/>
                  </a:lnTo>
                  <a:lnTo>
                    <a:pt x="29" y="0"/>
                  </a:lnTo>
                  <a:lnTo>
                    <a:pt x="41" y="0"/>
                  </a:lnTo>
                  <a:lnTo>
                    <a:pt x="52" y="3"/>
                  </a:lnTo>
                  <a:lnTo>
                    <a:pt x="81" y="9"/>
                  </a:lnTo>
                  <a:lnTo>
                    <a:pt x="112" y="18"/>
                  </a:lnTo>
                  <a:lnTo>
                    <a:pt x="168" y="37"/>
                  </a:lnTo>
                  <a:lnTo>
                    <a:pt x="192" y="47"/>
                  </a:lnTo>
                  <a:lnTo>
                    <a:pt x="192" y="47"/>
                  </a:lnTo>
                  <a:close/>
                </a:path>
              </a:pathLst>
            </a:custGeom>
            <a:solidFill>
              <a:srgbClr val="214B7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3" name="Freeform 1277"/>
            <p:cNvSpPr>
              <a:spLocks/>
            </p:cNvSpPr>
            <p:nvPr/>
          </p:nvSpPr>
          <p:spPr bwMode="auto">
            <a:xfrm>
              <a:off x="4204" y="1248"/>
              <a:ext cx="116" cy="177"/>
            </a:xfrm>
            <a:custGeom>
              <a:avLst/>
              <a:gdLst/>
              <a:ahLst/>
              <a:cxnLst>
                <a:cxn ang="0">
                  <a:pos x="82" y="177"/>
                </a:cxn>
                <a:cxn ang="0">
                  <a:pos x="82" y="177"/>
                </a:cxn>
                <a:cxn ang="0">
                  <a:pos x="69" y="173"/>
                </a:cxn>
                <a:cxn ang="0">
                  <a:pos x="55" y="170"/>
                </a:cxn>
                <a:cxn ang="0">
                  <a:pos x="39" y="165"/>
                </a:cxn>
                <a:cxn ang="0">
                  <a:pos x="24" y="157"/>
                </a:cxn>
                <a:cxn ang="0">
                  <a:pos x="18" y="150"/>
                </a:cxn>
                <a:cxn ang="0">
                  <a:pos x="11" y="144"/>
                </a:cxn>
                <a:cxn ang="0">
                  <a:pos x="7" y="136"/>
                </a:cxn>
                <a:cxn ang="0">
                  <a:pos x="3" y="128"/>
                </a:cxn>
                <a:cxn ang="0">
                  <a:pos x="0" y="118"/>
                </a:cxn>
                <a:cxn ang="0">
                  <a:pos x="0" y="106"/>
                </a:cxn>
                <a:cxn ang="0">
                  <a:pos x="0" y="106"/>
                </a:cxn>
                <a:cxn ang="0">
                  <a:pos x="2" y="62"/>
                </a:cxn>
                <a:cxn ang="0">
                  <a:pos x="2" y="44"/>
                </a:cxn>
                <a:cxn ang="0">
                  <a:pos x="5" y="28"/>
                </a:cxn>
                <a:cxn ang="0">
                  <a:pos x="7" y="22"/>
                </a:cxn>
                <a:cxn ang="0">
                  <a:pos x="10" y="17"/>
                </a:cxn>
                <a:cxn ang="0">
                  <a:pos x="13" y="12"/>
                </a:cxn>
                <a:cxn ang="0">
                  <a:pos x="18" y="7"/>
                </a:cxn>
                <a:cxn ang="0">
                  <a:pos x="24" y="4"/>
                </a:cxn>
                <a:cxn ang="0">
                  <a:pos x="31" y="2"/>
                </a:cxn>
                <a:cxn ang="0">
                  <a:pos x="39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67" y="0"/>
                </a:cxn>
                <a:cxn ang="0">
                  <a:pos x="82" y="4"/>
                </a:cxn>
                <a:cxn ang="0">
                  <a:pos x="93" y="10"/>
                </a:cxn>
                <a:cxn ang="0">
                  <a:pos x="101" y="15"/>
                </a:cxn>
                <a:cxn ang="0">
                  <a:pos x="106" y="23"/>
                </a:cxn>
                <a:cxn ang="0">
                  <a:pos x="111" y="31"/>
                </a:cxn>
                <a:cxn ang="0">
                  <a:pos x="114" y="40"/>
                </a:cxn>
                <a:cxn ang="0">
                  <a:pos x="116" y="48"/>
                </a:cxn>
                <a:cxn ang="0">
                  <a:pos x="116" y="48"/>
                </a:cxn>
                <a:cxn ang="0">
                  <a:pos x="116" y="59"/>
                </a:cxn>
                <a:cxn ang="0">
                  <a:pos x="114" y="77"/>
                </a:cxn>
                <a:cxn ang="0">
                  <a:pos x="113" y="98"/>
                </a:cxn>
                <a:cxn ang="0">
                  <a:pos x="108" y="119"/>
                </a:cxn>
                <a:cxn ang="0">
                  <a:pos x="103" y="141"/>
                </a:cxn>
                <a:cxn ang="0">
                  <a:pos x="96" y="159"/>
                </a:cxn>
                <a:cxn ang="0">
                  <a:pos x="93" y="165"/>
                </a:cxn>
                <a:cxn ang="0">
                  <a:pos x="90" y="172"/>
                </a:cxn>
                <a:cxn ang="0">
                  <a:pos x="86" y="175"/>
                </a:cxn>
                <a:cxn ang="0">
                  <a:pos x="82" y="177"/>
                </a:cxn>
                <a:cxn ang="0">
                  <a:pos x="82" y="177"/>
                </a:cxn>
              </a:cxnLst>
              <a:rect l="0" t="0" r="r" b="b"/>
              <a:pathLst>
                <a:path w="116" h="177">
                  <a:moveTo>
                    <a:pt x="82" y="177"/>
                  </a:moveTo>
                  <a:lnTo>
                    <a:pt x="82" y="177"/>
                  </a:lnTo>
                  <a:lnTo>
                    <a:pt x="69" y="173"/>
                  </a:lnTo>
                  <a:lnTo>
                    <a:pt x="55" y="170"/>
                  </a:lnTo>
                  <a:lnTo>
                    <a:pt x="39" y="165"/>
                  </a:lnTo>
                  <a:lnTo>
                    <a:pt x="24" y="157"/>
                  </a:lnTo>
                  <a:lnTo>
                    <a:pt x="18" y="150"/>
                  </a:lnTo>
                  <a:lnTo>
                    <a:pt x="11" y="144"/>
                  </a:lnTo>
                  <a:lnTo>
                    <a:pt x="7" y="136"/>
                  </a:lnTo>
                  <a:lnTo>
                    <a:pt x="3" y="128"/>
                  </a:lnTo>
                  <a:lnTo>
                    <a:pt x="0" y="118"/>
                  </a:lnTo>
                  <a:lnTo>
                    <a:pt x="0" y="106"/>
                  </a:lnTo>
                  <a:lnTo>
                    <a:pt x="0" y="106"/>
                  </a:lnTo>
                  <a:lnTo>
                    <a:pt x="2" y="62"/>
                  </a:lnTo>
                  <a:lnTo>
                    <a:pt x="2" y="44"/>
                  </a:lnTo>
                  <a:lnTo>
                    <a:pt x="5" y="28"/>
                  </a:lnTo>
                  <a:lnTo>
                    <a:pt x="7" y="22"/>
                  </a:lnTo>
                  <a:lnTo>
                    <a:pt x="10" y="17"/>
                  </a:lnTo>
                  <a:lnTo>
                    <a:pt x="13" y="12"/>
                  </a:lnTo>
                  <a:lnTo>
                    <a:pt x="18" y="7"/>
                  </a:lnTo>
                  <a:lnTo>
                    <a:pt x="24" y="4"/>
                  </a:lnTo>
                  <a:lnTo>
                    <a:pt x="31" y="2"/>
                  </a:lnTo>
                  <a:lnTo>
                    <a:pt x="39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67" y="0"/>
                  </a:lnTo>
                  <a:lnTo>
                    <a:pt x="82" y="4"/>
                  </a:lnTo>
                  <a:lnTo>
                    <a:pt x="93" y="10"/>
                  </a:lnTo>
                  <a:lnTo>
                    <a:pt x="101" y="15"/>
                  </a:lnTo>
                  <a:lnTo>
                    <a:pt x="106" y="23"/>
                  </a:lnTo>
                  <a:lnTo>
                    <a:pt x="111" y="31"/>
                  </a:lnTo>
                  <a:lnTo>
                    <a:pt x="114" y="40"/>
                  </a:lnTo>
                  <a:lnTo>
                    <a:pt x="116" y="48"/>
                  </a:lnTo>
                  <a:lnTo>
                    <a:pt x="116" y="48"/>
                  </a:lnTo>
                  <a:lnTo>
                    <a:pt x="116" y="59"/>
                  </a:lnTo>
                  <a:lnTo>
                    <a:pt x="114" y="77"/>
                  </a:lnTo>
                  <a:lnTo>
                    <a:pt x="113" y="98"/>
                  </a:lnTo>
                  <a:lnTo>
                    <a:pt x="108" y="119"/>
                  </a:lnTo>
                  <a:lnTo>
                    <a:pt x="103" y="141"/>
                  </a:lnTo>
                  <a:lnTo>
                    <a:pt x="96" y="159"/>
                  </a:lnTo>
                  <a:lnTo>
                    <a:pt x="93" y="165"/>
                  </a:lnTo>
                  <a:lnTo>
                    <a:pt x="90" y="172"/>
                  </a:lnTo>
                  <a:lnTo>
                    <a:pt x="86" y="175"/>
                  </a:lnTo>
                  <a:lnTo>
                    <a:pt x="82" y="177"/>
                  </a:lnTo>
                  <a:lnTo>
                    <a:pt x="82" y="177"/>
                  </a:lnTo>
                  <a:close/>
                </a:path>
              </a:pathLst>
            </a:custGeom>
            <a:solidFill>
              <a:srgbClr val="FFA4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4" name="Freeform 1278"/>
            <p:cNvSpPr>
              <a:spLocks/>
            </p:cNvSpPr>
            <p:nvPr/>
          </p:nvSpPr>
          <p:spPr bwMode="auto">
            <a:xfrm>
              <a:off x="4186" y="1232"/>
              <a:ext cx="149" cy="139"/>
            </a:xfrm>
            <a:custGeom>
              <a:avLst/>
              <a:gdLst/>
              <a:ahLst/>
              <a:cxnLst>
                <a:cxn ang="0">
                  <a:pos x="23" y="139"/>
                </a:cxn>
                <a:cxn ang="0">
                  <a:pos x="23" y="139"/>
                </a:cxn>
                <a:cxn ang="0">
                  <a:pos x="18" y="137"/>
                </a:cxn>
                <a:cxn ang="0">
                  <a:pos x="13" y="135"/>
                </a:cxn>
                <a:cxn ang="0">
                  <a:pos x="8" y="132"/>
                </a:cxn>
                <a:cxn ang="0">
                  <a:pos x="5" y="126"/>
                </a:cxn>
                <a:cxn ang="0">
                  <a:pos x="0" y="116"/>
                </a:cxn>
                <a:cxn ang="0">
                  <a:pos x="0" y="103"/>
                </a:cxn>
                <a:cxn ang="0">
                  <a:pos x="0" y="85"/>
                </a:cxn>
                <a:cxn ang="0">
                  <a:pos x="0" y="85"/>
                </a:cxn>
                <a:cxn ang="0">
                  <a:pos x="3" y="60"/>
                </a:cxn>
                <a:cxn ang="0">
                  <a:pos x="8" y="44"/>
                </a:cxn>
                <a:cxn ang="0">
                  <a:pos x="13" y="29"/>
                </a:cxn>
                <a:cxn ang="0">
                  <a:pos x="21" y="16"/>
                </a:cxn>
                <a:cxn ang="0">
                  <a:pos x="26" y="10"/>
                </a:cxn>
                <a:cxn ang="0">
                  <a:pos x="33" y="5"/>
                </a:cxn>
                <a:cxn ang="0">
                  <a:pos x="39" y="2"/>
                </a:cxn>
                <a:cxn ang="0">
                  <a:pos x="47" y="0"/>
                </a:cxn>
                <a:cxn ang="0">
                  <a:pos x="56" y="0"/>
                </a:cxn>
                <a:cxn ang="0">
                  <a:pos x="65" y="2"/>
                </a:cxn>
                <a:cxn ang="0">
                  <a:pos x="65" y="2"/>
                </a:cxn>
                <a:cxn ang="0">
                  <a:pos x="83" y="7"/>
                </a:cxn>
                <a:cxn ang="0">
                  <a:pos x="100" y="15"/>
                </a:cxn>
                <a:cxn ang="0">
                  <a:pos x="113" y="25"/>
                </a:cxn>
                <a:cxn ang="0">
                  <a:pos x="122" y="34"/>
                </a:cxn>
                <a:cxn ang="0">
                  <a:pos x="131" y="44"/>
                </a:cxn>
                <a:cxn ang="0">
                  <a:pos x="137" y="52"/>
                </a:cxn>
                <a:cxn ang="0">
                  <a:pos x="142" y="62"/>
                </a:cxn>
                <a:cxn ang="0">
                  <a:pos x="142" y="62"/>
                </a:cxn>
                <a:cxn ang="0">
                  <a:pos x="147" y="72"/>
                </a:cxn>
                <a:cxn ang="0">
                  <a:pos x="149" y="78"/>
                </a:cxn>
                <a:cxn ang="0">
                  <a:pos x="149" y="83"/>
                </a:cxn>
                <a:cxn ang="0">
                  <a:pos x="147" y="87"/>
                </a:cxn>
                <a:cxn ang="0">
                  <a:pos x="142" y="87"/>
                </a:cxn>
                <a:cxn ang="0">
                  <a:pos x="137" y="87"/>
                </a:cxn>
                <a:cxn ang="0">
                  <a:pos x="124" y="85"/>
                </a:cxn>
                <a:cxn ang="0">
                  <a:pos x="93" y="75"/>
                </a:cxn>
                <a:cxn ang="0">
                  <a:pos x="82" y="72"/>
                </a:cxn>
                <a:cxn ang="0">
                  <a:pos x="77" y="72"/>
                </a:cxn>
                <a:cxn ang="0">
                  <a:pos x="73" y="72"/>
                </a:cxn>
                <a:cxn ang="0">
                  <a:pos x="73" y="72"/>
                </a:cxn>
                <a:cxn ang="0">
                  <a:pos x="69" y="75"/>
                </a:cxn>
                <a:cxn ang="0">
                  <a:pos x="65" y="80"/>
                </a:cxn>
                <a:cxn ang="0">
                  <a:pos x="64" y="90"/>
                </a:cxn>
                <a:cxn ang="0">
                  <a:pos x="60" y="100"/>
                </a:cxn>
                <a:cxn ang="0">
                  <a:pos x="57" y="103"/>
                </a:cxn>
                <a:cxn ang="0">
                  <a:pos x="52" y="104"/>
                </a:cxn>
                <a:cxn ang="0">
                  <a:pos x="52" y="104"/>
                </a:cxn>
                <a:cxn ang="0">
                  <a:pos x="42" y="106"/>
                </a:cxn>
                <a:cxn ang="0">
                  <a:pos x="34" y="108"/>
                </a:cxn>
                <a:cxn ang="0">
                  <a:pos x="31" y="109"/>
                </a:cxn>
                <a:cxn ang="0">
                  <a:pos x="28" y="113"/>
                </a:cxn>
                <a:cxn ang="0">
                  <a:pos x="28" y="116"/>
                </a:cxn>
                <a:cxn ang="0">
                  <a:pos x="26" y="119"/>
                </a:cxn>
                <a:cxn ang="0">
                  <a:pos x="26" y="119"/>
                </a:cxn>
                <a:cxn ang="0">
                  <a:pos x="26" y="129"/>
                </a:cxn>
                <a:cxn ang="0">
                  <a:pos x="25" y="135"/>
                </a:cxn>
                <a:cxn ang="0">
                  <a:pos x="23" y="139"/>
                </a:cxn>
                <a:cxn ang="0">
                  <a:pos x="23" y="139"/>
                </a:cxn>
              </a:cxnLst>
              <a:rect l="0" t="0" r="r" b="b"/>
              <a:pathLst>
                <a:path w="149" h="139">
                  <a:moveTo>
                    <a:pt x="23" y="139"/>
                  </a:moveTo>
                  <a:lnTo>
                    <a:pt x="23" y="139"/>
                  </a:lnTo>
                  <a:lnTo>
                    <a:pt x="18" y="137"/>
                  </a:lnTo>
                  <a:lnTo>
                    <a:pt x="13" y="135"/>
                  </a:lnTo>
                  <a:lnTo>
                    <a:pt x="8" y="132"/>
                  </a:lnTo>
                  <a:lnTo>
                    <a:pt x="5" y="126"/>
                  </a:lnTo>
                  <a:lnTo>
                    <a:pt x="0" y="116"/>
                  </a:lnTo>
                  <a:lnTo>
                    <a:pt x="0" y="103"/>
                  </a:lnTo>
                  <a:lnTo>
                    <a:pt x="0" y="85"/>
                  </a:lnTo>
                  <a:lnTo>
                    <a:pt x="0" y="85"/>
                  </a:lnTo>
                  <a:lnTo>
                    <a:pt x="3" y="60"/>
                  </a:lnTo>
                  <a:lnTo>
                    <a:pt x="8" y="44"/>
                  </a:lnTo>
                  <a:lnTo>
                    <a:pt x="13" y="29"/>
                  </a:lnTo>
                  <a:lnTo>
                    <a:pt x="21" y="16"/>
                  </a:lnTo>
                  <a:lnTo>
                    <a:pt x="26" y="10"/>
                  </a:lnTo>
                  <a:lnTo>
                    <a:pt x="33" y="5"/>
                  </a:lnTo>
                  <a:lnTo>
                    <a:pt x="39" y="2"/>
                  </a:lnTo>
                  <a:lnTo>
                    <a:pt x="47" y="0"/>
                  </a:lnTo>
                  <a:lnTo>
                    <a:pt x="56" y="0"/>
                  </a:lnTo>
                  <a:lnTo>
                    <a:pt x="65" y="2"/>
                  </a:lnTo>
                  <a:lnTo>
                    <a:pt x="65" y="2"/>
                  </a:lnTo>
                  <a:lnTo>
                    <a:pt x="83" y="7"/>
                  </a:lnTo>
                  <a:lnTo>
                    <a:pt x="100" y="15"/>
                  </a:lnTo>
                  <a:lnTo>
                    <a:pt x="113" y="25"/>
                  </a:lnTo>
                  <a:lnTo>
                    <a:pt x="122" y="34"/>
                  </a:lnTo>
                  <a:lnTo>
                    <a:pt x="131" y="44"/>
                  </a:lnTo>
                  <a:lnTo>
                    <a:pt x="137" y="52"/>
                  </a:lnTo>
                  <a:lnTo>
                    <a:pt x="142" y="62"/>
                  </a:lnTo>
                  <a:lnTo>
                    <a:pt x="142" y="62"/>
                  </a:lnTo>
                  <a:lnTo>
                    <a:pt x="147" y="72"/>
                  </a:lnTo>
                  <a:lnTo>
                    <a:pt x="149" y="78"/>
                  </a:lnTo>
                  <a:lnTo>
                    <a:pt x="149" y="83"/>
                  </a:lnTo>
                  <a:lnTo>
                    <a:pt x="147" y="87"/>
                  </a:lnTo>
                  <a:lnTo>
                    <a:pt x="142" y="87"/>
                  </a:lnTo>
                  <a:lnTo>
                    <a:pt x="137" y="87"/>
                  </a:lnTo>
                  <a:lnTo>
                    <a:pt x="124" y="85"/>
                  </a:lnTo>
                  <a:lnTo>
                    <a:pt x="93" y="75"/>
                  </a:lnTo>
                  <a:lnTo>
                    <a:pt x="82" y="72"/>
                  </a:lnTo>
                  <a:lnTo>
                    <a:pt x="77" y="72"/>
                  </a:lnTo>
                  <a:lnTo>
                    <a:pt x="73" y="72"/>
                  </a:lnTo>
                  <a:lnTo>
                    <a:pt x="73" y="72"/>
                  </a:lnTo>
                  <a:lnTo>
                    <a:pt x="69" y="75"/>
                  </a:lnTo>
                  <a:lnTo>
                    <a:pt x="65" y="80"/>
                  </a:lnTo>
                  <a:lnTo>
                    <a:pt x="64" y="90"/>
                  </a:lnTo>
                  <a:lnTo>
                    <a:pt x="60" y="100"/>
                  </a:lnTo>
                  <a:lnTo>
                    <a:pt x="57" y="103"/>
                  </a:lnTo>
                  <a:lnTo>
                    <a:pt x="52" y="104"/>
                  </a:lnTo>
                  <a:lnTo>
                    <a:pt x="52" y="104"/>
                  </a:lnTo>
                  <a:lnTo>
                    <a:pt x="42" y="106"/>
                  </a:lnTo>
                  <a:lnTo>
                    <a:pt x="34" y="108"/>
                  </a:lnTo>
                  <a:lnTo>
                    <a:pt x="31" y="109"/>
                  </a:lnTo>
                  <a:lnTo>
                    <a:pt x="28" y="113"/>
                  </a:lnTo>
                  <a:lnTo>
                    <a:pt x="28" y="116"/>
                  </a:lnTo>
                  <a:lnTo>
                    <a:pt x="26" y="119"/>
                  </a:lnTo>
                  <a:lnTo>
                    <a:pt x="26" y="119"/>
                  </a:lnTo>
                  <a:lnTo>
                    <a:pt x="26" y="129"/>
                  </a:lnTo>
                  <a:lnTo>
                    <a:pt x="25" y="135"/>
                  </a:lnTo>
                  <a:lnTo>
                    <a:pt x="23" y="139"/>
                  </a:lnTo>
                  <a:lnTo>
                    <a:pt x="23" y="139"/>
                  </a:lnTo>
                  <a:close/>
                </a:path>
              </a:pathLst>
            </a:custGeom>
            <a:solidFill>
              <a:srgbClr val="97452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5" name="Freeform 1279"/>
            <p:cNvSpPr>
              <a:spLocks/>
            </p:cNvSpPr>
            <p:nvPr/>
          </p:nvSpPr>
          <p:spPr bwMode="auto">
            <a:xfrm>
              <a:off x="4170" y="1196"/>
              <a:ext cx="173" cy="108"/>
            </a:xfrm>
            <a:custGeom>
              <a:avLst/>
              <a:gdLst/>
              <a:ahLst/>
              <a:cxnLst>
                <a:cxn ang="0">
                  <a:pos x="173" y="103"/>
                </a:cxn>
                <a:cxn ang="0">
                  <a:pos x="173" y="103"/>
                </a:cxn>
                <a:cxn ang="0">
                  <a:pos x="153" y="106"/>
                </a:cxn>
                <a:cxn ang="0">
                  <a:pos x="138" y="108"/>
                </a:cxn>
                <a:cxn ang="0">
                  <a:pos x="127" y="106"/>
                </a:cxn>
                <a:cxn ang="0">
                  <a:pos x="127" y="106"/>
                </a:cxn>
                <a:cxn ang="0">
                  <a:pos x="73" y="100"/>
                </a:cxn>
                <a:cxn ang="0">
                  <a:pos x="0" y="98"/>
                </a:cxn>
                <a:cxn ang="0">
                  <a:pos x="0" y="98"/>
                </a:cxn>
                <a:cxn ang="0">
                  <a:pos x="0" y="88"/>
                </a:cxn>
                <a:cxn ang="0">
                  <a:pos x="0" y="78"/>
                </a:cxn>
                <a:cxn ang="0">
                  <a:pos x="3" y="65"/>
                </a:cxn>
                <a:cxn ang="0">
                  <a:pos x="6" y="52"/>
                </a:cxn>
                <a:cxn ang="0">
                  <a:pos x="13" y="38"/>
                </a:cxn>
                <a:cxn ang="0">
                  <a:pos x="23" y="25"/>
                </a:cxn>
                <a:cxn ang="0">
                  <a:pos x="29" y="20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6" y="13"/>
                </a:cxn>
                <a:cxn ang="0">
                  <a:pos x="39" y="12"/>
                </a:cxn>
                <a:cxn ang="0">
                  <a:pos x="39" y="12"/>
                </a:cxn>
                <a:cxn ang="0">
                  <a:pos x="47" y="7"/>
                </a:cxn>
                <a:cxn ang="0">
                  <a:pos x="57" y="3"/>
                </a:cxn>
                <a:cxn ang="0">
                  <a:pos x="68" y="2"/>
                </a:cxn>
                <a:cxn ang="0">
                  <a:pos x="81" y="0"/>
                </a:cxn>
                <a:cxn ang="0">
                  <a:pos x="81" y="0"/>
                </a:cxn>
                <a:cxn ang="0">
                  <a:pos x="98" y="0"/>
                </a:cxn>
                <a:cxn ang="0">
                  <a:pos x="111" y="3"/>
                </a:cxn>
                <a:cxn ang="0">
                  <a:pos x="124" y="8"/>
                </a:cxn>
                <a:cxn ang="0">
                  <a:pos x="134" y="13"/>
                </a:cxn>
                <a:cxn ang="0">
                  <a:pos x="142" y="21"/>
                </a:cxn>
                <a:cxn ang="0">
                  <a:pos x="150" y="30"/>
                </a:cxn>
                <a:cxn ang="0">
                  <a:pos x="156" y="39"/>
                </a:cxn>
                <a:cxn ang="0">
                  <a:pos x="160" y="49"/>
                </a:cxn>
                <a:cxn ang="0">
                  <a:pos x="168" y="69"/>
                </a:cxn>
                <a:cxn ang="0">
                  <a:pos x="171" y="85"/>
                </a:cxn>
                <a:cxn ang="0">
                  <a:pos x="173" y="103"/>
                </a:cxn>
                <a:cxn ang="0">
                  <a:pos x="173" y="103"/>
                </a:cxn>
              </a:cxnLst>
              <a:rect l="0" t="0" r="r" b="b"/>
              <a:pathLst>
                <a:path w="173" h="108">
                  <a:moveTo>
                    <a:pt x="173" y="103"/>
                  </a:moveTo>
                  <a:lnTo>
                    <a:pt x="173" y="103"/>
                  </a:lnTo>
                  <a:lnTo>
                    <a:pt x="153" y="106"/>
                  </a:lnTo>
                  <a:lnTo>
                    <a:pt x="138" y="108"/>
                  </a:lnTo>
                  <a:lnTo>
                    <a:pt x="127" y="106"/>
                  </a:lnTo>
                  <a:lnTo>
                    <a:pt x="127" y="106"/>
                  </a:lnTo>
                  <a:lnTo>
                    <a:pt x="73" y="100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88"/>
                  </a:lnTo>
                  <a:lnTo>
                    <a:pt x="0" y="78"/>
                  </a:lnTo>
                  <a:lnTo>
                    <a:pt x="3" y="65"/>
                  </a:lnTo>
                  <a:lnTo>
                    <a:pt x="6" y="52"/>
                  </a:lnTo>
                  <a:lnTo>
                    <a:pt x="13" y="38"/>
                  </a:lnTo>
                  <a:lnTo>
                    <a:pt x="23" y="25"/>
                  </a:lnTo>
                  <a:lnTo>
                    <a:pt x="29" y="20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6" y="13"/>
                  </a:lnTo>
                  <a:lnTo>
                    <a:pt x="39" y="12"/>
                  </a:lnTo>
                  <a:lnTo>
                    <a:pt x="39" y="12"/>
                  </a:lnTo>
                  <a:lnTo>
                    <a:pt x="47" y="7"/>
                  </a:lnTo>
                  <a:lnTo>
                    <a:pt x="57" y="3"/>
                  </a:lnTo>
                  <a:lnTo>
                    <a:pt x="68" y="2"/>
                  </a:lnTo>
                  <a:lnTo>
                    <a:pt x="81" y="0"/>
                  </a:lnTo>
                  <a:lnTo>
                    <a:pt x="81" y="0"/>
                  </a:lnTo>
                  <a:lnTo>
                    <a:pt x="98" y="0"/>
                  </a:lnTo>
                  <a:lnTo>
                    <a:pt x="111" y="3"/>
                  </a:lnTo>
                  <a:lnTo>
                    <a:pt x="124" y="8"/>
                  </a:lnTo>
                  <a:lnTo>
                    <a:pt x="134" y="13"/>
                  </a:lnTo>
                  <a:lnTo>
                    <a:pt x="142" y="21"/>
                  </a:lnTo>
                  <a:lnTo>
                    <a:pt x="150" y="30"/>
                  </a:lnTo>
                  <a:lnTo>
                    <a:pt x="156" y="39"/>
                  </a:lnTo>
                  <a:lnTo>
                    <a:pt x="160" y="49"/>
                  </a:lnTo>
                  <a:lnTo>
                    <a:pt x="168" y="69"/>
                  </a:lnTo>
                  <a:lnTo>
                    <a:pt x="171" y="85"/>
                  </a:lnTo>
                  <a:lnTo>
                    <a:pt x="173" y="103"/>
                  </a:lnTo>
                  <a:lnTo>
                    <a:pt x="173" y="103"/>
                  </a:lnTo>
                  <a:close/>
                </a:path>
              </a:pathLst>
            </a:custGeom>
            <a:solidFill>
              <a:srgbClr val="FF984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6" name="Freeform 1280"/>
            <p:cNvSpPr>
              <a:spLocks/>
            </p:cNvSpPr>
            <p:nvPr/>
          </p:nvSpPr>
          <p:spPr bwMode="auto">
            <a:xfrm>
              <a:off x="4204" y="1208"/>
              <a:ext cx="95" cy="94"/>
            </a:xfrm>
            <a:custGeom>
              <a:avLst/>
              <a:gdLst/>
              <a:ahLst/>
              <a:cxnLst>
                <a:cxn ang="0">
                  <a:pos x="95" y="94"/>
                </a:cxn>
                <a:cxn ang="0">
                  <a:pos x="80" y="93"/>
                </a:cxn>
                <a:cxn ang="0">
                  <a:pos x="80" y="93"/>
                </a:cxn>
                <a:cxn ang="0">
                  <a:pos x="70" y="75"/>
                </a:cxn>
                <a:cxn ang="0">
                  <a:pos x="62" y="62"/>
                </a:cxn>
                <a:cxn ang="0">
                  <a:pos x="52" y="47"/>
                </a:cxn>
                <a:cxn ang="0">
                  <a:pos x="41" y="34"/>
                </a:cxn>
                <a:cxn ang="0">
                  <a:pos x="29" y="21"/>
                </a:cxn>
                <a:cxn ang="0">
                  <a:pos x="15" y="11"/>
                </a:cxn>
                <a:cxn ang="0">
                  <a:pos x="0" y="3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5" y="0"/>
                </a:cxn>
                <a:cxn ang="0">
                  <a:pos x="23" y="9"/>
                </a:cxn>
                <a:cxn ang="0">
                  <a:pos x="39" y="22"/>
                </a:cxn>
                <a:cxn ang="0">
                  <a:pos x="54" y="35"/>
                </a:cxn>
                <a:cxn ang="0">
                  <a:pos x="67" y="50"/>
                </a:cxn>
                <a:cxn ang="0">
                  <a:pos x="77" y="63"/>
                </a:cxn>
                <a:cxn ang="0">
                  <a:pos x="85" y="76"/>
                </a:cxn>
                <a:cxn ang="0">
                  <a:pos x="95" y="94"/>
                </a:cxn>
                <a:cxn ang="0">
                  <a:pos x="95" y="94"/>
                </a:cxn>
              </a:cxnLst>
              <a:rect l="0" t="0" r="r" b="b"/>
              <a:pathLst>
                <a:path w="95" h="94">
                  <a:moveTo>
                    <a:pt x="95" y="94"/>
                  </a:moveTo>
                  <a:lnTo>
                    <a:pt x="80" y="93"/>
                  </a:lnTo>
                  <a:lnTo>
                    <a:pt x="80" y="93"/>
                  </a:lnTo>
                  <a:lnTo>
                    <a:pt x="70" y="75"/>
                  </a:lnTo>
                  <a:lnTo>
                    <a:pt x="62" y="62"/>
                  </a:lnTo>
                  <a:lnTo>
                    <a:pt x="52" y="47"/>
                  </a:lnTo>
                  <a:lnTo>
                    <a:pt x="41" y="34"/>
                  </a:lnTo>
                  <a:lnTo>
                    <a:pt x="29" y="21"/>
                  </a:lnTo>
                  <a:lnTo>
                    <a:pt x="15" y="11"/>
                  </a:lnTo>
                  <a:lnTo>
                    <a:pt x="0" y="3"/>
                  </a:lnTo>
                  <a:lnTo>
                    <a:pt x="2" y="1"/>
                  </a:lnTo>
                  <a:lnTo>
                    <a:pt x="2" y="1"/>
                  </a:lnTo>
                  <a:lnTo>
                    <a:pt x="2" y="1"/>
                  </a:lnTo>
                  <a:lnTo>
                    <a:pt x="5" y="0"/>
                  </a:lnTo>
                  <a:lnTo>
                    <a:pt x="5" y="0"/>
                  </a:lnTo>
                  <a:lnTo>
                    <a:pt x="5" y="0"/>
                  </a:lnTo>
                  <a:lnTo>
                    <a:pt x="23" y="9"/>
                  </a:lnTo>
                  <a:lnTo>
                    <a:pt x="39" y="22"/>
                  </a:lnTo>
                  <a:lnTo>
                    <a:pt x="54" y="35"/>
                  </a:lnTo>
                  <a:lnTo>
                    <a:pt x="67" y="50"/>
                  </a:lnTo>
                  <a:lnTo>
                    <a:pt x="77" y="63"/>
                  </a:lnTo>
                  <a:lnTo>
                    <a:pt x="85" y="76"/>
                  </a:lnTo>
                  <a:lnTo>
                    <a:pt x="95" y="94"/>
                  </a:lnTo>
                  <a:lnTo>
                    <a:pt x="95" y="94"/>
                  </a:lnTo>
                  <a:close/>
                </a:path>
              </a:pathLst>
            </a:custGeom>
            <a:solidFill>
              <a:srgbClr val="F0720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7" name="Freeform 1281"/>
            <p:cNvSpPr>
              <a:spLocks/>
            </p:cNvSpPr>
            <p:nvPr/>
          </p:nvSpPr>
          <p:spPr bwMode="auto">
            <a:xfrm>
              <a:off x="4170" y="1294"/>
              <a:ext cx="73" cy="26"/>
            </a:xfrm>
            <a:custGeom>
              <a:avLst/>
              <a:gdLst/>
              <a:ahLst/>
              <a:cxnLst>
                <a:cxn ang="0">
                  <a:pos x="73" y="2"/>
                </a:cxn>
                <a:cxn ang="0">
                  <a:pos x="73" y="2"/>
                </a:cxn>
                <a:cxn ang="0">
                  <a:pos x="68" y="8"/>
                </a:cxn>
                <a:cxn ang="0">
                  <a:pos x="63" y="13"/>
                </a:cxn>
                <a:cxn ang="0">
                  <a:pos x="58" y="21"/>
                </a:cxn>
                <a:cxn ang="0">
                  <a:pos x="58" y="21"/>
                </a:cxn>
                <a:cxn ang="0">
                  <a:pos x="55" y="25"/>
                </a:cxn>
                <a:cxn ang="0">
                  <a:pos x="49" y="26"/>
                </a:cxn>
                <a:cxn ang="0">
                  <a:pos x="41" y="26"/>
                </a:cxn>
                <a:cxn ang="0">
                  <a:pos x="31" y="26"/>
                </a:cxn>
                <a:cxn ang="0">
                  <a:pos x="13" y="25"/>
                </a:cxn>
                <a:cxn ang="0">
                  <a:pos x="8" y="23"/>
                </a:cxn>
                <a:cxn ang="0">
                  <a:pos x="5" y="21"/>
                </a:cxn>
                <a:cxn ang="0">
                  <a:pos x="5" y="21"/>
                </a:cxn>
                <a:cxn ang="0">
                  <a:pos x="1" y="8"/>
                </a:cxn>
                <a:cxn ang="0">
                  <a:pos x="0" y="0"/>
                </a:cxn>
                <a:cxn ang="0">
                  <a:pos x="73" y="2"/>
                </a:cxn>
              </a:cxnLst>
              <a:rect l="0" t="0" r="r" b="b"/>
              <a:pathLst>
                <a:path w="73" h="26">
                  <a:moveTo>
                    <a:pt x="73" y="2"/>
                  </a:moveTo>
                  <a:lnTo>
                    <a:pt x="73" y="2"/>
                  </a:lnTo>
                  <a:lnTo>
                    <a:pt x="68" y="8"/>
                  </a:lnTo>
                  <a:lnTo>
                    <a:pt x="63" y="13"/>
                  </a:lnTo>
                  <a:lnTo>
                    <a:pt x="58" y="21"/>
                  </a:lnTo>
                  <a:lnTo>
                    <a:pt x="58" y="21"/>
                  </a:lnTo>
                  <a:lnTo>
                    <a:pt x="55" y="25"/>
                  </a:lnTo>
                  <a:lnTo>
                    <a:pt x="49" y="26"/>
                  </a:lnTo>
                  <a:lnTo>
                    <a:pt x="41" y="26"/>
                  </a:lnTo>
                  <a:lnTo>
                    <a:pt x="31" y="26"/>
                  </a:lnTo>
                  <a:lnTo>
                    <a:pt x="13" y="25"/>
                  </a:lnTo>
                  <a:lnTo>
                    <a:pt x="8" y="23"/>
                  </a:lnTo>
                  <a:lnTo>
                    <a:pt x="5" y="21"/>
                  </a:lnTo>
                  <a:lnTo>
                    <a:pt x="5" y="21"/>
                  </a:lnTo>
                  <a:lnTo>
                    <a:pt x="1" y="8"/>
                  </a:lnTo>
                  <a:lnTo>
                    <a:pt x="0" y="0"/>
                  </a:lnTo>
                  <a:lnTo>
                    <a:pt x="73" y="2"/>
                  </a:lnTo>
                  <a:close/>
                </a:path>
              </a:pathLst>
            </a:custGeom>
            <a:solidFill>
              <a:srgbClr val="FF984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8" name="Freeform 1282"/>
            <p:cNvSpPr>
              <a:spLocks/>
            </p:cNvSpPr>
            <p:nvPr/>
          </p:nvSpPr>
          <p:spPr bwMode="auto">
            <a:xfrm>
              <a:off x="4243" y="1284"/>
              <a:ext cx="132" cy="23"/>
            </a:xfrm>
            <a:custGeom>
              <a:avLst/>
              <a:gdLst/>
              <a:ahLst/>
              <a:cxnLst>
                <a:cxn ang="0">
                  <a:pos x="0" y="12"/>
                </a:cxn>
                <a:cxn ang="0">
                  <a:pos x="0" y="12"/>
                </a:cxn>
                <a:cxn ang="0">
                  <a:pos x="15" y="15"/>
                </a:cxn>
                <a:cxn ang="0">
                  <a:pos x="49" y="20"/>
                </a:cxn>
                <a:cxn ang="0">
                  <a:pos x="70" y="21"/>
                </a:cxn>
                <a:cxn ang="0">
                  <a:pos x="92" y="23"/>
                </a:cxn>
                <a:cxn ang="0">
                  <a:pos x="111" y="21"/>
                </a:cxn>
                <a:cxn ang="0">
                  <a:pos x="129" y="18"/>
                </a:cxn>
                <a:cxn ang="0">
                  <a:pos x="129" y="18"/>
                </a:cxn>
                <a:cxn ang="0">
                  <a:pos x="132" y="17"/>
                </a:cxn>
                <a:cxn ang="0">
                  <a:pos x="132" y="15"/>
                </a:cxn>
                <a:cxn ang="0">
                  <a:pos x="132" y="12"/>
                </a:cxn>
                <a:cxn ang="0">
                  <a:pos x="131" y="10"/>
                </a:cxn>
                <a:cxn ang="0">
                  <a:pos x="131" y="10"/>
                </a:cxn>
                <a:cxn ang="0">
                  <a:pos x="118" y="7"/>
                </a:cxn>
                <a:cxn ang="0">
                  <a:pos x="98" y="0"/>
                </a:cxn>
                <a:cxn ang="0">
                  <a:pos x="98" y="0"/>
                </a:cxn>
                <a:cxn ang="0">
                  <a:pos x="92" y="4"/>
                </a:cxn>
                <a:cxn ang="0">
                  <a:pos x="72" y="10"/>
                </a:cxn>
                <a:cxn ang="0">
                  <a:pos x="59" y="12"/>
                </a:cxn>
                <a:cxn ang="0">
                  <a:pos x="43" y="13"/>
                </a:cxn>
                <a:cxn ang="0">
                  <a:pos x="23" y="13"/>
                </a:cxn>
                <a:cxn ang="0">
                  <a:pos x="0" y="12"/>
                </a:cxn>
                <a:cxn ang="0">
                  <a:pos x="0" y="12"/>
                </a:cxn>
              </a:cxnLst>
              <a:rect l="0" t="0" r="r" b="b"/>
              <a:pathLst>
                <a:path w="132" h="23">
                  <a:moveTo>
                    <a:pt x="0" y="12"/>
                  </a:moveTo>
                  <a:lnTo>
                    <a:pt x="0" y="12"/>
                  </a:lnTo>
                  <a:lnTo>
                    <a:pt x="15" y="15"/>
                  </a:lnTo>
                  <a:lnTo>
                    <a:pt x="49" y="20"/>
                  </a:lnTo>
                  <a:lnTo>
                    <a:pt x="70" y="21"/>
                  </a:lnTo>
                  <a:lnTo>
                    <a:pt x="92" y="23"/>
                  </a:lnTo>
                  <a:lnTo>
                    <a:pt x="111" y="21"/>
                  </a:lnTo>
                  <a:lnTo>
                    <a:pt x="129" y="18"/>
                  </a:lnTo>
                  <a:lnTo>
                    <a:pt x="129" y="18"/>
                  </a:lnTo>
                  <a:lnTo>
                    <a:pt x="132" y="17"/>
                  </a:lnTo>
                  <a:lnTo>
                    <a:pt x="132" y="15"/>
                  </a:lnTo>
                  <a:lnTo>
                    <a:pt x="132" y="12"/>
                  </a:lnTo>
                  <a:lnTo>
                    <a:pt x="131" y="10"/>
                  </a:lnTo>
                  <a:lnTo>
                    <a:pt x="131" y="10"/>
                  </a:lnTo>
                  <a:lnTo>
                    <a:pt x="118" y="7"/>
                  </a:lnTo>
                  <a:lnTo>
                    <a:pt x="98" y="0"/>
                  </a:lnTo>
                  <a:lnTo>
                    <a:pt x="98" y="0"/>
                  </a:lnTo>
                  <a:lnTo>
                    <a:pt x="92" y="4"/>
                  </a:lnTo>
                  <a:lnTo>
                    <a:pt x="72" y="10"/>
                  </a:lnTo>
                  <a:lnTo>
                    <a:pt x="59" y="12"/>
                  </a:lnTo>
                  <a:lnTo>
                    <a:pt x="43" y="13"/>
                  </a:lnTo>
                  <a:lnTo>
                    <a:pt x="23" y="13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F0720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39" name="Freeform 1283"/>
            <p:cNvSpPr>
              <a:spLocks/>
            </p:cNvSpPr>
            <p:nvPr/>
          </p:nvSpPr>
          <p:spPr bwMode="auto">
            <a:xfrm>
              <a:off x="4003" y="1434"/>
              <a:ext cx="438" cy="488"/>
            </a:xfrm>
            <a:custGeom>
              <a:avLst/>
              <a:gdLst/>
              <a:ahLst/>
              <a:cxnLst>
                <a:cxn ang="0">
                  <a:pos x="0" y="190"/>
                </a:cxn>
                <a:cxn ang="0">
                  <a:pos x="15" y="147"/>
                </a:cxn>
                <a:cxn ang="0">
                  <a:pos x="41" y="93"/>
                </a:cxn>
                <a:cxn ang="0">
                  <a:pos x="64" y="54"/>
                </a:cxn>
                <a:cxn ang="0">
                  <a:pos x="84" y="36"/>
                </a:cxn>
                <a:cxn ang="0">
                  <a:pos x="92" y="30"/>
                </a:cxn>
                <a:cxn ang="0">
                  <a:pos x="124" y="17"/>
                </a:cxn>
                <a:cxn ang="0">
                  <a:pos x="162" y="5"/>
                </a:cxn>
                <a:cxn ang="0">
                  <a:pos x="181" y="2"/>
                </a:cxn>
                <a:cxn ang="0">
                  <a:pos x="193" y="0"/>
                </a:cxn>
                <a:cxn ang="0">
                  <a:pos x="193" y="0"/>
                </a:cxn>
                <a:cxn ang="0">
                  <a:pos x="194" y="7"/>
                </a:cxn>
                <a:cxn ang="0">
                  <a:pos x="198" y="12"/>
                </a:cxn>
                <a:cxn ang="0">
                  <a:pos x="217" y="23"/>
                </a:cxn>
                <a:cxn ang="0">
                  <a:pos x="250" y="28"/>
                </a:cxn>
                <a:cxn ang="0">
                  <a:pos x="258" y="26"/>
                </a:cxn>
                <a:cxn ang="0">
                  <a:pos x="271" y="22"/>
                </a:cxn>
                <a:cxn ang="0">
                  <a:pos x="284" y="10"/>
                </a:cxn>
                <a:cxn ang="0">
                  <a:pos x="287" y="2"/>
                </a:cxn>
                <a:cxn ang="0">
                  <a:pos x="287" y="2"/>
                </a:cxn>
                <a:cxn ang="0">
                  <a:pos x="292" y="4"/>
                </a:cxn>
                <a:cxn ang="0">
                  <a:pos x="314" y="12"/>
                </a:cxn>
                <a:cxn ang="0">
                  <a:pos x="333" y="20"/>
                </a:cxn>
                <a:cxn ang="0">
                  <a:pos x="361" y="33"/>
                </a:cxn>
                <a:cxn ang="0">
                  <a:pos x="377" y="48"/>
                </a:cxn>
                <a:cxn ang="0">
                  <a:pos x="384" y="59"/>
                </a:cxn>
                <a:cxn ang="0">
                  <a:pos x="403" y="98"/>
                </a:cxn>
                <a:cxn ang="0">
                  <a:pos x="438" y="193"/>
                </a:cxn>
                <a:cxn ang="0">
                  <a:pos x="431" y="203"/>
                </a:cxn>
                <a:cxn ang="0">
                  <a:pos x="389" y="242"/>
                </a:cxn>
                <a:cxn ang="0">
                  <a:pos x="367" y="255"/>
                </a:cxn>
                <a:cxn ang="0">
                  <a:pos x="366" y="222"/>
                </a:cxn>
                <a:cxn ang="0">
                  <a:pos x="364" y="188"/>
                </a:cxn>
                <a:cxn ang="0">
                  <a:pos x="364" y="413"/>
                </a:cxn>
                <a:cxn ang="0">
                  <a:pos x="366" y="459"/>
                </a:cxn>
                <a:cxn ang="0">
                  <a:pos x="364" y="460"/>
                </a:cxn>
                <a:cxn ang="0">
                  <a:pos x="351" y="470"/>
                </a:cxn>
                <a:cxn ang="0">
                  <a:pos x="327" y="480"/>
                </a:cxn>
                <a:cxn ang="0">
                  <a:pos x="287" y="486"/>
                </a:cxn>
                <a:cxn ang="0">
                  <a:pos x="261" y="488"/>
                </a:cxn>
                <a:cxn ang="0">
                  <a:pos x="186" y="480"/>
                </a:cxn>
                <a:cxn ang="0">
                  <a:pos x="149" y="472"/>
                </a:cxn>
                <a:cxn ang="0">
                  <a:pos x="126" y="464"/>
                </a:cxn>
                <a:cxn ang="0">
                  <a:pos x="115" y="457"/>
                </a:cxn>
                <a:cxn ang="0">
                  <a:pos x="111" y="451"/>
                </a:cxn>
                <a:cxn ang="0">
                  <a:pos x="119" y="289"/>
                </a:cxn>
                <a:cxn ang="0">
                  <a:pos x="121" y="263"/>
                </a:cxn>
                <a:cxn ang="0">
                  <a:pos x="123" y="235"/>
                </a:cxn>
                <a:cxn ang="0">
                  <a:pos x="119" y="234"/>
                </a:cxn>
                <a:cxn ang="0">
                  <a:pos x="116" y="240"/>
                </a:cxn>
                <a:cxn ang="0">
                  <a:pos x="75" y="227"/>
                </a:cxn>
                <a:cxn ang="0">
                  <a:pos x="10" y="196"/>
                </a:cxn>
                <a:cxn ang="0">
                  <a:pos x="0" y="190"/>
                </a:cxn>
              </a:cxnLst>
              <a:rect l="0" t="0" r="r" b="b"/>
              <a:pathLst>
                <a:path w="438" h="488">
                  <a:moveTo>
                    <a:pt x="0" y="190"/>
                  </a:moveTo>
                  <a:lnTo>
                    <a:pt x="0" y="190"/>
                  </a:lnTo>
                  <a:lnTo>
                    <a:pt x="7" y="168"/>
                  </a:lnTo>
                  <a:lnTo>
                    <a:pt x="15" y="147"/>
                  </a:lnTo>
                  <a:lnTo>
                    <a:pt x="26" y="121"/>
                  </a:lnTo>
                  <a:lnTo>
                    <a:pt x="41" y="93"/>
                  </a:lnTo>
                  <a:lnTo>
                    <a:pt x="56" y="67"/>
                  </a:lnTo>
                  <a:lnTo>
                    <a:pt x="64" y="54"/>
                  </a:lnTo>
                  <a:lnTo>
                    <a:pt x="74" y="44"/>
                  </a:lnTo>
                  <a:lnTo>
                    <a:pt x="84" y="36"/>
                  </a:lnTo>
                  <a:lnTo>
                    <a:pt x="92" y="30"/>
                  </a:lnTo>
                  <a:lnTo>
                    <a:pt x="92" y="30"/>
                  </a:lnTo>
                  <a:lnTo>
                    <a:pt x="106" y="23"/>
                  </a:lnTo>
                  <a:lnTo>
                    <a:pt x="124" y="17"/>
                  </a:lnTo>
                  <a:lnTo>
                    <a:pt x="144" y="10"/>
                  </a:lnTo>
                  <a:lnTo>
                    <a:pt x="162" y="5"/>
                  </a:lnTo>
                  <a:lnTo>
                    <a:pt x="162" y="5"/>
                  </a:lnTo>
                  <a:lnTo>
                    <a:pt x="181" y="2"/>
                  </a:lnTo>
                  <a:lnTo>
                    <a:pt x="181" y="2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3" y="0"/>
                  </a:lnTo>
                  <a:lnTo>
                    <a:pt x="194" y="7"/>
                  </a:lnTo>
                  <a:lnTo>
                    <a:pt x="194" y="7"/>
                  </a:lnTo>
                  <a:lnTo>
                    <a:pt x="198" y="12"/>
                  </a:lnTo>
                  <a:lnTo>
                    <a:pt x="203" y="15"/>
                  </a:lnTo>
                  <a:lnTo>
                    <a:pt x="217" y="23"/>
                  </a:lnTo>
                  <a:lnTo>
                    <a:pt x="234" y="26"/>
                  </a:lnTo>
                  <a:lnTo>
                    <a:pt x="250" y="28"/>
                  </a:lnTo>
                  <a:lnTo>
                    <a:pt x="250" y="28"/>
                  </a:lnTo>
                  <a:lnTo>
                    <a:pt x="258" y="26"/>
                  </a:lnTo>
                  <a:lnTo>
                    <a:pt x="265" y="25"/>
                  </a:lnTo>
                  <a:lnTo>
                    <a:pt x="271" y="22"/>
                  </a:lnTo>
                  <a:lnTo>
                    <a:pt x="276" y="18"/>
                  </a:lnTo>
                  <a:lnTo>
                    <a:pt x="284" y="10"/>
                  </a:lnTo>
                  <a:lnTo>
                    <a:pt x="286" y="5"/>
                  </a:lnTo>
                  <a:lnTo>
                    <a:pt x="287" y="2"/>
                  </a:lnTo>
                  <a:lnTo>
                    <a:pt x="287" y="2"/>
                  </a:lnTo>
                  <a:lnTo>
                    <a:pt x="287" y="2"/>
                  </a:lnTo>
                  <a:lnTo>
                    <a:pt x="287" y="2"/>
                  </a:lnTo>
                  <a:lnTo>
                    <a:pt x="292" y="4"/>
                  </a:lnTo>
                  <a:lnTo>
                    <a:pt x="292" y="4"/>
                  </a:lnTo>
                  <a:lnTo>
                    <a:pt x="314" y="12"/>
                  </a:lnTo>
                  <a:lnTo>
                    <a:pt x="314" y="12"/>
                  </a:lnTo>
                  <a:lnTo>
                    <a:pt x="333" y="20"/>
                  </a:lnTo>
                  <a:lnTo>
                    <a:pt x="353" y="28"/>
                  </a:lnTo>
                  <a:lnTo>
                    <a:pt x="361" y="33"/>
                  </a:lnTo>
                  <a:lnTo>
                    <a:pt x="369" y="40"/>
                  </a:lnTo>
                  <a:lnTo>
                    <a:pt x="377" y="48"/>
                  </a:lnTo>
                  <a:lnTo>
                    <a:pt x="384" y="59"/>
                  </a:lnTo>
                  <a:lnTo>
                    <a:pt x="384" y="59"/>
                  </a:lnTo>
                  <a:lnTo>
                    <a:pt x="393" y="77"/>
                  </a:lnTo>
                  <a:lnTo>
                    <a:pt x="403" y="98"/>
                  </a:lnTo>
                  <a:lnTo>
                    <a:pt x="421" y="142"/>
                  </a:lnTo>
                  <a:lnTo>
                    <a:pt x="438" y="193"/>
                  </a:lnTo>
                  <a:lnTo>
                    <a:pt x="438" y="193"/>
                  </a:lnTo>
                  <a:lnTo>
                    <a:pt x="431" y="203"/>
                  </a:lnTo>
                  <a:lnTo>
                    <a:pt x="413" y="221"/>
                  </a:lnTo>
                  <a:lnTo>
                    <a:pt x="389" y="242"/>
                  </a:lnTo>
                  <a:lnTo>
                    <a:pt x="377" y="250"/>
                  </a:lnTo>
                  <a:lnTo>
                    <a:pt x="367" y="255"/>
                  </a:lnTo>
                  <a:lnTo>
                    <a:pt x="367" y="255"/>
                  </a:lnTo>
                  <a:lnTo>
                    <a:pt x="366" y="222"/>
                  </a:lnTo>
                  <a:lnTo>
                    <a:pt x="364" y="188"/>
                  </a:lnTo>
                  <a:lnTo>
                    <a:pt x="364" y="188"/>
                  </a:lnTo>
                  <a:lnTo>
                    <a:pt x="363" y="330"/>
                  </a:lnTo>
                  <a:lnTo>
                    <a:pt x="364" y="413"/>
                  </a:lnTo>
                  <a:lnTo>
                    <a:pt x="366" y="451"/>
                  </a:lnTo>
                  <a:lnTo>
                    <a:pt x="366" y="459"/>
                  </a:lnTo>
                  <a:lnTo>
                    <a:pt x="364" y="460"/>
                  </a:lnTo>
                  <a:lnTo>
                    <a:pt x="364" y="460"/>
                  </a:lnTo>
                  <a:lnTo>
                    <a:pt x="359" y="465"/>
                  </a:lnTo>
                  <a:lnTo>
                    <a:pt x="351" y="470"/>
                  </a:lnTo>
                  <a:lnTo>
                    <a:pt x="340" y="475"/>
                  </a:lnTo>
                  <a:lnTo>
                    <a:pt x="327" y="480"/>
                  </a:lnTo>
                  <a:lnTo>
                    <a:pt x="309" y="485"/>
                  </a:lnTo>
                  <a:lnTo>
                    <a:pt x="287" y="486"/>
                  </a:lnTo>
                  <a:lnTo>
                    <a:pt x="261" y="488"/>
                  </a:lnTo>
                  <a:lnTo>
                    <a:pt x="261" y="488"/>
                  </a:lnTo>
                  <a:lnTo>
                    <a:pt x="221" y="485"/>
                  </a:lnTo>
                  <a:lnTo>
                    <a:pt x="186" y="480"/>
                  </a:lnTo>
                  <a:lnTo>
                    <a:pt x="186" y="480"/>
                  </a:lnTo>
                  <a:lnTo>
                    <a:pt x="149" y="472"/>
                  </a:lnTo>
                  <a:lnTo>
                    <a:pt x="136" y="469"/>
                  </a:lnTo>
                  <a:lnTo>
                    <a:pt x="126" y="464"/>
                  </a:lnTo>
                  <a:lnTo>
                    <a:pt x="118" y="460"/>
                  </a:lnTo>
                  <a:lnTo>
                    <a:pt x="115" y="457"/>
                  </a:lnTo>
                  <a:lnTo>
                    <a:pt x="111" y="454"/>
                  </a:lnTo>
                  <a:lnTo>
                    <a:pt x="111" y="451"/>
                  </a:lnTo>
                  <a:lnTo>
                    <a:pt x="111" y="451"/>
                  </a:lnTo>
                  <a:lnTo>
                    <a:pt x="119" y="289"/>
                  </a:lnTo>
                  <a:lnTo>
                    <a:pt x="119" y="289"/>
                  </a:lnTo>
                  <a:lnTo>
                    <a:pt x="121" y="263"/>
                  </a:lnTo>
                  <a:lnTo>
                    <a:pt x="123" y="242"/>
                  </a:lnTo>
                  <a:lnTo>
                    <a:pt x="123" y="235"/>
                  </a:lnTo>
                  <a:lnTo>
                    <a:pt x="121" y="232"/>
                  </a:lnTo>
                  <a:lnTo>
                    <a:pt x="119" y="234"/>
                  </a:lnTo>
                  <a:lnTo>
                    <a:pt x="116" y="240"/>
                  </a:lnTo>
                  <a:lnTo>
                    <a:pt x="116" y="240"/>
                  </a:lnTo>
                  <a:lnTo>
                    <a:pt x="97" y="234"/>
                  </a:lnTo>
                  <a:lnTo>
                    <a:pt x="75" y="227"/>
                  </a:lnTo>
                  <a:lnTo>
                    <a:pt x="38" y="209"/>
                  </a:lnTo>
                  <a:lnTo>
                    <a:pt x="10" y="196"/>
                  </a:lnTo>
                  <a:lnTo>
                    <a:pt x="0" y="190"/>
                  </a:lnTo>
                  <a:lnTo>
                    <a:pt x="0" y="190"/>
                  </a:lnTo>
                  <a:close/>
                </a:path>
              </a:pathLst>
            </a:custGeom>
            <a:solidFill>
              <a:srgbClr val="EDEDE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0" name="Freeform 1284"/>
            <p:cNvSpPr>
              <a:spLocks/>
            </p:cNvSpPr>
            <p:nvPr/>
          </p:nvSpPr>
          <p:spPr bwMode="auto">
            <a:xfrm>
              <a:off x="4103" y="1570"/>
              <a:ext cx="282" cy="517"/>
            </a:xfrm>
            <a:custGeom>
              <a:avLst/>
              <a:gdLst/>
              <a:ahLst/>
              <a:cxnLst>
                <a:cxn ang="0">
                  <a:pos x="282" y="311"/>
                </a:cxn>
                <a:cxn ang="0">
                  <a:pos x="266" y="29"/>
                </a:cxn>
                <a:cxn ang="0">
                  <a:pos x="266" y="29"/>
                </a:cxn>
                <a:cxn ang="0">
                  <a:pos x="266" y="23"/>
                </a:cxn>
                <a:cxn ang="0">
                  <a:pos x="264" y="18"/>
                </a:cxn>
                <a:cxn ang="0">
                  <a:pos x="261" y="13"/>
                </a:cxn>
                <a:cxn ang="0">
                  <a:pos x="258" y="8"/>
                </a:cxn>
                <a:cxn ang="0">
                  <a:pos x="253" y="5"/>
                </a:cxn>
                <a:cxn ang="0">
                  <a:pos x="248" y="1"/>
                </a:cxn>
                <a:cxn ang="0">
                  <a:pos x="241" y="0"/>
                </a:cxn>
                <a:cxn ang="0">
                  <a:pos x="236" y="0"/>
                </a:cxn>
                <a:cxn ang="0">
                  <a:pos x="81" y="1"/>
                </a:cxn>
                <a:cxn ang="0">
                  <a:pos x="81" y="1"/>
                </a:cxn>
                <a:cxn ang="0">
                  <a:pos x="73" y="5"/>
                </a:cxn>
                <a:cxn ang="0">
                  <a:pos x="65" y="10"/>
                </a:cxn>
                <a:cxn ang="0">
                  <a:pos x="60" y="16"/>
                </a:cxn>
                <a:cxn ang="0">
                  <a:pos x="57" y="24"/>
                </a:cxn>
                <a:cxn ang="0">
                  <a:pos x="57" y="24"/>
                </a:cxn>
                <a:cxn ang="0">
                  <a:pos x="54" y="57"/>
                </a:cxn>
                <a:cxn ang="0">
                  <a:pos x="50" y="76"/>
                </a:cxn>
                <a:cxn ang="0">
                  <a:pos x="47" y="96"/>
                </a:cxn>
                <a:cxn ang="0">
                  <a:pos x="42" y="114"/>
                </a:cxn>
                <a:cxn ang="0">
                  <a:pos x="36" y="130"/>
                </a:cxn>
                <a:cxn ang="0">
                  <a:pos x="28" y="143"/>
                </a:cxn>
                <a:cxn ang="0">
                  <a:pos x="24" y="148"/>
                </a:cxn>
                <a:cxn ang="0">
                  <a:pos x="19" y="153"/>
                </a:cxn>
                <a:cxn ang="0">
                  <a:pos x="0" y="357"/>
                </a:cxn>
                <a:cxn ang="0">
                  <a:pos x="168" y="517"/>
                </a:cxn>
                <a:cxn ang="0">
                  <a:pos x="168" y="517"/>
                </a:cxn>
                <a:cxn ang="0">
                  <a:pos x="171" y="499"/>
                </a:cxn>
                <a:cxn ang="0">
                  <a:pos x="183" y="457"/>
                </a:cxn>
                <a:cxn ang="0">
                  <a:pos x="189" y="430"/>
                </a:cxn>
                <a:cxn ang="0">
                  <a:pos x="199" y="408"/>
                </a:cxn>
                <a:cxn ang="0">
                  <a:pos x="207" y="386"/>
                </a:cxn>
                <a:cxn ang="0">
                  <a:pos x="212" y="378"/>
                </a:cxn>
                <a:cxn ang="0">
                  <a:pos x="218" y="372"/>
                </a:cxn>
                <a:cxn ang="0">
                  <a:pos x="218" y="372"/>
                </a:cxn>
                <a:cxn ang="0">
                  <a:pos x="235" y="355"/>
                </a:cxn>
                <a:cxn ang="0">
                  <a:pos x="256" y="334"/>
                </a:cxn>
                <a:cxn ang="0">
                  <a:pos x="282" y="311"/>
                </a:cxn>
                <a:cxn ang="0">
                  <a:pos x="282" y="311"/>
                </a:cxn>
              </a:cxnLst>
              <a:rect l="0" t="0" r="r" b="b"/>
              <a:pathLst>
                <a:path w="282" h="517">
                  <a:moveTo>
                    <a:pt x="282" y="311"/>
                  </a:moveTo>
                  <a:lnTo>
                    <a:pt x="266" y="29"/>
                  </a:lnTo>
                  <a:lnTo>
                    <a:pt x="266" y="29"/>
                  </a:lnTo>
                  <a:lnTo>
                    <a:pt x="266" y="23"/>
                  </a:lnTo>
                  <a:lnTo>
                    <a:pt x="264" y="18"/>
                  </a:lnTo>
                  <a:lnTo>
                    <a:pt x="261" y="13"/>
                  </a:lnTo>
                  <a:lnTo>
                    <a:pt x="258" y="8"/>
                  </a:lnTo>
                  <a:lnTo>
                    <a:pt x="253" y="5"/>
                  </a:lnTo>
                  <a:lnTo>
                    <a:pt x="248" y="1"/>
                  </a:lnTo>
                  <a:lnTo>
                    <a:pt x="241" y="0"/>
                  </a:lnTo>
                  <a:lnTo>
                    <a:pt x="236" y="0"/>
                  </a:lnTo>
                  <a:lnTo>
                    <a:pt x="81" y="1"/>
                  </a:lnTo>
                  <a:lnTo>
                    <a:pt x="81" y="1"/>
                  </a:lnTo>
                  <a:lnTo>
                    <a:pt x="73" y="5"/>
                  </a:lnTo>
                  <a:lnTo>
                    <a:pt x="65" y="10"/>
                  </a:lnTo>
                  <a:lnTo>
                    <a:pt x="60" y="16"/>
                  </a:lnTo>
                  <a:lnTo>
                    <a:pt x="57" y="24"/>
                  </a:lnTo>
                  <a:lnTo>
                    <a:pt x="57" y="24"/>
                  </a:lnTo>
                  <a:lnTo>
                    <a:pt x="54" y="57"/>
                  </a:lnTo>
                  <a:lnTo>
                    <a:pt x="50" y="76"/>
                  </a:lnTo>
                  <a:lnTo>
                    <a:pt x="47" y="96"/>
                  </a:lnTo>
                  <a:lnTo>
                    <a:pt x="42" y="114"/>
                  </a:lnTo>
                  <a:lnTo>
                    <a:pt x="36" y="130"/>
                  </a:lnTo>
                  <a:lnTo>
                    <a:pt x="28" y="143"/>
                  </a:lnTo>
                  <a:lnTo>
                    <a:pt x="24" y="148"/>
                  </a:lnTo>
                  <a:lnTo>
                    <a:pt x="19" y="153"/>
                  </a:lnTo>
                  <a:lnTo>
                    <a:pt x="0" y="357"/>
                  </a:lnTo>
                  <a:lnTo>
                    <a:pt x="168" y="517"/>
                  </a:lnTo>
                  <a:lnTo>
                    <a:pt x="168" y="517"/>
                  </a:lnTo>
                  <a:lnTo>
                    <a:pt x="171" y="499"/>
                  </a:lnTo>
                  <a:lnTo>
                    <a:pt x="183" y="457"/>
                  </a:lnTo>
                  <a:lnTo>
                    <a:pt x="189" y="430"/>
                  </a:lnTo>
                  <a:lnTo>
                    <a:pt x="199" y="408"/>
                  </a:lnTo>
                  <a:lnTo>
                    <a:pt x="207" y="386"/>
                  </a:lnTo>
                  <a:lnTo>
                    <a:pt x="212" y="378"/>
                  </a:lnTo>
                  <a:lnTo>
                    <a:pt x="218" y="372"/>
                  </a:lnTo>
                  <a:lnTo>
                    <a:pt x="218" y="372"/>
                  </a:lnTo>
                  <a:lnTo>
                    <a:pt x="235" y="355"/>
                  </a:lnTo>
                  <a:lnTo>
                    <a:pt x="256" y="334"/>
                  </a:lnTo>
                  <a:lnTo>
                    <a:pt x="282" y="311"/>
                  </a:lnTo>
                  <a:lnTo>
                    <a:pt x="282" y="311"/>
                  </a:lnTo>
                  <a:close/>
                </a:path>
              </a:pathLst>
            </a:custGeom>
            <a:solidFill>
              <a:srgbClr val="214B7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1" name="Freeform 1285"/>
            <p:cNvSpPr>
              <a:spLocks/>
            </p:cNvSpPr>
            <p:nvPr/>
          </p:nvSpPr>
          <p:spPr bwMode="auto">
            <a:xfrm>
              <a:off x="4165" y="1436"/>
              <a:ext cx="36" cy="147"/>
            </a:xfrm>
            <a:custGeom>
              <a:avLst/>
              <a:gdLst/>
              <a:ahLst/>
              <a:cxnLst>
                <a:cxn ang="0">
                  <a:pos x="0" y="3"/>
                </a:cxn>
                <a:cxn ang="0">
                  <a:pos x="16" y="147"/>
                </a:cxn>
                <a:cxn ang="0">
                  <a:pos x="36" y="144"/>
                </a:cxn>
                <a:cxn ang="0">
                  <a:pos x="19" y="0"/>
                </a:cxn>
                <a:cxn ang="0">
                  <a:pos x="19" y="0"/>
                </a:cxn>
                <a:cxn ang="0">
                  <a:pos x="0" y="3"/>
                </a:cxn>
                <a:cxn ang="0">
                  <a:pos x="0" y="3"/>
                </a:cxn>
              </a:cxnLst>
              <a:rect l="0" t="0" r="r" b="b"/>
              <a:pathLst>
                <a:path w="36" h="147">
                  <a:moveTo>
                    <a:pt x="0" y="3"/>
                  </a:moveTo>
                  <a:lnTo>
                    <a:pt x="16" y="147"/>
                  </a:lnTo>
                  <a:lnTo>
                    <a:pt x="36" y="144"/>
                  </a:lnTo>
                  <a:lnTo>
                    <a:pt x="19" y="0"/>
                  </a:lnTo>
                  <a:lnTo>
                    <a:pt x="19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214B7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2" name="Freeform 1286"/>
            <p:cNvSpPr>
              <a:spLocks/>
            </p:cNvSpPr>
            <p:nvPr/>
          </p:nvSpPr>
          <p:spPr bwMode="auto">
            <a:xfrm>
              <a:off x="4295" y="1438"/>
              <a:ext cx="44" cy="14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3" y="130"/>
                </a:cxn>
                <a:cxn ang="0">
                  <a:pos x="25" y="140"/>
                </a:cxn>
                <a:cxn ang="0">
                  <a:pos x="26" y="140"/>
                </a:cxn>
                <a:cxn ang="0">
                  <a:pos x="44" y="137"/>
                </a:cxn>
                <a:cxn ang="0">
                  <a:pos x="22" y="8"/>
                </a:cxn>
                <a:cxn ang="0">
                  <a:pos x="22" y="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" h="140">
                  <a:moveTo>
                    <a:pt x="0" y="0"/>
                  </a:moveTo>
                  <a:lnTo>
                    <a:pt x="23" y="130"/>
                  </a:lnTo>
                  <a:lnTo>
                    <a:pt x="25" y="140"/>
                  </a:lnTo>
                  <a:lnTo>
                    <a:pt x="26" y="140"/>
                  </a:lnTo>
                  <a:lnTo>
                    <a:pt x="44" y="137"/>
                  </a:lnTo>
                  <a:lnTo>
                    <a:pt x="22" y="8"/>
                  </a:lnTo>
                  <a:lnTo>
                    <a:pt x="22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14B7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3" name="Freeform 1287"/>
            <p:cNvSpPr>
              <a:spLocks/>
            </p:cNvSpPr>
            <p:nvPr/>
          </p:nvSpPr>
          <p:spPr bwMode="auto">
            <a:xfrm>
              <a:off x="4553" y="1495"/>
              <a:ext cx="75" cy="117"/>
            </a:xfrm>
            <a:custGeom>
              <a:avLst/>
              <a:gdLst/>
              <a:ahLst/>
              <a:cxnLst>
                <a:cxn ang="0">
                  <a:pos x="44" y="117"/>
                </a:cxn>
                <a:cxn ang="0">
                  <a:pos x="44" y="117"/>
                </a:cxn>
                <a:cxn ang="0">
                  <a:pos x="57" y="106"/>
                </a:cxn>
                <a:cxn ang="0">
                  <a:pos x="67" y="99"/>
                </a:cxn>
                <a:cxn ang="0">
                  <a:pos x="75" y="96"/>
                </a:cxn>
                <a:cxn ang="0">
                  <a:pos x="65" y="94"/>
                </a:cxn>
                <a:cxn ang="0">
                  <a:pos x="65" y="94"/>
                </a:cxn>
                <a:cxn ang="0">
                  <a:pos x="41" y="70"/>
                </a:cxn>
                <a:cxn ang="0">
                  <a:pos x="41" y="70"/>
                </a:cxn>
                <a:cxn ang="0">
                  <a:pos x="39" y="67"/>
                </a:cxn>
                <a:cxn ang="0">
                  <a:pos x="41" y="63"/>
                </a:cxn>
                <a:cxn ang="0">
                  <a:pos x="64" y="40"/>
                </a:cxn>
                <a:cxn ang="0">
                  <a:pos x="64" y="40"/>
                </a:cxn>
                <a:cxn ang="0">
                  <a:pos x="60" y="40"/>
                </a:cxn>
                <a:cxn ang="0">
                  <a:pos x="60" y="40"/>
                </a:cxn>
                <a:cxn ang="0">
                  <a:pos x="60" y="40"/>
                </a:cxn>
                <a:cxn ang="0">
                  <a:pos x="57" y="40"/>
                </a:cxn>
                <a:cxn ang="0">
                  <a:pos x="54" y="39"/>
                </a:cxn>
                <a:cxn ang="0">
                  <a:pos x="52" y="37"/>
                </a:cxn>
                <a:cxn ang="0">
                  <a:pos x="52" y="37"/>
                </a:cxn>
                <a:cxn ang="0">
                  <a:pos x="52" y="34"/>
                </a:cxn>
                <a:cxn ang="0">
                  <a:pos x="54" y="29"/>
                </a:cxn>
                <a:cxn ang="0">
                  <a:pos x="57" y="18"/>
                </a:cxn>
                <a:cxn ang="0">
                  <a:pos x="60" y="6"/>
                </a:cxn>
                <a:cxn ang="0">
                  <a:pos x="60" y="1"/>
                </a:cxn>
                <a:cxn ang="0">
                  <a:pos x="59" y="0"/>
                </a:cxn>
                <a:cxn ang="0">
                  <a:pos x="59" y="0"/>
                </a:cxn>
                <a:cxn ang="0">
                  <a:pos x="57" y="0"/>
                </a:cxn>
                <a:cxn ang="0">
                  <a:pos x="56" y="3"/>
                </a:cxn>
                <a:cxn ang="0">
                  <a:pos x="51" y="10"/>
                </a:cxn>
                <a:cxn ang="0">
                  <a:pos x="44" y="19"/>
                </a:cxn>
                <a:cxn ang="0">
                  <a:pos x="39" y="27"/>
                </a:cxn>
                <a:cxn ang="0">
                  <a:pos x="39" y="27"/>
                </a:cxn>
                <a:cxn ang="0">
                  <a:pos x="34" y="34"/>
                </a:cxn>
                <a:cxn ang="0">
                  <a:pos x="31" y="42"/>
                </a:cxn>
                <a:cxn ang="0">
                  <a:pos x="29" y="50"/>
                </a:cxn>
                <a:cxn ang="0">
                  <a:pos x="29" y="58"/>
                </a:cxn>
                <a:cxn ang="0">
                  <a:pos x="29" y="58"/>
                </a:cxn>
                <a:cxn ang="0">
                  <a:pos x="33" y="76"/>
                </a:cxn>
                <a:cxn ang="0">
                  <a:pos x="0" y="112"/>
                </a:cxn>
                <a:cxn ang="0">
                  <a:pos x="0" y="112"/>
                </a:cxn>
                <a:cxn ang="0">
                  <a:pos x="3" y="114"/>
                </a:cxn>
                <a:cxn ang="0">
                  <a:pos x="8" y="112"/>
                </a:cxn>
                <a:cxn ang="0">
                  <a:pos x="21" y="109"/>
                </a:cxn>
                <a:cxn ang="0">
                  <a:pos x="28" y="109"/>
                </a:cxn>
                <a:cxn ang="0">
                  <a:pos x="34" y="109"/>
                </a:cxn>
                <a:cxn ang="0">
                  <a:pos x="41" y="111"/>
                </a:cxn>
                <a:cxn ang="0">
                  <a:pos x="44" y="117"/>
                </a:cxn>
                <a:cxn ang="0">
                  <a:pos x="44" y="117"/>
                </a:cxn>
              </a:cxnLst>
              <a:rect l="0" t="0" r="r" b="b"/>
              <a:pathLst>
                <a:path w="75" h="117">
                  <a:moveTo>
                    <a:pt x="44" y="117"/>
                  </a:moveTo>
                  <a:lnTo>
                    <a:pt x="44" y="117"/>
                  </a:lnTo>
                  <a:lnTo>
                    <a:pt x="57" y="106"/>
                  </a:lnTo>
                  <a:lnTo>
                    <a:pt x="67" y="99"/>
                  </a:lnTo>
                  <a:lnTo>
                    <a:pt x="75" y="96"/>
                  </a:lnTo>
                  <a:lnTo>
                    <a:pt x="65" y="94"/>
                  </a:lnTo>
                  <a:lnTo>
                    <a:pt x="65" y="94"/>
                  </a:lnTo>
                  <a:lnTo>
                    <a:pt x="41" y="70"/>
                  </a:lnTo>
                  <a:lnTo>
                    <a:pt x="41" y="70"/>
                  </a:lnTo>
                  <a:lnTo>
                    <a:pt x="39" y="67"/>
                  </a:lnTo>
                  <a:lnTo>
                    <a:pt x="41" y="63"/>
                  </a:lnTo>
                  <a:lnTo>
                    <a:pt x="64" y="40"/>
                  </a:lnTo>
                  <a:lnTo>
                    <a:pt x="64" y="40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60" y="40"/>
                  </a:lnTo>
                  <a:lnTo>
                    <a:pt x="57" y="40"/>
                  </a:lnTo>
                  <a:lnTo>
                    <a:pt x="54" y="39"/>
                  </a:lnTo>
                  <a:lnTo>
                    <a:pt x="52" y="37"/>
                  </a:lnTo>
                  <a:lnTo>
                    <a:pt x="52" y="37"/>
                  </a:lnTo>
                  <a:lnTo>
                    <a:pt x="52" y="34"/>
                  </a:lnTo>
                  <a:lnTo>
                    <a:pt x="54" y="29"/>
                  </a:lnTo>
                  <a:lnTo>
                    <a:pt x="57" y="18"/>
                  </a:lnTo>
                  <a:lnTo>
                    <a:pt x="60" y="6"/>
                  </a:lnTo>
                  <a:lnTo>
                    <a:pt x="60" y="1"/>
                  </a:lnTo>
                  <a:lnTo>
                    <a:pt x="59" y="0"/>
                  </a:lnTo>
                  <a:lnTo>
                    <a:pt x="59" y="0"/>
                  </a:lnTo>
                  <a:lnTo>
                    <a:pt x="57" y="0"/>
                  </a:lnTo>
                  <a:lnTo>
                    <a:pt x="56" y="3"/>
                  </a:lnTo>
                  <a:lnTo>
                    <a:pt x="51" y="10"/>
                  </a:lnTo>
                  <a:lnTo>
                    <a:pt x="44" y="19"/>
                  </a:lnTo>
                  <a:lnTo>
                    <a:pt x="39" y="27"/>
                  </a:lnTo>
                  <a:lnTo>
                    <a:pt x="39" y="27"/>
                  </a:lnTo>
                  <a:lnTo>
                    <a:pt x="34" y="34"/>
                  </a:lnTo>
                  <a:lnTo>
                    <a:pt x="31" y="42"/>
                  </a:lnTo>
                  <a:lnTo>
                    <a:pt x="29" y="50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33" y="76"/>
                  </a:lnTo>
                  <a:lnTo>
                    <a:pt x="0" y="112"/>
                  </a:lnTo>
                  <a:lnTo>
                    <a:pt x="0" y="112"/>
                  </a:lnTo>
                  <a:lnTo>
                    <a:pt x="3" y="114"/>
                  </a:lnTo>
                  <a:lnTo>
                    <a:pt x="8" y="112"/>
                  </a:lnTo>
                  <a:lnTo>
                    <a:pt x="21" y="109"/>
                  </a:lnTo>
                  <a:lnTo>
                    <a:pt x="28" y="109"/>
                  </a:lnTo>
                  <a:lnTo>
                    <a:pt x="34" y="109"/>
                  </a:lnTo>
                  <a:lnTo>
                    <a:pt x="41" y="111"/>
                  </a:lnTo>
                  <a:lnTo>
                    <a:pt x="44" y="117"/>
                  </a:lnTo>
                  <a:lnTo>
                    <a:pt x="44" y="117"/>
                  </a:lnTo>
                  <a:close/>
                </a:path>
              </a:pathLst>
            </a:custGeom>
            <a:solidFill>
              <a:srgbClr val="FFA49B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44" name="Freeform 1288"/>
            <p:cNvSpPr>
              <a:spLocks/>
            </p:cNvSpPr>
            <p:nvPr/>
          </p:nvSpPr>
          <p:spPr bwMode="auto">
            <a:xfrm>
              <a:off x="4576" y="1469"/>
              <a:ext cx="124" cy="140"/>
            </a:xfrm>
            <a:custGeom>
              <a:avLst/>
              <a:gdLst/>
              <a:ahLst/>
              <a:cxnLst>
                <a:cxn ang="0">
                  <a:pos x="2" y="107"/>
                </a:cxn>
                <a:cxn ang="0">
                  <a:pos x="18" y="83"/>
                </a:cxn>
                <a:cxn ang="0">
                  <a:pos x="72" y="1"/>
                </a:cxn>
                <a:cxn ang="0">
                  <a:pos x="72" y="1"/>
                </a:cxn>
                <a:cxn ang="0">
                  <a:pos x="75" y="0"/>
                </a:cxn>
                <a:cxn ang="0">
                  <a:pos x="78" y="0"/>
                </a:cxn>
                <a:cxn ang="0">
                  <a:pos x="108" y="18"/>
                </a:cxn>
                <a:cxn ang="0">
                  <a:pos x="108" y="18"/>
                </a:cxn>
                <a:cxn ang="0">
                  <a:pos x="122" y="27"/>
                </a:cxn>
                <a:cxn ang="0">
                  <a:pos x="122" y="27"/>
                </a:cxn>
                <a:cxn ang="0">
                  <a:pos x="124" y="29"/>
                </a:cxn>
                <a:cxn ang="0">
                  <a:pos x="124" y="32"/>
                </a:cxn>
                <a:cxn ang="0">
                  <a:pos x="52" y="138"/>
                </a:cxn>
                <a:cxn ang="0">
                  <a:pos x="52" y="138"/>
                </a:cxn>
                <a:cxn ang="0">
                  <a:pos x="51" y="140"/>
                </a:cxn>
                <a:cxn ang="0">
                  <a:pos x="47" y="140"/>
                </a:cxn>
                <a:cxn ang="0">
                  <a:pos x="41" y="137"/>
                </a:cxn>
                <a:cxn ang="0">
                  <a:pos x="31" y="130"/>
                </a:cxn>
                <a:cxn ang="0">
                  <a:pos x="31" y="130"/>
                </a:cxn>
                <a:cxn ang="0">
                  <a:pos x="3" y="112"/>
                </a:cxn>
                <a:cxn ang="0">
                  <a:pos x="3" y="112"/>
                </a:cxn>
                <a:cxn ang="0">
                  <a:pos x="0" y="111"/>
                </a:cxn>
                <a:cxn ang="0">
                  <a:pos x="2" y="107"/>
                </a:cxn>
                <a:cxn ang="0">
                  <a:pos x="2" y="107"/>
                </a:cxn>
              </a:cxnLst>
              <a:rect l="0" t="0" r="r" b="b"/>
              <a:pathLst>
                <a:path w="124" h="140">
                  <a:moveTo>
                    <a:pt x="2" y="107"/>
                  </a:moveTo>
                  <a:lnTo>
                    <a:pt x="18" y="83"/>
                  </a:lnTo>
                  <a:lnTo>
                    <a:pt x="72" y="1"/>
                  </a:lnTo>
                  <a:lnTo>
                    <a:pt x="72" y="1"/>
                  </a:lnTo>
                  <a:lnTo>
                    <a:pt x="75" y="0"/>
                  </a:lnTo>
                  <a:lnTo>
                    <a:pt x="78" y="0"/>
                  </a:lnTo>
                  <a:lnTo>
                    <a:pt x="108" y="18"/>
                  </a:lnTo>
                  <a:lnTo>
                    <a:pt x="108" y="18"/>
                  </a:lnTo>
                  <a:lnTo>
                    <a:pt x="122" y="27"/>
                  </a:lnTo>
                  <a:lnTo>
                    <a:pt x="122" y="27"/>
                  </a:lnTo>
                  <a:lnTo>
                    <a:pt x="124" y="29"/>
                  </a:lnTo>
                  <a:lnTo>
                    <a:pt x="124" y="32"/>
                  </a:lnTo>
                  <a:lnTo>
                    <a:pt x="52" y="138"/>
                  </a:lnTo>
                  <a:lnTo>
                    <a:pt x="52" y="138"/>
                  </a:lnTo>
                  <a:lnTo>
                    <a:pt x="51" y="140"/>
                  </a:lnTo>
                  <a:lnTo>
                    <a:pt x="47" y="140"/>
                  </a:lnTo>
                  <a:lnTo>
                    <a:pt x="41" y="137"/>
                  </a:lnTo>
                  <a:lnTo>
                    <a:pt x="31" y="130"/>
                  </a:lnTo>
                  <a:lnTo>
                    <a:pt x="31" y="130"/>
                  </a:lnTo>
                  <a:lnTo>
                    <a:pt x="3" y="112"/>
                  </a:lnTo>
                  <a:lnTo>
                    <a:pt x="3" y="112"/>
                  </a:lnTo>
                  <a:lnTo>
                    <a:pt x="0" y="111"/>
                  </a:lnTo>
                  <a:lnTo>
                    <a:pt x="2" y="107"/>
                  </a:lnTo>
                  <a:lnTo>
                    <a:pt x="2" y="107"/>
                  </a:lnTo>
                  <a:close/>
                </a:path>
              </a:pathLst>
            </a:custGeom>
            <a:solidFill>
              <a:srgbClr val="18172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745" name="Group 1291"/>
          <p:cNvGrpSpPr>
            <a:grpSpLocks noChangeAspect="1"/>
          </p:cNvGrpSpPr>
          <p:nvPr/>
        </p:nvGrpSpPr>
        <p:grpSpPr bwMode="auto">
          <a:xfrm>
            <a:off x="6360660" y="4240802"/>
            <a:ext cx="1714500" cy="922337"/>
            <a:chOff x="3384" y="3045"/>
            <a:chExt cx="1080" cy="581"/>
          </a:xfrm>
        </p:grpSpPr>
        <p:sp>
          <p:nvSpPr>
            <p:cNvPr id="746" name="AutoShape 1290"/>
            <p:cNvSpPr>
              <a:spLocks noChangeAspect="1" noChangeArrowheads="1" noTextEdit="1"/>
            </p:cNvSpPr>
            <p:nvPr/>
          </p:nvSpPr>
          <p:spPr bwMode="auto">
            <a:xfrm>
              <a:off x="3384" y="3045"/>
              <a:ext cx="1080" cy="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7" name="Freeform 1292"/>
            <p:cNvSpPr>
              <a:spLocks/>
            </p:cNvSpPr>
            <p:nvPr/>
          </p:nvSpPr>
          <p:spPr bwMode="auto">
            <a:xfrm>
              <a:off x="4267" y="3156"/>
              <a:ext cx="122" cy="42"/>
            </a:xfrm>
            <a:custGeom>
              <a:avLst/>
              <a:gdLst/>
              <a:ahLst/>
              <a:cxnLst>
                <a:cxn ang="0">
                  <a:pos x="13" y="42"/>
                </a:cxn>
                <a:cxn ang="0">
                  <a:pos x="13" y="42"/>
                </a:cxn>
                <a:cxn ang="0">
                  <a:pos x="8" y="42"/>
                </a:cxn>
                <a:cxn ang="0">
                  <a:pos x="4" y="41"/>
                </a:cxn>
                <a:cxn ang="0">
                  <a:pos x="4" y="41"/>
                </a:cxn>
                <a:cxn ang="0">
                  <a:pos x="1" y="38"/>
                </a:cxn>
                <a:cxn ang="0">
                  <a:pos x="0" y="33"/>
                </a:cxn>
                <a:cxn ang="0">
                  <a:pos x="0" y="28"/>
                </a:cxn>
                <a:cxn ang="0">
                  <a:pos x="3" y="24"/>
                </a:cxn>
                <a:cxn ang="0">
                  <a:pos x="3" y="24"/>
                </a:cxn>
                <a:cxn ang="0">
                  <a:pos x="16" y="15"/>
                </a:cxn>
                <a:cxn ang="0">
                  <a:pos x="31" y="7"/>
                </a:cxn>
                <a:cxn ang="0">
                  <a:pos x="45" y="2"/>
                </a:cxn>
                <a:cxn ang="0">
                  <a:pos x="63" y="0"/>
                </a:cxn>
                <a:cxn ang="0">
                  <a:pos x="63" y="0"/>
                </a:cxn>
                <a:cxn ang="0">
                  <a:pos x="78" y="2"/>
                </a:cxn>
                <a:cxn ang="0">
                  <a:pos x="93" y="5"/>
                </a:cxn>
                <a:cxn ang="0">
                  <a:pos x="107" y="11"/>
                </a:cxn>
                <a:cxn ang="0">
                  <a:pos x="119" y="21"/>
                </a:cxn>
                <a:cxn ang="0">
                  <a:pos x="119" y="21"/>
                </a:cxn>
                <a:cxn ang="0">
                  <a:pos x="122" y="24"/>
                </a:cxn>
                <a:cxn ang="0">
                  <a:pos x="122" y="29"/>
                </a:cxn>
                <a:cxn ang="0">
                  <a:pos x="122" y="33"/>
                </a:cxn>
                <a:cxn ang="0">
                  <a:pos x="119" y="38"/>
                </a:cxn>
                <a:cxn ang="0">
                  <a:pos x="119" y="38"/>
                </a:cxn>
                <a:cxn ang="0">
                  <a:pos x="114" y="39"/>
                </a:cxn>
                <a:cxn ang="0">
                  <a:pos x="109" y="41"/>
                </a:cxn>
                <a:cxn ang="0">
                  <a:pos x="104" y="39"/>
                </a:cxn>
                <a:cxn ang="0">
                  <a:pos x="101" y="36"/>
                </a:cxn>
                <a:cxn ang="0">
                  <a:pos x="101" y="36"/>
                </a:cxn>
                <a:cxn ang="0">
                  <a:pos x="93" y="31"/>
                </a:cxn>
                <a:cxn ang="0">
                  <a:pos x="83" y="26"/>
                </a:cxn>
                <a:cxn ang="0">
                  <a:pos x="73" y="23"/>
                </a:cxn>
                <a:cxn ang="0">
                  <a:pos x="63" y="21"/>
                </a:cxn>
                <a:cxn ang="0">
                  <a:pos x="63" y="21"/>
                </a:cxn>
                <a:cxn ang="0">
                  <a:pos x="52" y="23"/>
                </a:cxn>
                <a:cxn ang="0">
                  <a:pos x="40" y="26"/>
                </a:cxn>
                <a:cxn ang="0">
                  <a:pos x="31" y="31"/>
                </a:cxn>
                <a:cxn ang="0">
                  <a:pos x="22" y="39"/>
                </a:cxn>
                <a:cxn ang="0">
                  <a:pos x="22" y="39"/>
                </a:cxn>
                <a:cxn ang="0">
                  <a:pos x="18" y="42"/>
                </a:cxn>
                <a:cxn ang="0">
                  <a:pos x="13" y="42"/>
                </a:cxn>
                <a:cxn ang="0">
                  <a:pos x="13" y="42"/>
                </a:cxn>
              </a:cxnLst>
              <a:rect l="0" t="0" r="r" b="b"/>
              <a:pathLst>
                <a:path w="122" h="42">
                  <a:moveTo>
                    <a:pt x="13" y="42"/>
                  </a:moveTo>
                  <a:lnTo>
                    <a:pt x="13" y="42"/>
                  </a:lnTo>
                  <a:lnTo>
                    <a:pt x="8" y="42"/>
                  </a:lnTo>
                  <a:lnTo>
                    <a:pt x="4" y="41"/>
                  </a:lnTo>
                  <a:lnTo>
                    <a:pt x="4" y="41"/>
                  </a:lnTo>
                  <a:lnTo>
                    <a:pt x="1" y="38"/>
                  </a:lnTo>
                  <a:lnTo>
                    <a:pt x="0" y="33"/>
                  </a:lnTo>
                  <a:lnTo>
                    <a:pt x="0" y="28"/>
                  </a:lnTo>
                  <a:lnTo>
                    <a:pt x="3" y="24"/>
                  </a:lnTo>
                  <a:lnTo>
                    <a:pt x="3" y="24"/>
                  </a:lnTo>
                  <a:lnTo>
                    <a:pt x="16" y="15"/>
                  </a:lnTo>
                  <a:lnTo>
                    <a:pt x="31" y="7"/>
                  </a:lnTo>
                  <a:lnTo>
                    <a:pt x="45" y="2"/>
                  </a:lnTo>
                  <a:lnTo>
                    <a:pt x="63" y="0"/>
                  </a:lnTo>
                  <a:lnTo>
                    <a:pt x="63" y="0"/>
                  </a:lnTo>
                  <a:lnTo>
                    <a:pt x="78" y="2"/>
                  </a:lnTo>
                  <a:lnTo>
                    <a:pt x="93" y="5"/>
                  </a:lnTo>
                  <a:lnTo>
                    <a:pt x="107" y="11"/>
                  </a:lnTo>
                  <a:lnTo>
                    <a:pt x="119" y="21"/>
                  </a:lnTo>
                  <a:lnTo>
                    <a:pt x="119" y="21"/>
                  </a:lnTo>
                  <a:lnTo>
                    <a:pt x="122" y="24"/>
                  </a:lnTo>
                  <a:lnTo>
                    <a:pt x="122" y="29"/>
                  </a:lnTo>
                  <a:lnTo>
                    <a:pt x="122" y="33"/>
                  </a:lnTo>
                  <a:lnTo>
                    <a:pt x="119" y="38"/>
                  </a:lnTo>
                  <a:lnTo>
                    <a:pt x="119" y="38"/>
                  </a:lnTo>
                  <a:lnTo>
                    <a:pt x="114" y="39"/>
                  </a:lnTo>
                  <a:lnTo>
                    <a:pt x="109" y="41"/>
                  </a:lnTo>
                  <a:lnTo>
                    <a:pt x="104" y="39"/>
                  </a:lnTo>
                  <a:lnTo>
                    <a:pt x="101" y="36"/>
                  </a:lnTo>
                  <a:lnTo>
                    <a:pt x="101" y="36"/>
                  </a:lnTo>
                  <a:lnTo>
                    <a:pt x="93" y="31"/>
                  </a:lnTo>
                  <a:lnTo>
                    <a:pt x="83" y="26"/>
                  </a:lnTo>
                  <a:lnTo>
                    <a:pt x="73" y="23"/>
                  </a:lnTo>
                  <a:lnTo>
                    <a:pt x="63" y="21"/>
                  </a:lnTo>
                  <a:lnTo>
                    <a:pt x="63" y="21"/>
                  </a:lnTo>
                  <a:lnTo>
                    <a:pt x="52" y="23"/>
                  </a:lnTo>
                  <a:lnTo>
                    <a:pt x="40" y="26"/>
                  </a:lnTo>
                  <a:lnTo>
                    <a:pt x="31" y="31"/>
                  </a:lnTo>
                  <a:lnTo>
                    <a:pt x="22" y="39"/>
                  </a:lnTo>
                  <a:lnTo>
                    <a:pt x="22" y="39"/>
                  </a:lnTo>
                  <a:lnTo>
                    <a:pt x="18" y="42"/>
                  </a:lnTo>
                  <a:lnTo>
                    <a:pt x="13" y="42"/>
                  </a:lnTo>
                  <a:lnTo>
                    <a:pt x="13" y="42"/>
                  </a:lnTo>
                  <a:close/>
                </a:path>
              </a:pathLst>
            </a:custGeom>
            <a:solidFill>
              <a:srgbClr val="018D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8" name="Freeform 1293"/>
            <p:cNvSpPr>
              <a:spLocks/>
            </p:cNvSpPr>
            <p:nvPr/>
          </p:nvSpPr>
          <p:spPr bwMode="auto">
            <a:xfrm>
              <a:off x="4226" y="3097"/>
              <a:ext cx="202" cy="61"/>
            </a:xfrm>
            <a:custGeom>
              <a:avLst/>
              <a:gdLst/>
              <a:ahLst/>
              <a:cxnLst>
                <a:cxn ang="0">
                  <a:pos x="13" y="61"/>
                </a:cxn>
                <a:cxn ang="0">
                  <a:pos x="13" y="61"/>
                </a:cxn>
                <a:cxn ang="0">
                  <a:pos x="8" y="61"/>
                </a:cxn>
                <a:cxn ang="0">
                  <a:pos x="5" y="59"/>
                </a:cxn>
                <a:cxn ang="0">
                  <a:pos x="5" y="59"/>
                </a:cxn>
                <a:cxn ang="0">
                  <a:pos x="1" y="54"/>
                </a:cxn>
                <a:cxn ang="0">
                  <a:pos x="0" y="51"/>
                </a:cxn>
                <a:cxn ang="0">
                  <a:pos x="0" y="48"/>
                </a:cxn>
                <a:cxn ang="0">
                  <a:pos x="3" y="43"/>
                </a:cxn>
                <a:cxn ang="0">
                  <a:pos x="3" y="43"/>
                </a:cxn>
                <a:cxn ang="0">
                  <a:pos x="13" y="33"/>
                </a:cxn>
                <a:cxn ang="0">
                  <a:pos x="24" y="25"/>
                </a:cxn>
                <a:cxn ang="0">
                  <a:pos x="36" y="18"/>
                </a:cxn>
                <a:cxn ang="0">
                  <a:pos x="49" y="12"/>
                </a:cxn>
                <a:cxn ang="0">
                  <a:pos x="62" y="7"/>
                </a:cxn>
                <a:cxn ang="0">
                  <a:pos x="75" y="3"/>
                </a:cxn>
                <a:cxn ang="0">
                  <a:pos x="90" y="2"/>
                </a:cxn>
                <a:cxn ang="0">
                  <a:pos x="104" y="0"/>
                </a:cxn>
                <a:cxn ang="0">
                  <a:pos x="104" y="0"/>
                </a:cxn>
                <a:cxn ang="0">
                  <a:pos x="117" y="2"/>
                </a:cxn>
                <a:cxn ang="0">
                  <a:pos x="130" y="3"/>
                </a:cxn>
                <a:cxn ang="0">
                  <a:pos x="142" y="7"/>
                </a:cxn>
                <a:cxn ang="0">
                  <a:pos x="155" y="10"/>
                </a:cxn>
                <a:cxn ang="0">
                  <a:pos x="166" y="15"/>
                </a:cxn>
                <a:cxn ang="0">
                  <a:pos x="178" y="21"/>
                </a:cxn>
                <a:cxn ang="0">
                  <a:pos x="189" y="30"/>
                </a:cxn>
                <a:cxn ang="0">
                  <a:pos x="199" y="38"/>
                </a:cxn>
                <a:cxn ang="0">
                  <a:pos x="199" y="38"/>
                </a:cxn>
                <a:cxn ang="0">
                  <a:pos x="200" y="41"/>
                </a:cxn>
                <a:cxn ang="0">
                  <a:pos x="202" y="44"/>
                </a:cxn>
                <a:cxn ang="0">
                  <a:pos x="200" y="49"/>
                </a:cxn>
                <a:cxn ang="0">
                  <a:pos x="197" y="52"/>
                </a:cxn>
                <a:cxn ang="0">
                  <a:pos x="197" y="52"/>
                </a:cxn>
                <a:cxn ang="0">
                  <a:pos x="194" y="54"/>
                </a:cxn>
                <a:cxn ang="0">
                  <a:pos x="189" y="56"/>
                </a:cxn>
                <a:cxn ang="0">
                  <a:pos x="184" y="54"/>
                </a:cxn>
                <a:cxn ang="0">
                  <a:pos x="181" y="52"/>
                </a:cxn>
                <a:cxn ang="0">
                  <a:pos x="181" y="52"/>
                </a:cxn>
                <a:cxn ang="0">
                  <a:pos x="163" y="39"/>
                </a:cxn>
                <a:cxn ang="0">
                  <a:pos x="145" y="30"/>
                </a:cxn>
                <a:cxn ang="0">
                  <a:pos x="124" y="25"/>
                </a:cxn>
                <a:cxn ang="0">
                  <a:pos x="114" y="23"/>
                </a:cxn>
                <a:cxn ang="0">
                  <a:pos x="104" y="21"/>
                </a:cxn>
                <a:cxn ang="0">
                  <a:pos x="104" y="21"/>
                </a:cxn>
                <a:cxn ang="0">
                  <a:pos x="93" y="23"/>
                </a:cxn>
                <a:cxn ang="0">
                  <a:pos x="81" y="25"/>
                </a:cxn>
                <a:cxn ang="0">
                  <a:pos x="70" y="28"/>
                </a:cxn>
                <a:cxn ang="0">
                  <a:pos x="60" y="31"/>
                </a:cxn>
                <a:cxn ang="0">
                  <a:pos x="49" y="36"/>
                </a:cxn>
                <a:cxn ang="0">
                  <a:pos x="39" y="43"/>
                </a:cxn>
                <a:cxn ang="0">
                  <a:pos x="31" y="49"/>
                </a:cxn>
                <a:cxn ang="0">
                  <a:pos x="23" y="57"/>
                </a:cxn>
                <a:cxn ang="0">
                  <a:pos x="23" y="57"/>
                </a:cxn>
                <a:cxn ang="0">
                  <a:pos x="18" y="59"/>
                </a:cxn>
                <a:cxn ang="0">
                  <a:pos x="13" y="61"/>
                </a:cxn>
                <a:cxn ang="0">
                  <a:pos x="13" y="61"/>
                </a:cxn>
              </a:cxnLst>
              <a:rect l="0" t="0" r="r" b="b"/>
              <a:pathLst>
                <a:path w="202" h="61">
                  <a:moveTo>
                    <a:pt x="13" y="61"/>
                  </a:moveTo>
                  <a:lnTo>
                    <a:pt x="13" y="61"/>
                  </a:lnTo>
                  <a:lnTo>
                    <a:pt x="8" y="61"/>
                  </a:lnTo>
                  <a:lnTo>
                    <a:pt x="5" y="59"/>
                  </a:lnTo>
                  <a:lnTo>
                    <a:pt x="5" y="59"/>
                  </a:lnTo>
                  <a:lnTo>
                    <a:pt x="1" y="54"/>
                  </a:lnTo>
                  <a:lnTo>
                    <a:pt x="0" y="51"/>
                  </a:lnTo>
                  <a:lnTo>
                    <a:pt x="0" y="48"/>
                  </a:lnTo>
                  <a:lnTo>
                    <a:pt x="3" y="43"/>
                  </a:lnTo>
                  <a:lnTo>
                    <a:pt x="3" y="43"/>
                  </a:lnTo>
                  <a:lnTo>
                    <a:pt x="13" y="33"/>
                  </a:lnTo>
                  <a:lnTo>
                    <a:pt x="24" y="25"/>
                  </a:lnTo>
                  <a:lnTo>
                    <a:pt x="36" y="18"/>
                  </a:lnTo>
                  <a:lnTo>
                    <a:pt x="49" y="12"/>
                  </a:lnTo>
                  <a:lnTo>
                    <a:pt x="62" y="7"/>
                  </a:lnTo>
                  <a:lnTo>
                    <a:pt x="75" y="3"/>
                  </a:lnTo>
                  <a:lnTo>
                    <a:pt x="90" y="2"/>
                  </a:lnTo>
                  <a:lnTo>
                    <a:pt x="104" y="0"/>
                  </a:lnTo>
                  <a:lnTo>
                    <a:pt x="104" y="0"/>
                  </a:lnTo>
                  <a:lnTo>
                    <a:pt x="117" y="2"/>
                  </a:lnTo>
                  <a:lnTo>
                    <a:pt x="130" y="3"/>
                  </a:lnTo>
                  <a:lnTo>
                    <a:pt x="142" y="7"/>
                  </a:lnTo>
                  <a:lnTo>
                    <a:pt x="155" y="10"/>
                  </a:lnTo>
                  <a:lnTo>
                    <a:pt x="166" y="15"/>
                  </a:lnTo>
                  <a:lnTo>
                    <a:pt x="178" y="21"/>
                  </a:lnTo>
                  <a:lnTo>
                    <a:pt x="189" y="30"/>
                  </a:lnTo>
                  <a:lnTo>
                    <a:pt x="199" y="38"/>
                  </a:lnTo>
                  <a:lnTo>
                    <a:pt x="199" y="38"/>
                  </a:lnTo>
                  <a:lnTo>
                    <a:pt x="200" y="41"/>
                  </a:lnTo>
                  <a:lnTo>
                    <a:pt x="202" y="44"/>
                  </a:lnTo>
                  <a:lnTo>
                    <a:pt x="200" y="49"/>
                  </a:lnTo>
                  <a:lnTo>
                    <a:pt x="197" y="52"/>
                  </a:lnTo>
                  <a:lnTo>
                    <a:pt x="197" y="52"/>
                  </a:lnTo>
                  <a:lnTo>
                    <a:pt x="194" y="54"/>
                  </a:lnTo>
                  <a:lnTo>
                    <a:pt x="189" y="56"/>
                  </a:lnTo>
                  <a:lnTo>
                    <a:pt x="184" y="54"/>
                  </a:lnTo>
                  <a:lnTo>
                    <a:pt x="181" y="52"/>
                  </a:lnTo>
                  <a:lnTo>
                    <a:pt x="181" y="52"/>
                  </a:lnTo>
                  <a:lnTo>
                    <a:pt x="163" y="39"/>
                  </a:lnTo>
                  <a:lnTo>
                    <a:pt x="145" y="30"/>
                  </a:lnTo>
                  <a:lnTo>
                    <a:pt x="124" y="25"/>
                  </a:lnTo>
                  <a:lnTo>
                    <a:pt x="114" y="23"/>
                  </a:lnTo>
                  <a:lnTo>
                    <a:pt x="104" y="21"/>
                  </a:lnTo>
                  <a:lnTo>
                    <a:pt x="104" y="21"/>
                  </a:lnTo>
                  <a:lnTo>
                    <a:pt x="93" y="23"/>
                  </a:lnTo>
                  <a:lnTo>
                    <a:pt x="81" y="25"/>
                  </a:lnTo>
                  <a:lnTo>
                    <a:pt x="70" y="28"/>
                  </a:lnTo>
                  <a:lnTo>
                    <a:pt x="60" y="31"/>
                  </a:lnTo>
                  <a:lnTo>
                    <a:pt x="49" y="36"/>
                  </a:lnTo>
                  <a:lnTo>
                    <a:pt x="39" y="43"/>
                  </a:lnTo>
                  <a:lnTo>
                    <a:pt x="31" y="49"/>
                  </a:lnTo>
                  <a:lnTo>
                    <a:pt x="23" y="57"/>
                  </a:lnTo>
                  <a:lnTo>
                    <a:pt x="23" y="57"/>
                  </a:lnTo>
                  <a:lnTo>
                    <a:pt x="18" y="59"/>
                  </a:lnTo>
                  <a:lnTo>
                    <a:pt x="13" y="61"/>
                  </a:lnTo>
                  <a:lnTo>
                    <a:pt x="13" y="61"/>
                  </a:lnTo>
                  <a:close/>
                </a:path>
              </a:pathLst>
            </a:custGeom>
            <a:solidFill>
              <a:srgbClr val="018D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49" name="Freeform 1294"/>
            <p:cNvSpPr>
              <a:spLocks/>
            </p:cNvSpPr>
            <p:nvPr/>
          </p:nvSpPr>
          <p:spPr bwMode="auto">
            <a:xfrm>
              <a:off x="4188" y="3045"/>
              <a:ext cx="276" cy="75"/>
            </a:xfrm>
            <a:custGeom>
              <a:avLst/>
              <a:gdLst/>
              <a:ahLst/>
              <a:cxnLst>
                <a:cxn ang="0">
                  <a:pos x="12" y="75"/>
                </a:cxn>
                <a:cxn ang="0">
                  <a:pos x="12" y="75"/>
                </a:cxn>
                <a:cxn ang="0">
                  <a:pos x="8" y="75"/>
                </a:cxn>
                <a:cxn ang="0">
                  <a:pos x="5" y="73"/>
                </a:cxn>
                <a:cxn ang="0">
                  <a:pos x="5" y="73"/>
                </a:cxn>
                <a:cxn ang="0">
                  <a:pos x="2" y="70"/>
                </a:cxn>
                <a:cxn ang="0">
                  <a:pos x="0" y="65"/>
                </a:cxn>
                <a:cxn ang="0">
                  <a:pos x="0" y="62"/>
                </a:cxn>
                <a:cxn ang="0">
                  <a:pos x="4" y="57"/>
                </a:cxn>
                <a:cxn ang="0">
                  <a:pos x="4" y="57"/>
                </a:cxn>
                <a:cxn ang="0">
                  <a:pos x="17" y="44"/>
                </a:cxn>
                <a:cxn ang="0">
                  <a:pos x="33" y="33"/>
                </a:cxn>
                <a:cxn ang="0">
                  <a:pos x="49" y="23"/>
                </a:cxn>
                <a:cxn ang="0">
                  <a:pos x="66" y="15"/>
                </a:cxn>
                <a:cxn ang="0">
                  <a:pos x="83" y="8"/>
                </a:cxn>
                <a:cxn ang="0">
                  <a:pos x="103" y="3"/>
                </a:cxn>
                <a:cxn ang="0">
                  <a:pos x="123" y="0"/>
                </a:cxn>
                <a:cxn ang="0">
                  <a:pos x="142" y="0"/>
                </a:cxn>
                <a:cxn ang="0">
                  <a:pos x="142" y="0"/>
                </a:cxn>
                <a:cxn ang="0">
                  <a:pos x="160" y="0"/>
                </a:cxn>
                <a:cxn ang="0">
                  <a:pos x="178" y="3"/>
                </a:cxn>
                <a:cxn ang="0">
                  <a:pos x="194" y="7"/>
                </a:cxn>
                <a:cxn ang="0">
                  <a:pos x="212" y="13"/>
                </a:cxn>
                <a:cxn ang="0">
                  <a:pos x="227" y="20"/>
                </a:cxn>
                <a:cxn ang="0">
                  <a:pos x="243" y="28"/>
                </a:cxn>
                <a:cxn ang="0">
                  <a:pos x="258" y="38"/>
                </a:cxn>
                <a:cxn ang="0">
                  <a:pos x="273" y="49"/>
                </a:cxn>
                <a:cxn ang="0">
                  <a:pos x="273" y="49"/>
                </a:cxn>
                <a:cxn ang="0">
                  <a:pos x="274" y="54"/>
                </a:cxn>
                <a:cxn ang="0">
                  <a:pos x="276" y="57"/>
                </a:cxn>
                <a:cxn ang="0">
                  <a:pos x="274" y="62"/>
                </a:cxn>
                <a:cxn ang="0">
                  <a:pos x="271" y="65"/>
                </a:cxn>
                <a:cxn ang="0">
                  <a:pos x="271" y="65"/>
                </a:cxn>
                <a:cxn ang="0">
                  <a:pos x="268" y="67"/>
                </a:cxn>
                <a:cxn ang="0">
                  <a:pos x="263" y="69"/>
                </a:cxn>
                <a:cxn ang="0">
                  <a:pos x="258" y="67"/>
                </a:cxn>
                <a:cxn ang="0">
                  <a:pos x="253" y="65"/>
                </a:cxn>
                <a:cxn ang="0">
                  <a:pos x="253" y="65"/>
                </a:cxn>
                <a:cxn ang="0">
                  <a:pos x="242" y="54"/>
                </a:cxn>
                <a:cxn ang="0">
                  <a:pos x="229" y="46"/>
                </a:cxn>
                <a:cxn ang="0">
                  <a:pos x="216" y="39"/>
                </a:cxn>
                <a:cxn ang="0">
                  <a:pos x="201" y="33"/>
                </a:cxn>
                <a:cxn ang="0">
                  <a:pos x="188" y="28"/>
                </a:cxn>
                <a:cxn ang="0">
                  <a:pos x="172" y="24"/>
                </a:cxn>
                <a:cxn ang="0">
                  <a:pos x="157" y="21"/>
                </a:cxn>
                <a:cxn ang="0">
                  <a:pos x="142" y="21"/>
                </a:cxn>
                <a:cxn ang="0">
                  <a:pos x="142" y="21"/>
                </a:cxn>
                <a:cxn ang="0">
                  <a:pos x="124" y="21"/>
                </a:cxn>
                <a:cxn ang="0">
                  <a:pos x="108" y="24"/>
                </a:cxn>
                <a:cxn ang="0">
                  <a:pos x="92" y="28"/>
                </a:cxn>
                <a:cxn ang="0">
                  <a:pos x="77" y="34"/>
                </a:cxn>
                <a:cxn ang="0">
                  <a:pos x="62" y="41"/>
                </a:cxn>
                <a:cxn ang="0">
                  <a:pos x="48" y="51"/>
                </a:cxn>
                <a:cxn ang="0">
                  <a:pos x="35" y="60"/>
                </a:cxn>
                <a:cxn ang="0">
                  <a:pos x="21" y="72"/>
                </a:cxn>
                <a:cxn ang="0">
                  <a:pos x="21" y="72"/>
                </a:cxn>
                <a:cxn ang="0">
                  <a:pos x="18" y="75"/>
                </a:cxn>
                <a:cxn ang="0">
                  <a:pos x="12" y="75"/>
                </a:cxn>
                <a:cxn ang="0">
                  <a:pos x="12" y="75"/>
                </a:cxn>
              </a:cxnLst>
              <a:rect l="0" t="0" r="r" b="b"/>
              <a:pathLst>
                <a:path w="276" h="75">
                  <a:moveTo>
                    <a:pt x="12" y="75"/>
                  </a:moveTo>
                  <a:lnTo>
                    <a:pt x="12" y="75"/>
                  </a:lnTo>
                  <a:lnTo>
                    <a:pt x="8" y="75"/>
                  </a:lnTo>
                  <a:lnTo>
                    <a:pt x="5" y="73"/>
                  </a:lnTo>
                  <a:lnTo>
                    <a:pt x="5" y="73"/>
                  </a:lnTo>
                  <a:lnTo>
                    <a:pt x="2" y="70"/>
                  </a:lnTo>
                  <a:lnTo>
                    <a:pt x="0" y="65"/>
                  </a:lnTo>
                  <a:lnTo>
                    <a:pt x="0" y="62"/>
                  </a:lnTo>
                  <a:lnTo>
                    <a:pt x="4" y="57"/>
                  </a:lnTo>
                  <a:lnTo>
                    <a:pt x="4" y="57"/>
                  </a:lnTo>
                  <a:lnTo>
                    <a:pt x="17" y="44"/>
                  </a:lnTo>
                  <a:lnTo>
                    <a:pt x="33" y="33"/>
                  </a:lnTo>
                  <a:lnTo>
                    <a:pt x="49" y="23"/>
                  </a:lnTo>
                  <a:lnTo>
                    <a:pt x="66" y="15"/>
                  </a:lnTo>
                  <a:lnTo>
                    <a:pt x="83" y="8"/>
                  </a:lnTo>
                  <a:lnTo>
                    <a:pt x="103" y="3"/>
                  </a:lnTo>
                  <a:lnTo>
                    <a:pt x="123" y="0"/>
                  </a:lnTo>
                  <a:lnTo>
                    <a:pt x="142" y="0"/>
                  </a:lnTo>
                  <a:lnTo>
                    <a:pt x="142" y="0"/>
                  </a:lnTo>
                  <a:lnTo>
                    <a:pt x="160" y="0"/>
                  </a:lnTo>
                  <a:lnTo>
                    <a:pt x="178" y="3"/>
                  </a:lnTo>
                  <a:lnTo>
                    <a:pt x="194" y="7"/>
                  </a:lnTo>
                  <a:lnTo>
                    <a:pt x="212" y="13"/>
                  </a:lnTo>
                  <a:lnTo>
                    <a:pt x="227" y="20"/>
                  </a:lnTo>
                  <a:lnTo>
                    <a:pt x="243" y="28"/>
                  </a:lnTo>
                  <a:lnTo>
                    <a:pt x="258" y="38"/>
                  </a:lnTo>
                  <a:lnTo>
                    <a:pt x="273" y="49"/>
                  </a:lnTo>
                  <a:lnTo>
                    <a:pt x="273" y="49"/>
                  </a:lnTo>
                  <a:lnTo>
                    <a:pt x="274" y="54"/>
                  </a:lnTo>
                  <a:lnTo>
                    <a:pt x="276" y="57"/>
                  </a:lnTo>
                  <a:lnTo>
                    <a:pt x="274" y="62"/>
                  </a:lnTo>
                  <a:lnTo>
                    <a:pt x="271" y="65"/>
                  </a:lnTo>
                  <a:lnTo>
                    <a:pt x="271" y="65"/>
                  </a:lnTo>
                  <a:lnTo>
                    <a:pt x="268" y="67"/>
                  </a:lnTo>
                  <a:lnTo>
                    <a:pt x="263" y="69"/>
                  </a:lnTo>
                  <a:lnTo>
                    <a:pt x="258" y="67"/>
                  </a:lnTo>
                  <a:lnTo>
                    <a:pt x="253" y="65"/>
                  </a:lnTo>
                  <a:lnTo>
                    <a:pt x="253" y="65"/>
                  </a:lnTo>
                  <a:lnTo>
                    <a:pt x="242" y="54"/>
                  </a:lnTo>
                  <a:lnTo>
                    <a:pt x="229" y="46"/>
                  </a:lnTo>
                  <a:lnTo>
                    <a:pt x="216" y="39"/>
                  </a:lnTo>
                  <a:lnTo>
                    <a:pt x="201" y="33"/>
                  </a:lnTo>
                  <a:lnTo>
                    <a:pt x="188" y="28"/>
                  </a:lnTo>
                  <a:lnTo>
                    <a:pt x="172" y="24"/>
                  </a:lnTo>
                  <a:lnTo>
                    <a:pt x="157" y="21"/>
                  </a:lnTo>
                  <a:lnTo>
                    <a:pt x="142" y="21"/>
                  </a:lnTo>
                  <a:lnTo>
                    <a:pt x="142" y="21"/>
                  </a:lnTo>
                  <a:lnTo>
                    <a:pt x="124" y="21"/>
                  </a:lnTo>
                  <a:lnTo>
                    <a:pt x="108" y="24"/>
                  </a:lnTo>
                  <a:lnTo>
                    <a:pt x="92" y="28"/>
                  </a:lnTo>
                  <a:lnTo>
                    <a:pt x="77" y="34"/>
                  </a:lnTo>
                  <a:lnTo>
                    <a:pt x="62" y="41"/>
                  </a:lnTo>
                  <a:lnTo>
                    <a:pt x="48" y="51"/>
                  </a:lnTo>
                  <a:lnTo>
                    <a:pt x="35" y="60"/>
                  </a:lnTo>
                  <a:lnTo>
                    <a:pt x="21" y="72"/>
                  </a:lnTo>
                  <a:lnTo>
                    <a:pt x="21" y="72"/>
                  </a:lnTo>
                  <a:lnTo>
                    <a:pt x="18" y="75"/>
                  </a:lnTo>
                  <a:lnTo>
                    <a:pt x="12" y="75"/>
                  </a:lnTo>
                  <a:lnTo>
                    <a:pt x="12" y="75"/>
                  </a:lnTo>
                  <a:close/>
                </a:path>
              </a:pathLst>
            </a:custGeom>
            <a:solidFill>
              <a:srgbClr val="018D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0" name="Freeform 1295"/>
            <p:cNvSpPr>
              <a:spLocks/>
            </p:cNvSpPr>
            <p:nvPr/>
          </p:nvSpPr>
          <p:spPr bwMode="auto">
            <a:xfrm>
              <a:off x="4309" y="3198"/>
              <a:ext cx="39" cy="38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0" y="18"/>
                </a:cxn>
                <a:cxn ang="0">
                  <a:pos x="2" y="12"/>
                </a:cxn>
                <a:cxn ang="0">
                  <a:pos x="7" y="5"/>
                </a:cxn>
                <a:cxn ang="0">
                  <a:pos x="11" y="0"/>
                </a:cxn>
                <a:cxn ang="0">
                  <a:pos x="20" y="0"/>
                </a:cxn>
                <a:cxn ang="0">
                  <a:pos x="20" y="0"/>
                </a:cxn>
                <a:cxn ang="0">
                  <a:pos x="28" y="0"/>
                </a:cxn>
                <a:cxn ang="0">
                  <a:pos x="33" y="5"/>
                </a:cxn>
                <a:cxn ang="0">
                  <a:pos x="38" y="12"/>
                </a:cxn>
                <a:cxn ang="0">
                  <a:pos x="39" y="18"/>
                </a:cxn>
                <a:cxn ang="0">
                  <a:pos x="39" y="18"/>
                </a:cxn>
                <a:cxn ang="0">
                  <a:pos x="38" y="27"/>
                </a:cxn>
                <a:cxn ang="0">
                  <a:pos x="33" y="33"/>
                </a:cxn>
                <a:cxn ang="0">
                  <a:pos x="28" y="36"/>
                </a:cxn>
                <a:cxn ang="0">
                  <a:pos x="20" y="38"/>
                </a:cxn>
                <a:cxn ang="0">
                  <a:pos x="20" y="38"/>
                </a:cxn>
                <a:cxn ang="0">
                  <a:pos x="11" y="36"/>
                </a:cxn>
                <a:cxn ang="0">
                  <a:pos x="7" y="33"/>
                </a:cxn>
                <a:cxn ang="0">
                  <a:pos x="2" y="27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39" h="38">
                  <a:moveTo>
                    <a:pt x="0" y="18"/>
                  </a:moveTo>
                  <a:lnTo>
                    <a:pt x="0" y="18"/>
                  </a:lnTo>
                  <a:lnTo>
                    <a:pt x="2" y="12"/>
                  </a:lnTo>
                  <a:lnTo>
                    <a:pt x="7" y="5"/>
                  </a:lnTo>
                  <a:lnTo>
                    <a:pt x="11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0"/>
                  </a:lnTo>
                  <a:lnTo>
                    <a:pt x="33" y="5"/>
                  </a:lnTo>
                  <a:lnTo>
                    <a:pt x="38" y="12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8" y="27"/>
                  </a:lnTo>
                  <a:lnTo>
                    <a:pt x="33" y="33"/>
                  </a:lnTo>
                  <a:lnTo>
                    <a:pt x="28" y="36"/>
                  </a:lnTo>
                  <a:lnTo>
                    <a:pt x="20" y="38"/>
                  </a:lnTo>
                  <a:lnTo>
                    <a:pt x="20" y="38"/>
                  </a:lnTo>
                  <a:lnTo>
                    <a:pt x="11" y="36"/>
                  </a:lnTo>
                  <a:lnTo>
                    <a:pt x="7" y="33"/>
                  </a:lnTo>
                  <a:lnTo>
                    <a:pt x="2" y="27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018D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1" name="Freeform 1296"/>
            <p:cNvSpPr>
              <a:spLocks/>
            </p:cNvSpPr>
            <p:nvPr/>
          </p:nvSpPr>
          <p:spPr bwMode="auto">
            <a:xfrm>
              <a:off x="3384" y="3368"/>
              <a:ext cx="688" cy="258"/>
            </a:xfrm>
            <a:custGeom>
              <a:avLst/>
              <a:gdLst/>
              <a:ahLst/>
              <a:cxnLst>
                <a:cxn ang="0">
                  <a:pos x="688" y="258"/>
                </a:cxn>
                <a:cxn ang="0">
                  <a:pos x="688" y="258"/>
                </a:cxn>
                <a:cxn ang="0">
                  <a:pos x="685" y="247"/>
                </a:cxn>
                <a:cxn ang="0">
                  <a:pos x="679" y="237"/>
                </a:cxn>
                <a:cxn ang="0">
                  <a:pos x="672" y="229"/>
                </a:cxn>
                <a:cxn ang="0">
                  <a:pos x="664" y="219"/>
                </a:cxn>
                <a:cxn ang="0">
                  <a:pos x="654" y="214"/>
                </a:cxn>
                <a:cxn ang="0">
                  <a:pos x="644" y="211"/>
                </a:cxn>
                <a:cxn ang="0">
                  <a:pos x="633" y="204"/>
                </a:cxn>
                <a:cxn ang="0">
                  <a:pos x="620" y="204"/>
                </a:cxn>
                <a:cxn ang="0">
                  <a:pos x="612" y="204"/>
                </a:cxn>
                <a:cxn ang="0">
                  <a:pos x="602" y="207"/>
                </a:cxn>
                <a:cxn ang="0">
                  <a:pos x="602" y="193"/>
                </a:cxn>
                <a:cxn ang="0">
                  <a:pos x="602" y="180"/>
                </a:cxn>
                <a:cxn ang="0">
                  <a:pos x="595" y="165"/>
                </a:cxn>
                <a:cxn ang="0">
                  <a:pos x="589" y="150"/>
                </a:cxn>
                <a:cxn ang="0">
                  <a:pos x="581" y="139"/>
                </a:cxn>
                <a:cxn ang="0">
                  <a:pos x="568" y="132"/>
                </a:cxn>
                <a:cxn ang="0">
                  <a:pos x="555" y="124"/>
                </a:cxn>
                <a:cxn ang="0">
                  <a:pos x="540" y="121"/>
                </a:cxn>
                <a:cxn ang="0">
                  <a:pos x="525" y="118"/>
                </a:cxn>
                <a:cxn ang="0">
                  <a:pos x="522" y="96"/>
                </a:cxn>
                <a:cxn ang="0">
                  <a:pos x="516" y="72"/>
                </a:cxn>
                <a:cxn ang="0">
                  <a:pos x="502" y="51"/>
                </a:cxn>
                <a:cxn ang="0">
                  <a:pos x="488" y="33"/>
                </a:cxn>
                <a:cxn ang="0">
                  <a:pos x="471" y="18"/>
                </a:cxn>
                <a:cxn ang="0">
                  <a:pos x="450" y="10"/>
                </a:cxn>
                <a:cxn ang="0">
                  <a:pos x="429" y="0"/>
                </a:cxn>
                <a:cxn ang="0">
                  <a:pos x="405" y="0"/>
                </a:cxn>
                <a:cxn ang="0">
                  <a:pos x="378" y="0"/>
                </a:cxn>
                <a:cxn ang="0">
                  <a:pos x="357" y="10"/>
                </a:cxn>
                <a:cxn ang="0">
                  <a:pos x="336" y="18"/>
                </a:cxn>
                <a:cxn ang="0">
                  <a:pos x="321" y="31"/>
                </a:cxn>
                <a:cxn ang="0">
                  <a:pos x="305" y="49"/>
                </a:cxn>
                <a:cxn ang="0">
                  <a:pos x="292" y="67"/>
                </a:cxn>
                <a:cxn ang="0">
                  <a:pos x="287" y="88"/>
                </a:cxn>
                <a:cxn ang="0">
                  <a:pos x="281" y="108"/>
                </a:cxn>
                <a:cxn ang="0">
                  <a:pos x="259" y="106"/>
                </a:cxn>
                <a:cxn ang="0">
                  <a:pos x="233" y="108"/>
                </a:cxn>
                <a:cxn ang="0">
                  <a:pos x="215" y="114"/>
                </a:cxn>
                <a:cxn ang="0">
                  <a:pos x="197" y="124"/>
                </a:cxn>
                <a:cxn ang="0">
                  <a:pos x="178" y="132"/>
                </a:cxn>
                <a:cxn ang="0">
                  <a:pos x="163" y="144"/>
                </a:cxn>
                <a:cxn ang="0">
                  <a:pos x="150" y="160"/>
                </a:cxn>
                <a:cxn ang="0">
                  <a:pos x="142" y="175"/>
                </a:cxn>
                <a:cxn ang="0">
                  <a:pos x="132" y="193"/>
                </a:cxn>
                <a:cxn ang="0">
                  <a:pos x="119" y="183"/>
                </a:cxn>
                <a:cxn ang="0">
                  <a:pos x="108" y="180"/>
                </a:cxn>
                <a:cxn ang="0">
                  <a:pos x="91" y="175"/>
                </a:cxn>
                <a:cxn ang="0">
                  <a:pos x="80" y="175"/>
                </a:cxn>
                <a:cxn ang="0">
                  <a:pos x="60" y="175"/>
                </a:cxn>
                <a:cxn ang="0">
                  <a:pos x="46" y="180"/>
                </a:cxn>
                <a:cxn ang="0">
                  <a:pos x="33" y="186"/>
                </a:cxn>
                <a:cxn ang="0">
                  <a:pos x="21" y="196"/>
                </a:cxn>
                <a:cxn ang="0">
                  <a:pos x="11" y="207"/>
                </a:cxn>
                <a:cxn ang="0">
                  <a:pos x="5" y="219"/>
                </a:cxn>
                <a:cxn ang="0">
                  <a:pos x="0" y="237"/>
                </a:cxn>
                <a:cxn ang="0">
                  <a:pos x="0" y="253"/>
                </a:cxn>
                <a:cxn ang="0">
                  <a:pos x="0" y="258"/>
                </a:cxn>
                <a:cxn ang="0">
                  <a:pos x="688" y="258"/>
                </a:cxn>
                <a:cxn ang="0">
                  <a:pos x="688" y="258"/>
                </a:cxn>
              </a:cxnLst>
              <a:rect l="0" t="0" r="r" b="b"/>
              <a:pathLst>
                <a:path w="688" h="258">
                  <a:moveTo>
                    <a:pt x="688" y="258"/>
                  </a:moveTo>
                  <a:lnTo>
                    <a:pt x="688" y="258"/>
                  </a:lnTo>
                  <a:lnTo>
                    <a:pt x="685" y="247"/>
                  </a:lnTo>
                  <a:lnTo>
                    <a:pt x="679" y="237"/>
                  </a:lnTo>
                  <a:lnTo>
                    <a:pt x="672" y="229"/>
                  </a:lnTo>
                  <a:lnTo>
                    <a:pt x="664" y="219"/>
                  </a:lnTo>
                  <a:lnTo>
                    <a:pt x="654" y="214"/>
                  </a:lnTo>
                  <a:lnTo>
                    <a:pt x="644" y="211"/>
                  </a:lnTo>
                  <a:lnTo>
                    <a:pt x="633" y="204"/>
                  </a:lnTo>
                  <a:lnTo>
                    <a:pt x="620" y="204"/>
                  </a:lnTo>
                  <a:lnTo>
                    <a:pt x="612" y="204"/>
                  </a:lnTo>
                  <a:lnTo>
                    <a:pt x="602" y="207"/>
                  </a:lnTo>
                  <a:lnTo>
                    <a:pt x="602" y="193"/>
                  </a:lnTo>
                  <a:lnTo>
                    <a:pt x="602" y="180"/>
                  </a:lnTo>
                  <a:lnTo>
                    <a:pt x="595" y="165"/>
                  </a:lnTo>
                  <a:lnTo>
                    <a:pt x="589" y="150"/>
                  </a:lnTo>
                  <a:lnTo>
                    <a:pt x="581" y="139"/>
                  </a:lnTo>
                  <a:lnTo>
                    <a:pt x="568" y="132"/>
                  </a:lnTo>
                  <a:lnTo>
                    <a:pt x="555" y="124"/>
                  </a:lnTo>
                  <a:lnTo>
                    <a:pt x="540" y="121"/>
                  </a:lnTo>
                  <a:lnTo>
                    <a:pt x="525" y="118"/>
                  </a:lnTo>
                  <a:lnTo>
                    <a:pt x="522" y="96"/>
                  </a:lnTo>
                  <a:lnTo>
                    <a:pt x="516" y="72"/>
                  </a:lnTo>
                  <a:lnTo>
                    <a:pt x="502" y="51"/>
                  </a:lnTo>
                  <a:lnTo>
                    <a:pt x="488" y="33"/>
                  </a:lnTo>
                  <a:lnTo>
                    <a:pt x="471" y="18"/>
                  </a:lnTo>
                  <a:lnTo>
                    <a:pt x="450" y="10"/>
                  </a:lnTo>
                  <a:lnTo>
                    <a:pt x="429" y="0"/>
                  </a:lnTo>
                  <a:lnTo>
                    <a:pt x="405" y="0"/>
                  </a:lnTo>
                  <a:lnTo>
                    <a:pt x="378" y="0"/>
                  </a:lnTo>
                  <a:lnTo>
                    <a:pt x="357" y="10"/>
                  </a:lnTo>
                  <a:lnTo>
                    <a:pt x="336" y="18"/>
                  </a:lnTo>
                  <a:lnTo>
                    <a:pt x="321" y="31"/>
                  </a:lnTo>
                  <a:lnTo>
                    <a:pt x="305" y="49"/>
                  </a:lnTo>
                  <a:lnTo>
                    <a:pt x="292" y="67"/>
                  </a:lnTo>
                  <a:lnTo>
                    <a:pt x="287" y="88"/>
                  </a:lnTo>
                  <a:lnTo>
                    <a:pt x="281" y="108"/>
                  </a:lnTo>
                  <a:lnTo>
                    <a:pt x="259" y="106"/>
                  </a:lnTo>
                  <a:lnTo>
                    <a:pt x="233" y="108"/>
                  </a:lnTo>
                  <a:lnTo>
                    <a:pt x="215" y="114"/>
                  </a:lnTo>
                  <a:lnTo>
                    <a:pt x="197" y="124"/>
                  </a:lnTo>
                  <a:lnTo>
                    <a:pt x="178" y="132"/>
                  </a:lnTo>
                  <a:lnTo>
                    <a:pt x="163" y="144"/>
                  </a:lnTo>
                  <a:lnTo>
                    <a:pt x="150" y="160"/>
                  </a:lnTo>
                  <a:lnTo>
                    <a:pt x="142" y="175"/>
                  </a:lnTo>
                  <a:lnTo>
                    <a:pt x="132" y="193"/>
                  </a:lnTo>
                  <a:lnTo>
                    <a:pt x="119" y="183"/>
                  </a:lnTo>
                  <a:lnTo>
                    <a:pt x="108" y="180"/>
                  </a:lnTo>
                  <a:lnTo>
                    <a:pt x="91" y="175"/>
                  </a:lnTo>
                  <a:lnTo>
                    <a:pt x="80" y="175"/>
                  </a:lnTo>
                  <a:lnTo>
                    <a:pt x="60" y="175"/>
                  </a:lnTo>
                  <a:lnTo>
                    <a:pt x="46" y="180"/>
                  </a:lnTo>
                  <a:lnTo>
                    <a:pt x="33" y="186"/>
                  </a:lnTo>
                  <a:lnTo>
                    <a:pt x="21" y="196"/>
                  </a:lnTo>
                  <a:lnTo>
                    <a:pt x="11" y="207"/>
                  </a:lnTo>
                  <a:lnTo>
                    <a:pt x="5" y="219"/>
                  </a:lnTo>
                  <a:lnTo>
                    <a:pt x="0" y="237"/>
                  </a:lnTo>
                  <a:lnTo>
                    <a:pt x="0" y="253"/>
                  </a:lnTo>
                  <a:lnTo>
                    <a:pt x="0" y="258"/>
                  </a:lnTo>
                  <a:lnTo>
                    <a:pt x="688" y="258"/>
                  </a:lnTo>
                  <a:lnTo>
                    <a:pt x="688" y="258"/>
                  </a:lnTo>
                  <a:close/>
                </a:path>
              </a:pathLst>
            </a:custGeom>
            <a:solidFill>
              <a:srgbClr val="E6E7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752" name="Group 3"/>
          <p:cNvGrpSpPr>
            <a:grpSpLocks noChangeAspect="1"/>
          </p:cNvGrpSpPr>
          <p:nvPr/>
        </p:nvGrpSpPr>
        <p:grpSpPr bwMode="auto">
          <a:xfrm>
            <a:off x="9526997" y="3276561"/>
            <a:ext cx="1117600" cy="915987"/>
            <a:chOff x="5254" y="1955"/>
            <a:chExt cx="704" cy="577"/>
          </a:xfrm>
        </p:grpSpPr>
        <p:sp>
          <p:nvSpPr>
            <p:cNvPr id="753" name="AutoShape 2"/>
            <p:cNvSpPr>
              <a:spLocks noChangeAspect="1" noChangeArrowheads="1" noTextEdit="1"/>
            </p:cNvSpPr>
            <p:nvPr/>
          </p:nvSpPr>
          <p:spPr bwMode="auto">
            <a:xfrm>
              <a:off x="5254" y="1955"/>
              <a:ext cx="704" cy="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4" name="Line 4"/>
            <p:cNvSpPr>
              <a:spLocks noChangeShapeType="1"/>
            </p:cNvSpPr>
            <p:nvPr/>
          </p:nvSpPr>
          <p:spPr bwMode="auto">
            <a:xfrm flipH="1" flipV="1">
              <a:off x="5953" y="2523"/>
              <a:ext cx="2" cy="6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5" name="Line 5"/>
            <p:cNvSpPr>
              <a:spLocks noChangeShapeType="1"/>
            </p:cNvSpPr>
            <p:nvPr/>
          </p:nvSpPr>
          <p:spPr bwMode="auto">
            <a:xfrm flipH="1" flipV="1">
              <a:off x="5948" y="2489"/>
              <a:ext cx="1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6" name="Line 6"/>
            <p:cNvSpPr>
              <a:spLocks noChangeShapeType="1"/>
            </p:cNvSpPr>
            <p:nvPr/>
          </p:nvSpPr>
          <p:spPr bwMode="auto">
            <a:xfrm flipH="1" flipV="1">
              <a:off x="5941" y="2455"/>
              <a:ext cx="2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7" name="Line 7"/>
            <p:cNvSpPr>
              <a:spLocks noChangeShapeType="1"/>
            </p:cNvSpPr>
            <p:nvPr/>
          </p:nvSpPr>
          <p:spPr bwMode="auto">
            <a:xfrm flipH="1" flipV="1">
              <a:off x="5932" y="2422"/>
              <a:ext cx="2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8" name="Line 8"/>
            <p:cNvSpPr>
              <a:spLocks noChangeShapeType="1"/>
            </p:cNvSpPr>
            <p:nvPr/>
          </p:nvSpPr>
          <p:spPr bwMode="auto">
            <a:xfrm flipH="1" flipV="1">
              <a:off x="5920" y="2389"/>
              <a:ext cx="4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59" name="Line 9"/>
            <p:cNvSpPr>
              <a:spLocks noChangeShapeType="1"/>
            </p:cNvSpPr>
            <p:nvPr/>
          </p:nvSpPr>
          <p:spPr bwMode="auto">
            <a:xfrm flipH="1" flipV="1">
              <a:off x="5908" y="2357"/>
              <a:ext cx="4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0" name="Line 10"/>
            <p:cNvSpPr>
              <a:spLocks noChangeShapeType="1"/>
            </p:cNvSpPr>
            <p:nvPr/>
          </p:nvSpPr>
          <p:spPr bwMode="auto">
            <a:xfrm flipH="1" flipV="1">
              <a:off x="5894" y="2326"/>
              <a:ext cx="4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1" name="Freeform 11"/>
            <p:cNvSpPr>
              <a:spLocks/>
            </p:cNvSpPr>
            <p:nvPr/>
          </p:nvSpPr>
          <p:spPr bwMode="auto">
            <a:xfrm>
              <a:off x="5879" y="2295"/>
              <a:ext cx="3" cy="7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2" y="2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3" y="7"/>
                  </a:moveTo>
                  <a:lnTo>
                    <a:pt x="2" y="2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2" name="Line 12"/>
            <p:cNvSpPr>
              <a:spLocks noChangeShapeType="1"/>
            </p:cNvSpPr>
            <p:nvPr/>
          </p:nvSpPr>
          <p:spPr bwMode="auto">
            <a:xfrm flipH="1" flipV="1">
              <a:off x="5862" y="2266"/>
              <a:ext cx="3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3" name="Line 13"/>
            <p:cNvSpPr>
              <a:spLocks noChangeShapeType="1"/>
            </p:cNvSpPr>
            <p:nvPr/>
          </p:nvSpPr>
          <p:spPr bwMode="auto">
            <a:xfrm flipH="1" flipV="1">
              <a:off x="5843" y="2237"/>
              <a:ext cx="3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4" name="Line 14"/>
            <p:cNvSpPr>
              <a:spLocks noChangeShapeType="1"/>
            </p:cNvSpPr>
            <p:nvPr/>
          </p:nvSpPr>
          <p:spPr bwMode="auto">
            <a:xfrm flipH="1" flipV="1">
              <a:off x="5822" y="2209"/>
              <a:ext cx="6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5" name="Line 15"/>
            <p:cNvSpPr>
              <a:spLocks noChangeShapeType="1"/>
            </p:cNvSpPr>
            <p:nvPr/>
          </p:nvSpPr>
          <p:spPr bwMode="auto">
            <a:xfrm flipH="1" flipV="1">
              <a:off x="5802" y="2182"/>
              <a:ext cx="3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6" name="Line 16"/>
            <p:cNvSpPr>
              <a:spLocks noChangeShapeType="1"/>
            </p:cNvSpPr>
            <p:nvPr/>
          </p:nvSpPr>
          <p:spPr bwMode="auto">
            <a:xfrm flipH="1" flipV="1">
              <a:off x="5778" y="2158"/>
              <a:ext cx="5" cy="3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7" name="Line 17"/>
            <p:cNvSpPr>
              <a:spLocks noChangeShapeType="1"/>
            </p:cNvSpPr>
            <p:nvPr/>
          </p:nvSpPr>
          <p:spPr bwMode="auto">
            <a:xfrm flipH="1" flipV="1">
              <a:off x="5754" y="2132"/>
              <a:ext cx="5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8" name="Freeform 18"/>
            <p:cNvSpPr>
              <a:spLocks/>
            </p:cNvSpPr>
            <p:nvPr/>
          </p:nvSpPr>
          <p:spPr bwMode="auto">
            <a:xfrm>
              <a:off x="5730" y="2110"/>
              <a:ext cx="5" cy="3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3" y="1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3" y="1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69" name="Line 19"/>
            <p:cNvSpPr>
              <a:spLocks noChangeShapeType="1"/>
            </p:cNvSpPr>
            <p:nvPr/>
          </p:nvSpPr>
          <p:spPr bwMode="auto">
            <a:xfrm flipH="1" flipV="1">
              <a:off x="5702" y="2087"/>
              <a:ext cx="5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0" name="Line 20"/>
            <p:cNvSpPr>
              <a:spLocks noChangeShapeType="1"/>
            </p:cNvSpPr>
            <p:nvPr/>
          </p:nvSpPr>
          <p:spPr bwMode="auto">
            <a:xfrm flipH="1" flipV="1">
              <a:off x="5675" y="2068"/>
              <a:ext cx="5" cy="4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1" name="Line 21"/>
            <p:cNvSpPr>
              <a:spLocks noChangeShapeType="1"/>
            </p:cNvSpPr>
            <p:nvPr/>
          </p:nvSpPr>
          <p:spPr bwMode="auto">
            <a:xfrm flipH="1" flipV="1">
              <a:off x="5645" y="2049"/>
              <a:ext cx="6" cy="4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2" name="Line 22"/>
            <p:cNvSpPr>
              <a:spLocks noChangeShapeType="1"/>
            </p:cNvSpPr>
            <p:nvPr/>
          </p:nvSpPr>
          <p:spPr bwMode="auto">
            <a:xfrm flipH="1" flipV="1">
              <a:off x="5616" y="2032"/>
              <a:ext cx="5" cy="4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3" name="Line 23"/>
            <p:cNvSpPr>
              <a:spLocks noChangeShapeType="1"/>
            </p:cNvSpPr>
            <p:nvPr/>
          </p:nvSpPr>
          <p:spPr bwMode="auto">
            <a:xfrm flipH="1" flipV="1">
              <a:off x="5585" y="2017"/>
              <a:ext cx="6" cy="3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4" name="Line 24"/>
            <p:cNvSpPr>
              <a:spLocks noChangeShapeType="1"/>
            </p:cNvSpPr>
            <p:nvPr/>
          </p:nvSpPr>
          <p:spPr bwMode="auto">
            <a:xfrm flipH="1" flipV="1">
              <a:off x="5553" y="2003"/>
              <a:ext cx="7" cy="4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5" name="Freeform 25"/>
            <p:cNvSpPr>
              <a:spLocks/>
            </p:cNvSpPr>
            <p:nvPr/>
          </p:nvSpPr>
          <p:spPr bwMode="auto">
            <a:xfrm>
              <a:off x="5522" y="1991"/>
              <a:ext cx="5" cy="3"/>
            </a:xfrm>
            <a:custGeom>
              <a:avLst/>
              <a:gdLst/>
              <a:ahLst/>
              <a:cxnLst>
                <a:cxn ang="0">
                  <a:pos x="5" y="3"/>
                </a:cxn>
                <a:cxn ang="0">
                  <a:pos x="5" y="2"/>
                </a:cxn>
                <a:cxn ang="0">
                  <a:pos x="0" y="0"/>
                </a:cxn>
              </a:cxnLst>
              <a:rect l="0" t="0" r="r" b="b"/>
              <a:pathLst>
                <a:path w="5" h="3">
                  <a:moveTo>
                    <a:pt x="5" y="3"/>
                  </a:moveTo>
                  <a:lnTo>
                    <a:pt x="5" y="2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6" name="Line 26"/>
            <p:cNvSpPr>
              <a:spLocks noChangeShapeType="1"/>
            </p:cNvSpPr>
            <p:nvPr/>
          </p:nvSpPr>
          <p:spPr bwMode="auto">
            <a:xfrm flipH="1" flipV="1">
              <a:off x="5488" y="1981"/>
              <a:ext cx="6" cy="3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7" name="Line 27"/>
            <p:cNvSpPr>
              <a:spLocks noChangeShapeType="1"/>
            </p:cNvSpPr>
            <p:nvPr/>
          </p:nvSpPr>
          <p:spPr bwMode="auto">
            <a:xfrm flipH="1">
              <a:off x="5455" y="1974"/>
              <a:ext cx="7" cy="1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8" name="Freeform 28"/>
            <p:cNvSpPr>
              <a:spLocks/>
            </p:cNvSpPr>
            <p:nvPr/>
          </p:nvSpPr>
          <p:spPr bwMode="auto">
            <a:xfrm>
              <a:off x="5421" y="1967"/>
              <a:ext cx="6" cy="1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0"/>
                </a:cxn>
                <a:cxn ang="0">
                  <a:pos x="0" y="0"/>
                </a:cxn>
              </a:cxnLst>
              <a:rect l="0" t="0" r="r" b="b"/>
              <a:pathLst>
                <a:path w="6">
                  <a:moveTo>
                    <a:pt x="6" y="0"/>
                  </a:moveTo>
                  <a:lnTo>
                    <a:pt x="5" y="0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79" name="Line 29"/>
            <p:cNvSpPr>
              <a:spLocks noChangeShapeType="1"/>
            </p:cNvSpPr>
            <p:nvPr/>
          </p:nvSpPr>
          <p:spPr bwMode="auto">
            <a:xfrm flipH="1" flipV="1">
              <a:off x="5388" y="1962"/>
              <a:ext cx="7" cy="2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0" name="Line 30"/>
            <p:cNvSpPr>
              <a:spLocks noChangeShapeType="1"/>
            </p:cNvSpPr>
            <p:nvPr/>
          </p:nvSpPr>
          <p:spPr bwMode="auto">
            <a:xfrm flipH="1">
              <a:off x="5354" y="1960"/>
              <a:ext cx="6" cy="1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1" name="Line 31"/>
            <p:cNvSpPr>
              <a:spLocks noChangeShapeType="1"/>
            </p:cNvSpPr>
            <p:nvPr/>
          </p:nvSpPr>
          <p:spPr bwMode="auto">
            <a:xfrm flipH="1">
              <a:off x="5319" y="1958"/>
              <a:ext cx="7" cy="1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2" name="Freeform 32"/>
            <p:cNvSpPr>
              <a:spLocks/>
            </p:cNvSpPr>
            <p:nvPr/>
          </p:nvSpPr>
          <p:spPr bwMode="auto">
            <a:xfrm>
              <a:off x="5285" y="1958"/>
              <a:ext cx="7" cy="2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2"/>
                </a:cxn>
                <a:cxn ang="0">
                  <a:pos x="0" y="2"/>
                </a:cxn>
              </a:cxnLst>
              <a:rect l="0" t="0" r="r" b="b"/>
              <a:pathLst>
                <a:path w="7" h="2">
                  <a:moveTo>
                    <a:pt x="7" y="0"/>
                  </a:moveTo>
                  <a:lnTo>
                    <a:pt x="0" y="2"/>
                  </a:lnTo>
                  <a:lnTo>
                    <a:pt x="0" y="2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3" name="Line 33"/>
            <p:cNvSpPr>
              <a:spLocks noChangeShapeType="1"/>
            </p:cNvSpPr>
            <p:nvPr/>
          </p:nvSpPr>
          <p:spPr bwMode="auto">
            <a:xfrm flipV="1">
              <a:off x="5919" y="2513"/>
              <a:ext cx="1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4" name="Line 34"/>
            <p:cNvSpPr>
              <a:spLocks noChangeShapeType="1"/>
            </p:cNvSpPr>
            <p:nvPr/>
          </p:nvSpPr>
          <p:spPr bwMode="auto">
            <a:xfrm flipH="1" flipV="1">
              <a:off x="5912" y="2479"/>
              <a:ext cx="1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5" name="Line 35"/>
            <p:cNvSpPr>
              <a:spLocks noChangeShapeType="1"/>
            </p:cNvSpPr>
            <p:nvPr/>
          </p:nvSpPr>
          <p:spPr bwMode="auto">
            <a:xfrm flipH="1" flipV="1">
              <a:off x="5905" y="2446"/>
              <a:ext cx="1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6" name="Line 36"/>
            <p:cNvSpPr>
              <a:spLocks noChangeShapeType="1"/>
            </p:cNvSpPr>
            <p:nvPr/>
          </p:nvSpPr>
          <p:spPr bwMode="auto">
            <a:xfrm flipH="1" flipV="1">
              <a:off x="5894" y="2414"/>
              <a:ext cx="2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7" name="Line 37"/>
            <p:cNvSpPr>
              <a:spLocks noChangeShapeType="1"/>
            </p:cNvSpPr>
            <p:nvPr/>
          </p:nvSpPr>
          <p:spPr bwMode="auto">
            <a:xfrm flipH="1" flipV="1">
              <a:off x="5884" y="2381"/>
              <a:ext cx="2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8" name="Line 38"/>
            <p:cNvSpPr>
              <a:spLocks noChangeShapeType="1"/>
            </p:cNvSpPr>
            <p:nvPr/>
          </p:nvSpPr>
          <p:spPr bwMode="auto">
            <a:xfrm flipH="1" flipV="1">
              <a:off x="5870" y="2348"/>
              <a:ext cx="4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89" name="Line 39"/>
            <p:cNvSpPr>
              <a:spLocks noChangeShapeType="1"/>
            </p:cNvSpPr>
            <p:nvPr/>
          </p:nvSpPr>
          <p:spPr bwMode="auto">
            <a:xfrm flipH="1" flipV="1">
              <a:off x="5855" y="2317"/>
              <a:ext cx="3" cy="7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0" name="Line 40"/>
            <p:cNvSpPr>
              <a:spLocks noChangeShapeType="1"/>
            </p:cNvSpPr>
            <p:nvPr/>
          </p:nvSpPr>
          <p:spPr bwMode="auto">
            <a:xfrm flipH="1" flipV="1">
              <a:off x="5840" y="2288"/>
              <a:ext cx="3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1" name="Line 41"/>
            <p:cNvSpPr>
              <a:spLocks noChangeShapeType="1"/>
            </p:cNvSpPr>
            <p:nvPr/>
          </p:nvSpPr>
          <p:spPr bwMode="auto">
            <a:xfrm flipH="1" flipV="1">
              <a:off x="5821" y="2259"/>
              <a:ext cx="5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2" name="Freeform 42"/>
            <p:cNvSpPr>
              <a:spLocks/>
            </p:cNvSpPr>
            <p:nvPr/>
          </p:nvSpPr>
          <p:spPr bwMode="auto">
            <a:xfrm>
              <a:off x="5802" y="2230"/>
              <a:ext cx="3" cy="7"/>
            </a:xfrm>
            <a:custGeom>
              <a:avLst/>
              <a:gdLst/>
              <a:ahLst/>
              <a:cxnLst>
                <a:cxn ang="0">
                  <a:pos x="3" y="7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r" b="b"/>
              <a:pathLst>
                <a:path w="3" h="7">
                  <a:moveTo>
                    <a:pt x="3" y="7"/>
                  </a:moveTo>
                  <a:lnTo>
                    <a:pt x="1" y="1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3" name="Line 43"/>
            <p:cNvSpPr>
              <a:spLocks noChangeShapeType="1"/>
            </p:cNvSpPr>
            <p:nvPr/>
          </p:nvSpPr>
          <p:spPr bwMode="auto">
            <a:xfrm flipH="1" flipV="1">
              <a:off x="5779" y="2204"/>
              <a:ext cx="6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4" name="Line 44"/>
            <p:cNvSpPr>
              <a:spLocks noChangeShapeType="1"/>
            </p:cNvSpPr>
            <p:nvPr/>
          </p:nvSpPr>
          <p:spPr bwMode="auto">
            <a:xfrm flipH="1" flipV="1">
              <a:off x="5757" y="2178"/>
              <a:ext cx="5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5" name="Line 45"/>
            <p:cNvSpPr>
              <a:spLocks noChangeShapeType="1"/>
            </p:cNvSpPr>
            <p:nvPr/>
          </p:nvSpPr>
          <p:spPr bwMode="auto">
            <a:xfrm flipH="1" flipV="1">
              <a:off x="5733" y="2154"/>
              <a:ext cx="5" cy="4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6" name="Line 46"/>
            <p:cNvSpPr>
              <a:spLocks noChangeShapeType="1"/>
            </p:cNvSpPr>
            <p:nvPr/>
          </p:nvSpPr>
          <p:spPr bwMode="auto">
            <a:xfrm flipH="1" flipV="1">
              <a:off x="5707" y="2130"/>
              <a:ext cx="5" cy="5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7" name="Freeform 47"/>
            <p:cNvSpPr>
              <a:spLocks/>
            </p:cNvSpPr>
            <p:nvPr/>
          </p:nvSpPr>
          <p:spPr bwMode="auto">
            <a:xfrm>
              <a:off x="5680" y="2110"/>
              <a:ext cx="7" cy="3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8" name="Line 48"/>
            <p:cNvSpPr>
              <a:spLocks noChangeShapeType="1"/>
            </p:cNvSpPr>
            <p:nvPr/>
          </p:nvSpPr>
          <p:spPr bwMode="auto">
            <a:xfrm flipH="1" flipV="1">
              <a:off x="5652" y="2091"/>
              <a:ext cx="6" cy="3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99" name="Line 49"/>
            <p:cNvSpPr>
              <a:spLocks noChangeShapeType="1"/>
            </p:cNvSpPr>
            <p:nvPr/>
          </p:nvSpPr>
          <p:spPr bwMode="auto">
            <a:xfrm flipH="1" flipV="1">
              <a:off x="5623" y="2072"/>
              <a:ext cx="5" cy="3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0" name="Line 50"/>
            <p:cNvSpPr>
              <a:spLocks noChangeShapeType="1"/>
            </p:cNvSpPr>
            <p:nvPr/>
          </p:nvSpPr>
          <p:spPr bwMode="auto">
            <a:xfrm flipH="1" flipV="1">
              <a:off x="5592" y="2056"/>
              <a:ext cx="7" cy="4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1" name="Freeform 51"/>
            <p:cNvSpPr>
              <a:spLocks/>
            </p:cNvSpPr>
            <p:nvPr/>
          </p:nvSpPr>
          <p:spPr bwMode="auto">
            <a:xfrm>
              <a:off x="5561" y="2041"/>
              <a:ext cx="7" cy="3"/>
            </a:xfrm>
            <a:custGeom>
              <a:avLst/>
              <a:gdLst/>
              <a:ahLst/>
              <a:cxnLst>
                <a:cxn ang="0">
                  <a:pos x="7" y="3"/>
                </a:cxn>
                <a:cxn ang="0">
                  <a:pos x="6" y="3"/>
                </a:cxn>
                <a:cxn ang="0">
                  <a:pos x="0" y="0"/>
                </a:cxn>
              </a:cxnLst>
              <a:rect l="0" t="0" r="r" b="b"/>
              <a:pathLst>
                <a:path w="7" h="3">
                  <a:moveTo>
                    <a:pt x="7" y="3"/>
                  </a:moveTo>
                  <a:lnTo>
                    <a:pt x="6" y="3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2" name="Line 52"/>
            <p:cNvSpPr>
              <a:spLocks noChangeShapeType="1"/>
            </p:cNvSpPr>
            <p:nvPr/>
          </p:nvSpPr>
          <p:spPr bwMode="auto">
            <a:xfrm flipH="1" flipV="1">
              <a:off x="5529" y="2029"/>
              <a:ext cx="7" cy="3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3" name="Line 53"/>
            <p:cNvSpPr>
              <a:spLocks noChangeShapeType="1"/>
            </p:cNvSpPr>
            <p:nvPr/>
          </p:nvSpPr>
          <p:spPr bwMode="auto">
            <a:xfrm flipH="1" flipV="1">
              <a:off x="5496" y="2019"/>
              <a:ext cx="7" cy="1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4" name="Line 54"/>
            <p:cNvSpPr>
              <a:spLocks noChangeShapeType="1"/>
            </p:cNvSpPr>
            <p:nvPr/>
          </p:nvSpPr>
          <p:spPr bwMode="auto">
            <a:xfrm flipH="1" flipV="1">
              <a:off x="5463" y="2010"/>
              <a:ext cx="7" cy="2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5" name="Freeform 55"/>
            <p:cNvSpPr>
              <a:spLocks/>
            </p:cNvSpPr>
            <p:nvPr/>
          </p:nvSpPr>
          <p:spPr bwMode="auto">
            <a:xfrm>
              <a:off x="5429" y="2003"/>
              <a:ext cx="7" cy="2"/>
            </a:xfrm>
            <a:custGeom>
              <a:avLst/>
              <a:gdLst/>
              <a:ahLst/>
              <a:cxnLst>
                <a:cxn ang="0">
                  <a:pos x="7" y="2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r" b="b"/>
              <a:pathLst>
                <a:path w="7" h="2">
                  <a:moveTo>
                    <a:pt x="7" y="2"/>
                  </a:moveTo>
                  <a:lnTo>
                    <a:pt x="4" y="0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6" name="Line 56"/>
            <p:cNvSpPr>
              <a:spLocks noChangeShapeType="1"/>
            </p:cNvSpPr>
            <p:nvPr/>
          </p:nvSpPr>
          <p:spPr bwMode="auto">
            <a:xfrm flipH="1">
              <a:off x="5397" y="2000"/>
              <a:ext cx="6" cy="1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7" name="Line 57"/>
            <p:cNvSpPr>
              <a:spLocks noChangeShapeType="1"/>
            </p:cNvSpPr>
            <p:nvPr/>
          </p:nvSpPr>
          <p:spPr bwMode="auto">
            <a:xfrm flipH="1">
              <a:off x="5362" y="1996"/>
              <a:ext cx="7" cy="1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8" name="Freeform 58"/>
            <p:cNvSpPr>
              <a:spLocks/>
            </p:cNvSpPr>
            <p:nvPr/>
          </p:nvSpPr>
          <p:spPr bwMode="auto">
            <a:xfrm>
              <a:off x="5328" y="1996"/>
              <a:ext cx="7" cy="1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7">
                  <a:moveTo>
                    <a:pt x="7" y="0"/>
                  </a:move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09" name="Line 59"/>
            <p:cNvSpPr>
              <a:spLocks noChangeShapeType="1"/>
            </p:cNvSpPr>
            <p:nvPr/>
          </p:nvSpPr>
          <p:spPr bwMode="auto">
            <a:xfrm flipH="1">
              <a:off x="5293" y="1996"/>
              <a:ext cx="7" cy="2"/>
            </a:xfrm>
            <a:prstGeom prst="line">
              <a:avLst/>
            </a:prstGeom>
            <a:noFill/>
            <a:ln w="11113">
              <a:solidFill>
                <a:srgbClr val="C290B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813" name="Прямоугольник 812"/>
          <p:cNvSpPr/>
          <p:nvPr/>
        </p:nvSpPr>
        <p:spPr>
          <a:xfrm>
            <a:off x="953387" y="4777946"/>
            <a:ext cx="59867" cy="1474573"/>
          </a:xfrm>
          <a:prstGeom prst="rect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90099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33765" y="398156"/>
            <a:ext cx="52785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en-US" sz="3200" b="1" dirty="0" err="1" smtClean="0">
                <a:solidFill>
                  <a:srgbClr val="D00086"/>
                </a:solidFill>
                <a:latin typeface="Avenir Next Cyr" panose="020B0503020202020204" pitchFamily="34" charset="-52"/>
                <a:cs typeface="Avenir Next Cyr"/>
              </a:rPr>
              <a:t>HotSpot</a:t>
            </a:r>
            <a:r>
              <a:rPr lang="ru-RU" sz="3200" b="1" dirty="0" smtClean="0">
                <a:solidFill>
                  <a:srgbClr val="D00086"/>
                </a:solidFill>
                <a:latin typeface="Avenir Next Cyr" panose="020B0503020202020204"/>
                <a:cs typeface="Avenir Next Cyr"/>
              </a:rPr>
              <a:t> в каждой точке </a:t>
            </a:r>
          </a:p>
          <a:p>
            <a:pPr marL="12700"/>
            <a:r>
              <a:rPr lang="ru-RU" sz="3200" b="1" dirty="0">
                <a:solidFill>
                  <a:srgbClr val="D00086"/>
                </a:solidFill>
                <a:latin typeface="Avenir Next Cyr" panose="020B0503020202020204"/>
                <a:cs typeface="Avenir Next Cyr"/>
              </a:rPr>
              <a:t>б</a:t>
            </a:r>
            <a:r>
              <a:rPr lang="ru-RU" sz="3200" b="1" dirty="0" smtClean="0">
                <a:solidFill>
                  <a:srgbClr val="D00086"/>
                </a:solidFill>
                <a:latin typeface="Avenir Next Cyr" panose="020B0503020202020204"/>
                <a:cs typeface="Avenir Next Cyr"/>
              </a:rPr>
              <a:t>ольшой страны</a:t>
            </a:r>
            <a:endParaRPr lang="ru-RU" sz="3200" b="1" dirty="0">
              <a:solidFill>
                <a:srgbClr val="D00086"/>
              </a:solidFill>
              <a:latin typeface="Avenir Next Cyr" panose="020B0503020202020204"/>
              <a:cs typeface="Avenir Next Cyr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0860" y="1777235"/>
            <a:ext cx="10658016" cy="6102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7701" rIns="0" bIns="0" rtlCol="0">
            <a:spAutoFit/>
          </a:bodyPr>
          <a:lstStyle/>
          <a:p>
            <a:pPr marL="7701" marR="3081">
              <a:lnSpc>
                <a:spcPct val="124900"/>
              </a:lnSpc>
              <a:spcBef>
                <a:spcPts val="61"/>
              </a:spcBef>
            </a:pPr>
            <a:r>
              <a:rPr lang="ru-RU" sz="1600" spc="-12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Мы предлагаем услуги спутникового широкополосного доступа в интернет</a:t>
            </a:r>
          </a:p>
          <a:p>
            <a:pPr marL="7701" marR="3081">
              <a:lnSpc>
                <a:spcPct val="124900"/>
              </a:lnSpc>
              <a:spcBef>
                <a:spcPts val="61"/>
              </a:spcBef>
            </a:pPr>
            <a:r>
              <a:rPr lang="ru-RU" sz="1600" spc="-12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с</a:t>
            </a:r>
            <a:r>
              <a:rPr lang="en-US" sz="1600" spc="-12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lang="ru-RU" sz="1600" spc="-12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применением </a:t>
            </a:r>
            <a:r>
              <a:rPr lang="ru-RU" sz="1600" spc="-12" dirty="0" smtClean="0">
                <a:solidFill>
                  <a:schemeClr val="tx1"/>
                </a:solidFill>
                <a:latin typeface="Avenir Next Cyr" panose="020B0503020202020204" pitchFamily="34" charset="-52"/>
                <a:cs typeface="Avenir Next Cyr"/>
              </a:rPr>
              <a:t>технологии </a:t>
            </a:r>
            <a:r>
              <a:rPr lang="en-US" sz="1600" spc="-12" dirty="0">
                <a:solidFill>
                  <a:schemeClr val="tx1"/>
                </a:solidFill>
                <a:latin typeface="Avenir Next Cyr" panose="020B0503020202020204" pitchFamily="34" charset="-52"/>
                <a:cs typeface="Avenir Next Cyr"/>
              </a:rPr>
              <a:t>W</a:t>
            </a:r>
            <a:r>
              <a:rPr lang="ru-RU" sz="1600" spc="-12" dirty="0" smtClean="0">
                <a:solidFill>
                  <a:schemeClr val="tx1"/>
                </a:solidFill>
                <a:latin typeface="Avenir Next Cyr" panose="020B0503020202020204" pitchFamily="34" charset="-52"/>
                <a:cs typeface="Avenir Next Cyr"/>
              </a:rPr>
              <a:t>i-</a:t>
            </a:r>
            <a:r>
              <a:rPr lang="en-US" sz="1600" spc="-12" dirty="0">
                <a:solidFill>
                  <a:schemeClr val="tx1"/>
                </a:solidFill>
                <a:latin typeface="Avenir Next Cyr" panose="020B0503020202020204" pitchFamily="34" charset="-52"/>
                <a:cs typeface="Avenir Next Cyr"/>
              </a:rPr>
              <a:t>F</a:t>
            </a:r>
            <a:r>
              <a:rPr lang="ru-RU" sz="1600" spc="-12" dirty="0" err="1" smtClean="0">
                <a:solidFill>
                  <a:schemeClr val="tx1"/>
                </a:solidFill>
                <a:latin typeface="Avenir Next Cyr" panose="020B0503020202020204" pitchFamily="34" charset="-52"/>
                <a:cs typeface="Avenir Next Cyr"/>
              </a:rPr>
              <a:t>i</a:t>
            </a:r>
            <a:r>
              <a:rPr lang="ru-RU" sz="1600" spc="-12" dirty="0" smtClean="0">
                <a:solidFill>
                  <a:schemeClr val="tx1"/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lang="ru-RU" sz="1600" spc="-12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на всей территории Российской </a:t>
            </a:r>
            <a:r>
              <a:rPr lang="ru-RU" sz="1600" spc="-12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Ф</a:t>
            </a:r>
            <a:r>
              <a:rPr lang="ru-RU" sz="1600" spc="-12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  <a:cs typeface="Avenir Next Cyr"/>
              </a:rPr>
              <a:t>едерации</a:t>
            </a:r>
            <a:endParaRPr lang="ru-RU" sz="1600" spc="-12" dirty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  <a:cs typeface="Avenir Next Cyr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12740" y="5110430"/>
            <a:ext cx="21526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99"/>
                </a:solidFill>
                <a:latin typeface="Avenir Next Cyr" pitchFamily="34" charset="-52"/>
              </a:rPr>
              <a:t>Вахтовые поселки промышленных предприятий</a:t>
            </a:r>
            <a:endParaRPr lang="en-US" sz="1200" b="1" dirty="0">
              <a:solidFill>
                <a:srgbClr val="990099"/>
              </a:solidFill>
              <a:latin typeface="Avenir Next Cyr" pitchFamily="34" charset="-5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1026" y="5110430"/>
            <a:ext cx="25214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99"/>
                </a:solidFill>
                <a:latin typeface="Avenir Next Cyr" panose="020B0503020202020204"/>
              </a:rPr>
              <a:t>Гостиничные комплексы, турбазы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8760" y="5110430"/>
            <a:ext cx="25341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99"/>
                </a:solidFill>
                <a:latin typeface="Avenir Next Cyr" panose="020B0503020202020204"/>
              </a:rPr>
              <a:t>Труднодоступные поселения, коттеджные поселки</a:t>
            </a:r>
            <a:endParaRPr lang="en-US" sz="1200" b="1" dirty="0">
              <a:solidFill>
                <a:srgbClr val="990099"/>
              </a:solidFill>
              <a:latin typeface="Avenir Next Cyr" panose="020B0503020202020204" pitchFamily="34" charset="-5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838758" y="5110429"/>
            <a:ext cx="253411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990099"/>
                </a:solidFill>
                <a:latin typeface="Avenir Next Cyr" panose="020B0503020202020204"/>
              </a:rPr>
              <a:t>Морской и речной транспорт</a:t>
            </a:r>
            <a:endParaRPr lang="en-US" sz="1200" b="1" dirty="0">
              <a:solidFill>
                <a:srgbClr val="990099"/>
              </a:solidFill>
              <a:latin typeface="Avenir Next Cyr" panose="020B0503020202020204" pitchFamily="34" charset="-52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25602" y="317781"/>
            <a:ext cx="1799661" cy="661029"/>
          </a:xfrm>
          <a:prstGeom prst="rect">
            <a:avLst/>
          </a:prstGeom>
        </p:spPr>
      </p:pic>
      <p:pic>
        <p:nvPicPr>
          <p:cNvPr id="18" name="Google Shape;186;p2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454" y="2456649"/>
            <a:ext cx="2510918" cy="252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9" name="Google Shape;186;p21"/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475" y="2456649"/>
            <a:ext cx="2520000" cy="252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0" name="Google Shape;186;p21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499" y="2453531"/>
            <a:ext cx="2520000" cy="2520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21" name="Google Shape;186;p21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221" y="2455420"/>
            <a:ext cx="2520000" cy="2516221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471060" y="4648400"/>
            <a:ext cx="4720936" cy="220939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5849" y="547505"/>
            <a:ext cx="45636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100" dirty="0" smtClean="0">
                <a:solidFill>
                  <a:srgbClr val="D00086"/>
                </a:solidFill>
                <a:latin typeface="Avenir Next Cyr" pitchFamily="34" charset="-52"/>
              </a:rPr>
              <a:t>Решение проблемы</a:t>
            </a:r>
            <a:endParaRPr lang="ru-RU" sz="3200" b="1" spc="100" dirty="0">
              <a:solidFill>
                <a:srgbClr val="D00086"/>
              </a:solidFill>
              <a:latin typeface="Avenir Next Cyr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6025" y="2256638"/>
            <a:ext cx="5784073" cy="623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7701" rIns="0" bIns="0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Повышение  привлекательности </a:t>
            </a:r>
          </a:p>
          <a:p>
            <a:pPr algn="ctr"/>
            <a:r>
              <a:rPr lang="ru-RU" sz="20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рабочих мест</a:t>
            </a:r>
            <a:endParaRPr lang="ru-RU" sz="2000" b="1" dirty="0">
              <a:solidFill>
                <a:srgbClr val="990099"/>
              </a:solidFill>
              <a:latin typeface="Avenir Next Cyr" panose="020B0503020202020204" pitchFamily="34" charset="-52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59180" y="3917461"/>
            <a:ext cx="16657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Общение</a:t>
            </a:r>
          </a:p>
          <a:p>
            <a:pPr algn="ctr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с 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родными и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близкими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627127" y="3917461"/>
            <a:ext cx="19144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Дистанционное обучение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01569" y="3917461"/>
            <a:ext cx="17112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Online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сервисы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854679" y="3917461"/>
            <a:ext cx="2228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Государственные услуги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774398" y="3917461"/>
            <a:ext cx="16928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Банковские сервисы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455845" y="3932520"/>
            <a:ext cx="16928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Развлечения: кино, игры, новости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Avenir Next Cyr" panose="020B0503020202020204" pitchFamily="34" charset="-52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485218" y="1371836"/>
            <a:ext cx="7219952" cy="500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7701" rIns="0" bIns="0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Next Cyr" panose="020B0503020202020204" pitchFamily="34" charset="-52"/>
              </a:rPr>
              <a:t>Обеспечение интернетом производственных объектов </a:t>
            </a:r>
          </a:p>
          <a:p>
            <a:pPr algn="ctr"/>
            <a:r>
              <a:rPr lang="ru-RU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venir Next Cyr" panose="020B0503020202020204" pitchFamily="34" charset="-52"/>
              </a:rPr>
              <a:t>и отдельный доступ для личных потребностей сотрудников</a:t>
            </a:r>
            <a:endParaRPr lang="ru-RU" sz="1600" dirty="0">
              <a:solidFill>
                <a:schemeClr val="tx1">
                  <a:lumMod val="95000"/>
                  <a:lumOff val="5000"/>
                </a:schemeClr>
              </a:solidFill>
              <a:latin typeface="Avenir Next Cyr" panose="020B0503020202020204" pitchFamily="34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020318" y="5007783"/>
            <a:ext cx="4153673" cy="5002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7701" rIns="0" bIns="0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Полноценное проведение </a:t>
            </a:r>
          </a:p>
          <a:p>
            <a:pPr algn="ctr"/>
            <a:r>
              <a:rPr lang="ru-RU" sz="16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досуга вдали от дома</a:t>
            </a:r>
            <a:endParaRPr lang="ru-RU" sz="1600" b="1" dirty="0">
              <a:solidFill>
                <a:srgbClr val="990099"/>
              </a:solidFill>
              <a:latin typeface="Avenir Next Cyr" panose="020B0503020202020204" pitchFamily="34" charset="-52"/>
            </a:endParaRP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25602" y="317781"/>
            <a:ext cx="1799661" cy="661029"/>
          </a:xfrm>
          <a:prstGeom prst="rect">
            <a:avLst/>
          </a:prstGeom>
        </p:spPr>
      </p:pic>
      <p:grpSp>
        <p:nvGrpSpPr>
          <p:cNvPr id="96" name="Группа 95"/>
          <p:cNvGrpSpPr/>
          <p:nvPr/>
        </p:nvGrpSpPr>
        <p:grpSpPr>
          <a:xfrm>
            <a:off x="1795848" y="3408544"/>
            <a:ext cx="8604426" cy="465304"/>
            <a:chOff x="1795848" y="3326164"/>
            <a:chExt cx="8604426" cy="465304"/>
          </a:xfrm>
        </p:grpSpPr>
        <p:grpSp>
          <p:nvGrpSpPr>
            <p:cNvPr id="88" name="Группа 87"/>
            <p:cNvGrpSpPr/>
            <p:nvPr/>
          </p:nvGrpSpPr>
          <p:grpSpPr>
            <a:xfrm>
              <a:off x="1896756" y="3326164"/>
              <a:ext cx="8394357" cy="385113"/>
              <a:chOff x="1896756" y="3326164"/>
              <a:chExt cx="8394357" cy="385113"/>
            </a:xfrm>
          </p:grpSpPr>
          <p:cxnSp>
            <p:nvCxnSpPr>
              <p:cNvPr id="76" name="Прямая соединительная линия 75"/>
              <p:cNvCxnSpPr/>
              <p:nvPr/>
            </p:nvCxnSpPr>
            <p:spPr>
              <a:xfrm>
                <a:off x="1896756" y="3328218"/>
                <a:ext cx="8394357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Прямая соединительная линия 78"/>
              <p:cNvCxnSpPr/>
              <p:nvPr/>
            </p:nvCxnSpPr>
            <p:spPr>
              <a:xfrm rot="5400000">
                <a:off x="1709345" y="3519748"/>
                <a:ext cx="383059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Прямая соединительная линия 81"/>
              <p:cNvCxnSpPr/>
              <p:nvPr/>
            </p:nvCxnSpPr>
            <p:spPr>
              <a:xfrm rot="5400000">
                <a:off x="3393983" y="3519748"/>
                <a:ext cx="383059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Прямая соединительная линия 83"/>
              <p:cNvCxnSpPr/>
              <p:nvPr/>
            </p:nvCxnSpPr>
            <p:spPr>
              <a:xfrm rot="5400000">
                <a:off x="5070383" y="3519748"/>
                <a:ext cx="383059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Прямая соединительная линия 84"/>
              <p:cNvCxnSpPr/>
              <p:nvPr/>
            </p:nvCxnSpPr>
            <p:spPr>
              <a:xfrm rot="5400000">
                <a:off x="6746783" y="3519748"/>
                <a:ext cx="383059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Прямая соединительная линия 85"/>
              <p:cNvCxnSpPr/>
              <p:nvPr/>
            </p:nvCxnSpPr>
            <p:spPr>
              <a:xfrm rot="5400000">
                <a:off x="8423183" y="3519748"/>
                <a:ext cx="383059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Прямая соединительная линия 86"/>
              <p:cNvCxnSpPr/>
              <p:nvPr/>
            </p:nvCxnSpPr>
            <p:spPr>
              <a:xfrm rot="5400000">
                <a:off x="10099583" y="3517694"/>
                <a:ext cx="383059" cy="0"/>
              </a:xfrm>
              <a:prstGeom prst="line">
                <a:avLst/>
              </a:prstGeom>
              <a:ln w="12700"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1" name="Группа 60"/>
            <p:cNvGrpSpPr/>
            <p:nvPr/>
          </p:nvGrpSpPr>
          <p:grpSpPr>
            <a:xfrm>
              <a:off x="3475544" y="3585523"/>
              <a:ext cx="205945" cy="205945"/>
              <a:chOff x="1655806" y="4843849"/>
              <a:chExt cx="205945" cy="205945"/>
            </a:xfrm>
          </p:grpSpPr>
          <p:sp>
            <p:nvSpPr>
              <p:cNvPr id="62" name="Овал 61"/>
              <p:cNvSpPr/>
              <p:nvPr/>
            </p:nvSpPr>
            <p:spPr>
              <a:xfrm flipH="1">
                <a:off x="1655806" y="4843849"/>
                <a:ext cx="205945" cy="205945"/>
              </a:xfrm>
              <a:prstGeom prst="ellipse">
                <a:avLst/>
              </a:prstGeom>
              <a:solidFill>
                <a:srgbClr val="A7E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" name="Овал 62"/>
              <p:cNvSpPr/>
              <p:nvPr/>
            </p:nvSpPr>
            <p:spPr>
              <a:xfrm flipH="1" flipV="1">
                <a:off x="1715530" y="4903573"/>
                <a:ext cx="86497" cy="8649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5155240" y="3585523"/>
              <a:ext cx="205945" cy="205945"/>
              <a:chOff x="1655806" y="4843849"/>
              <a:chExt cx="205945" cy="205945"/>
            </a:xfrm>
          </p:grpSpPr>
          <p:sp>
            <p:nvSpPr>
              <p:cNvPr id="65" name="Овал 64"/>
              <p:cNvSpPr/>
              <p:nvPr/>
            </p:nvSpPr>
            <p:spPr>
              <a:xfrm flipH="1">
                <a:off x="1655806" y="4843849"/>
                <a:ext cx="205945" cy="205945"/>
              </a:xfrm>
              <a:prstGeom prst="ellipse">
                <a:avLst/>
              </a:prstGeom>
              <a:solidFill>
                <a:srgbClr val="A7E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Овал 65"/>
              <p:cNvSpPr/>
              <p:nvPr/>
            </p:nvSpPr>
            <p:spPr>
              <a:xfrm flipH="1" flipV="1">
                <a:off x="1715530" y="4903573"/>
                <a:ext cx="86497" cy="8649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7" name="Группа 66"/>
            <p:cNvGrpSpPr/>
            <p:nvPr/>
          </p:nvGrpSpPr>
          <p:grpSpPr>
            <a:xfrm>
              <a:off x="6834936" y="3585523"/>
              <a:ext cx="205945" cy="205945"/>
              <a:chOff x="1655806" y="4843849"/>
              <a:chExt cx="205945" cy="205945"/>
            </a:xfrm>
          </p:grpSpPr>
          <p:sp>
            <p:nvSpPr>
              <p:cNvPr id="68" name="Овал 67"/>
              <p:cNvSpPr/>
              <p:nvPr/>
            </p:nvSpPr>
            <p:spPr>
              <a:xfrm flipH="1">
                <a:off x="1655806" y="4843849"/>
                <a:ext cx="205945" cy="205945"/>
              </a:xfrm>
              <a:prstGeom prst="ellipse">
                <a:avLst/>
              </a:prstGeom>
              <a:solidFill>
                <a:srgbClr val="A7E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Овал 68"/>
              <p:cNvSpPr/>
              <p:nvPr/>
            </p:nvSpPr>
            <p:spPr>
              <a:xfrm flipH="1" flipV="1">
                <a:off x="1715530" y="4903573"/>
                <a:ext cx="86497" cy="8649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0" name="Группа 69"/>
            <p:cNvGrpSpPr/>
            <p:nvPr/>
          </p:nvGrpSpPr>
          <p:grpSpPr>
            <a:xfrm>
              <a:off x="8514632" y="3585523"/>
              <a:ext cx="205945" cy="205945"/>
              <a:chOff x="1655806" y="4843849"/>
              <a:chExt cx="205945" cy="205945"/>
            </a:xfrm>
          </p:grpSpPr>
          <p:sp>
            <p:nvSpPr>
              <p:cNvPr id="71" name="Овал 70"/>
              <p:cNvSpPr/>
              <p:nvPr/>
            </p:nvSpPr>
            <p:spPr>
              <a:xfrm flipH="1">
                <a:off x="1655806" y="4843849"/>
                <a:ext cx="205945" cy="205945"/>
              </a:xfrm>
              <a:prstGeom prst="ellipse">
                <a:avLst/>
              </a:prstGeom>
              <a:solidFill>
                <a:srgbClr val="A7E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Овал 71"/>
              <p:cNvSpPr/>
              <p:nvPr/>
            </p:nvSpPr>
            <p:spPr>
              <a:xfrm flipH="1" flipV="1">
                <a:off x="1715530" y="4903573"/>
                <a:ext cx="86497" cy="8649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10194329" y="3585523"/>
              <a:ext cx="205945" cy="205945"/>
              <a:chOff x="1655806" y="4843849"/>
              <a:chExt cx="205945" cy="205945"/>
            </a:xfrm>
          </p:grpSpPr>
          <p:sp>
            <p:nvSpPr>
              <p:cNvPr id="74" name="Овал 73"/>
              <p:cNvSpPr/>
              <p:nvPr/>
            </p:nvSpPr>
            <p:spPr>
              <a:xfrm flipH="1">
                <a:off x="1655806" y="4843849"/>
                <a:ext cx="205945" cy="205945"/>
              </a:xfrm>
              <a:prstGeom prst="ellipse">
                <a:avLst/>
              </a:prstGeom>
              <a:solidFill>
                <a:srgbClr val="A7E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5" name="Овал 74"/>
              <p:cNvSpPr/>
              <p:nvPr/>
            </p:nvSpPr>
            <p:spPr>
              <a:xfrm flipH="1" flipV="1">
                <a:off x="1715530" y="4903573"/>
                <a:ext cx="86497" cy="8649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1795848" y="3585523"/>
              <a:ext cx="205945" cy="205945"/>
              <a:chOff x="1655806" y="4843849"/>
              <a:chExt cx="205945" cy="205945"/>
            </a:xfrm>
          </p:grpSpPr>
          <p:sp>
            <p:nvSpPr>
              <p:cNvPr id="59" name="Овал 58"/>
              <p:cNvSpPr/>
              <p:nvPr/>
            </p:nvSpPr>
            <p:spPr>
              <a:xfrm flipH="1">
                <a:off x="1655806" y="4843849"/>
                <a:ext cx="205945" cy="205945"/>
              </a:xfrm>
              <a:prstGeom prst="ellipse">
                <a:avLst/>
              </a:prstGeom>
              <a:solidFill>
                <a:srgbClr val="A7E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Овал 59"/>
              <p:cNvSpPr/>
              <p:nvPr/>
            </p:nvSpPr>
            <p:spPr>
              <a:xfrm flipH="1" flipV="1">
                <a:off x="1715530" y="4903573"/>
                <a:ext cx="86497" cy="86497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cxnSp>
        <p:nvCxnSpPr>
          <p:cNvPr id="89" name="Прямая соединительная линия 88"/>
          <p:cNvCxnSpPr/>
          <p:nvPr/>
        </p:nvCxnSpPr>
        <p:spPr>
          <a:xfrm rot="5400000">
            <a:off x="5882061" y="3192052"/>
            <a:ext cx="432000" cy="0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Скругленный прямоугольник 91"/>
          <p:cNvSpPr/>
          <p:nvPr/>
        </p:nvSpPr>
        <p:spPr>
          <a:xfrm>
            <a:off x="4020318" y="4876967"/>
            <a:ext cx="4153672" cy="8128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3185986" y="2150245"/>
            <a:ext cx="5824151" cy="812800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.t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77" y="0"/>
            <a:ext cx="12176846" cy="68579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71060" y="4648400"/>
            <a:ext cx="4720936" cy="220939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660110" y="3590550"/>
            <a:ext cx="266691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Мы </a:t>
            </a:r>
            <a:r>
              <a:rPr lang="ru-RU" sz="1200" dirty="0">
                <a:latin typeface="Avenir Next Cyr" pitchFamily="34" charset="-52"/>
              </a:rPr>
              <a:t>ставим станцию и </a:t>
            </a:r>
            <a:r>
              <a:rPr lang="ru-RU" sz="1200" dirty="0" smtClean="0">
                <a:latin typeface="Avenir Next Cyr" pitchFamily="34" charset="-52"/>
              </a:rPr>
              <a:t>все</a:t>
            </a:r>
          </a:p>
          <a:p>
            <a:pPr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необходимое оборудование </a:t>
            </a:r>
          </a:p>
          <a:p>
            <a:pPr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для </a:t>
            </a:r>
            <a:r>
              <a:rPr lang="ru-RU" sz="1200" dirty="0">
                <a:latin typeface="Avenir Next Cyr" pitchFamily="34" charset="-52"/>
              </a:rPr>
              <a:t>организации </a:t>
            </a:r>
            <a:r>
              <a:rPr lang="ru-RU" sz="1200" dirty="0" err="1">
                <a:latin typeface="Avenir Next Cyr" pitchFamily="34" charset="-52"/>
              </a:rPr>
              <a:t>Wi-Fi</a:t>
            </a:r>
            <a:r>
              <a:rPr lang="ru-RU" sz="1200" dirty="0">
                <a:latin typeface="Avenir Next Cyr" pitchFamily="34" charset="-52"/>
              </a:rPr>
              <a:t> </a:t>
            </a:r>
            <a:r>
              <a:rPr lang="ru-RU" sz="1200" dirty="0" smtClean="0">
                <a:latin typeface="Avenir Next Cyr" pitchFamily="34" charset="-52"/>
              </a:rPr>
              <a:t>зоны</a:t>
            </a:r>
          </a:p>
          <a:p>
            <a:pPr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для </a:t>
            </a:r>
            <a:r>
              <a:rPr lang="ru-RU" sz="1200" dirty="0">
                <a:latin typeface="Avenir Next Cyr" pitchFamily="34" charset="-52"/>
              </a:rPr>
              <a:t>ваших </a:t>
            </a:r>
            <a:r>
              <a:rPr lang="ru-RU" sz="1200" dirty="0" smtClean="0">
                <a:latin typeface="Avenir Next Cyr" pitchFamily="34" charset="-52"/>
              </a:rPr>
              <a:t>сотрудников</a:t>
            </a:r>
          </a:p>
          <a:p>
            <a:pPr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и </a:t>
            </a:r>
            <a:r>
              <a:rPr lang="ru-RU" sz="1200" dirty="0">
                <a:latin typeface="Avenir Next Cyr" pitchFamily="34" charset="-52"/>
              </a:rPr>
              <a:t>клиентов за наш </a:t>
            </a:r>
            <a:r>
              <a:rPr lang="ru-RU" sz="1200" dirty="0" smtClean="0">
                <a:latin typeface="Avenir Next Cyr" pitchFamily="34" charset="-52"/>
              </a:rPr>
              <a:t>счет</a:t>
            </a:r>
            <a:r>
              <a:rPr lang="en-US" sz="1200" dirty="0" smtClean="0">
                <a:latin typeface="Avenir Next Cyr" pitchFamily="34" charset="-52"/>
              </a:rPr>
              <a:t>.</a:t>
            </a:r>
            <a:endParaRPr lang="ru-RU" sz="1200" dirty="0">
              <a:latin typeface="Avenir Next Cyr" pitchFamily="3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65887" y="3590550"/>
            <a:ext cx="242389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Вы </a:t>
            </a:r>
            <a:r>
              <a:rPr lang="ru-RU" sz="1200" dirty="0">
                <a:latin typeface="Avenir Next Cyr" pitchFamily="34" charset="-52"/>
              </a:rPr>
              <a:t>обращаетесь к </a:t>
            </a:r>
            <a:r>
              <a:rPr lang="ru-RU" sz="1200" dirty="0" smtClean="0">
                <a:latin typeface="Avenir Next Cyr" pitchFamily="34" charset="-52"/>
              </a:rPr>
              <a:t>нам</a:t>
            </a:r>
          </a:p>
          <a:p>
            <a:pPr fontAlgn="base"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за </a:t>
            </a:r>
            <a:r>
              <a:rPr lang="ru-RU" sz="1200" dirty="0">
                <a:latin typeface="Avenir Next Cyr" pitchFamily="34" charset="-52"/>
              </a:rPr>
              <a:t>проработкой технической возможности, мы проверяем и рассчитываем проект, устанавливаем и </a:t>
            </a:r>
            <a:r>
              <a:rPr lang="ru-RU" sz="1200" dirty="0" err="1" smtClean="0">
                <a:latin typeface="Avenir Next Cyr" pitchFamily="34" charset="-52"/>
              </a:rPr>
              <a:t>настраи-ваем</a:t>
            </a:r>
            <a:r>
              <a:rPr lang="ru-RU" sz="1200" dirty="0" smtClean="0">
                <a:latin typeface="Avenir Next Cyr" pitchFamily="34" charset="-52"/>
              </a:rPr>
              <a:t> </a:t>
            </a:r>
            <a:r>
              <a:rPr lang="ru-RU" sz="1200" dirty="0">
                <a:latin typeface="Avenir Next Cyr" pitchFamily="34" charset="-52"/>
              </a:rPr>
              <a:t>все оборудование</a:t>
            </a:r>
            <a:r>
              <a:rPr lang="en-US" sz="1200" dirty="0">
                <a:latin typeface="Avenir Next Cyr" pitchFamily="34" charset="-52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71036" y="2873859"/>
            <a:ext cx="2730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Clr>
                <a:srgbClr val="EB2727"/>
              </a:buClr>
            </a:pPr>
            <a:r>
              <a:rPr lang="ru-RU" sz="1200" dirty="0">
                <a:latin typeface="Avenir Next Cyr" pitchFamily="34" charset="-52"/>
              </a:rPr>
              <a:t>Вы оказываете содействие </a:t>
            </a:r>
            <a:endParaRPr lang="ru-RU" sz="1200" dirty="0" smtClean="0">
              <a:latin typeface="Avenir Next Cyr" pitchFamily="34" charset="-52"/>
            </a:endParaRPr>
          </a:p>
          <a:p>
            <a:pPr fontAlgn="base"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в </a:t>
            </a:r>
            <a:r>
              <a:rPr lang="ru-RU" sz="1200" dirty="0">
                <a:latin typeface="Avenir Next Cyr" pitchFamily="34" charset="-52"/>
              </a:rPr>
              <a:t>предоставлении места для установки и подключению объекта к электричеству, затем заключаете с нами Договор </a:t>
            </a:r>
            <a:endParaRPr lang="ru-RU" sz="1200" dirty="0" smtClean="0">
              <a:latin typeface="Avenir Next Cyr" pitchFamily="34" charset="-52"/>
            </a:endParaRPr>
          </a:p>
          <a:p>
            <a:pPr fontAlgn="base"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на </a:t>
            </a:r>
            <a:r>
              <a:rPr lang="ru-RU" sz="1200" dirty="0">
                <a:latin typeface="Avenir Next Cyr" pitchFamily="34" charset="-52"/>
              </a:rPr>
              <a:t>размещение Узла связи. </a:t>
            </a:r>
            <a:endParaRPr lang="ru-RU" sz="1200" dirty="0" smtClean="0">
              <a:latin typeface="Avenir Next Cyr" pitchFamily="34" charset="-52"/>
            </a:endParaRPr>
          </a:p>
          <a:p>
            <a:pPr fontAlgn="base">
              <a:buClr>
                <a:srgbClr val="EB2727"/>
              </a:buClr>
            </a:pPr>
            <a:r>
              <a:rPr lang="ru-RU" sz="1200" dirty="0" smtClean="0">
                <a:latin typeface="Avenir Next Cyr" pitchFamily="34" charset="-52"/>
              </a:rPr>
              <a:t>При </a:t>
            </a:r>
            <a:r>
              <a:rPr lang="ru-RU" sz="1200" dirty="0">
                <a:latin typeface="Avenir Next Cyr" pitchFamily="34" charset="-52"/>
              </a:rPr>
              <a:t>этом не участвуете ни в каких взаиморасчетах с конечными Пользователями. </a:t>
            </a:r>
            <a:r>
              <a:rPr lang="ru-RU" sz="1200" dirty="0" smtClean="0">
                <a:latin typeface="Avenir Next Cyr" pitchFamily="34" charset="-52"/>
              </a:rPr>
              <a:t>Оператор </a:t>
            </a:r>
            <a:r>
              <a:rPr lang="ru-RU" sz="1200" dirty="0">
                <a:latin typeface="Avenir Next Cyr" pitchFamily="34" charset="-52"/>
              </a:rPr>
              <a:t>берет эту функцию на себя.</a:t>
            </a:r>
            <a:endParaRPr lang="en-US" sz="1200" dirty="0">
              <a:latin typeface="Avenir Next Cyr" pitchFamily="34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5849" y="547505"/>
            <a:ext cx="456363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spc="100" dirty="0" smtClean="0">
                <a:solidFill>
                  <a:srgbClr val="D00086"/>
                </a:solidFill>
                <a:latin typeface="Avenir Next Cyr" pitchFamily="34" charset="-52"/>
              </a:rPr>
              <a:t>Как мы работаем?</a:t>
            </a:r>
            <a:endParaRPr lang="ru-RU" sz="3200" b="1" spc="100" dirty="0">
              <a:solidFill>
                <a:srgbClr val="D00086"/>
              </a:solidFill>
              <a:latin typeface="Avenir Next Cyr" pitchFamily="34" charset="-52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23881" y="5430205"/>
            <a:ext cx="35198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dirty="0" smtClean="0">
              <a:solidFill>
                <a:srgbClr val="BD1E76"/>
              </a:solidFill>
              <a:latin typeface="Avenir Next Cyr" pitchFamily="34" charset="-52"/>
            </a:endParaRPr>
          </a:p>
          <a:p>
            <a:r>
              <a:rPr lang="ru-RU" sz="1400" dirty="0" smtClean="0">
                <a:latin typeface="Avenir Next Cyr" pitchFamily="34" charset="-52"/>
              </a:rPr>
              <a:t>Важно только</a:t>
            </a:r>
          </a:p>
          <a:p>
            <a:r>
              <a:rPr lang="ru-RU" sz="1400" dirty="0" smtClean="0">
                <a:latin typeface="Avenir Next Cyr" pitchFamily="34" charset="-52"/>
              </a:rPr>
              <a:t>Ваше желание!</a:t>
            </a:r>
            <a:endParaRPr lang="ru-RU" sz="1400" dirty="0">
              <a:latin typeface="Avenir Next Cyr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5849" y="5199372"/>
            <a:ext cx="380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7200" dirty="0" smtClean="0">
                <a:solidFill>
                  <a:srgbClr val="D00086"/>
                </a:solidFill>
                <a:latin typeface="Avenir Next Cyr" panose="020B0503020202020204" pitchFamily="34" charset="-52"/>
              </a:rPr>
              <a:t>!</a:t>
            </a:r>
            <a:endParaRPr lang="ru-RU" sz="7200" dirty="0">
              <a:solidFill>
                <a:srgbClr val="D00086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3881" y="5352985"/>
            <a:ext cx="1491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D00086"/>
                </a:solidFill>
                <a:latin typeface="Avenir Next Cyr" panose="020B0503020202020204" pitchFamily="34" charset="-52"/>
              </a:rPr>
              <a:t>Важно</a:t>
            </a:r>
            <a:endParaRPr lang="ru-RU" sz="1400" b="1" dirty="0">
              <a:solidFill>
                <a:srgbClr val="D00086"/>
              </a:solidFill>
              <a:latin typeface="Avenir Next Cyr" panose="020B0503020202020204" pitchFamily="34" charset="-52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56728" y="3557363"/>
            <a:ext cx="607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100" dirty="0" smtClean="0">
                <a:solidFill>
                  <a:srgbClr val="00B0F0"/>
                </a:solidFill>
                <a:latin typeface="Avenir Next Cyr Medium" pitchFamily="34" charset="-52"/>
              </a:rPr>
              <a:t>01</a:t>
            </a:r>
            <a:endParaRPr lang="ru-RU" sz="2400" dirty="0">
              <a:solidFill>
                <a:srgbClr val="00B0F0"/>
              </a:solidFill>
              <a:latin typeface="Avenir Next Cyr Medium" pitchFamily="34" charset="-5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559182" y="2833720"/>
            <a:ext cx="607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100" dirty="0" smtClean="0">
                <a:solidFill>
                  <a:srgbClr val="990099"/>
                </a:solidFill>
                <a:latin typeface="Avenir Next Cyr Medium" pitchFamily="34" charset="-52"/>
              </a:rPr>
              <a:t>02</a:t>
            </a:r>
            <a:endParaRPr lang="ru-RU" sz="2400" dirty="0">
              <a:solidFill>
                <a:srgbClr val="990099"/>
              </a:solidFill>
              <a:latin typeface="Avenir Next Cyr Medium" pitchFamily="34" charset="-52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8154742" y="3542175"/>
            <a:ext cx="6078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100" dirty="0" smtClean="0">
                <a:solidFill>
                  <a:srgbClr val="F1444E"/>
                </a:solidFill>
                <a:latin typeface="Avenir Next Cyr Medium" pitchFamily="34" charset="-52"/>
              </a:rPr>
              <a:t>03</a:t>
            </a:r>
            <a:endParaRPr lang="ru-RU" sz="2400" dirty="0">
              <a:solidFill>
                <a:srgbClr val="F1444E"/>
              </a:solidFill>
              <a:latin typeface="Avenir Next Cyr Medium" pitchFamily="34" charset="-52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25602" y="317781"/>
            <a:ext cx="1799661" cy="66102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r="78" b="15508"/>
          <a:stretch/>
        </p:blipFill>
        <p:spPr>
          <a:xfrm>
            <a:off x="0" y="-9525"/>
            <a:ext cx="12192000" cy="686752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089401" y="4504027"/>
            <a:ext cx="2682814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Выгодные тарифы</a:t>
            </a:r>
          </a:p>
          <a:p>
            <a:pPr algn="ctr"/>
            <a:endParaRPr lang="ru-RU" sz="2000" b="1" dirty="0" smtClean="0">
              <a:solidFill>
                <a:srgbClr val="990099"/>
              </a:solidFill>
              <a:latin typeface="Avenir Next Cyr" panose="020B0503020202020204" pitchFamily="34" charset="-52"/>
            </a:endParaRPr>
          </a:p>
          <a:p>
            <a:pPr algn="ctr"/>
            <a:r>
              <a:rPr lang="ru-RU" sz="20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от 610 </a:t>
            </a:r>
            <a:r>
              <a:rPr lang="ru-RU" sz="20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руб.</a:t>
            </a:r>
            <a:endParaRPr lang="ru-RU" sz="2000" b="1" dirty="0" smtClean="0">
              <a:solidFill>
                <a:srgbClr val="990099"/>
              </a:solidFill>
              <a:latin typeface="Avenir Next Cyr" panose="020B0503020202020204" pitchFamily="34" charset="-52"/>
            </a:endParaRPr>
          </a:p>
          <a:p>
            <a:pPr algn="ctr"/>
            <a:endParaRPr lang="ru-RU" sz="1200" dirty="0">
              <a:solidFill>
                <a:schemeClr val="tx1">
                  <a:lumMod val="85000"/>
                  <a:lumOff val="15000"/>
                </a:schemeClr>
              </a:solidFill>
              <a:latin typeface="Avenir Next Cyr Medium" panose="020B0603020202020204" pitchFamily="34" charset="-52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36177" y="4520503"/>
            <a:ext cx="232913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Высокие скорости</a:t>
            </a:r>
          </a:p>
          <a:p>
            <a:pPr algn="ctr"/>
            <a:endParaRPr lang="ru-RU" sz="2000" b="1" dirty="0" smtClean="0">
              <a:solidFill>
                <a:srgbClr val="990099"/>
              </a:solidFill>
              <a:latin typeface="Avenir Next Cyr" panose="020B0503020202020204" pitchFamily="34" charset="-52"/>
            </a:endParaRPr>
          </a:p>
          <a:p>
            <a:pPr algn="ctr"/>
            <a:r>
              <a:rPr lang="ru-RU" sz="20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до 100 </a:t>
            </a:r>
            <a:r>
              <a:rPr lang="ru-RU" sz="2000" b="1" dirty="0">
                <a:solidFill>
                  <a:srgbClr val="990099"/>
                </a:solidFill>
                <a:latin typeface="Avenir Next Cyr" panose="020B0503020202020204" pitchFamily="34" charset="-52"/>
              </a:rPr>
              <a:t>Мбит/с</a:t>
            </a:r>
          </a:p>
          <a:p>
            <a:pPr algn="ctr"/>
            <a:endParaRPr lang="ru-RU" sz="2000" b="1" dirty="0">
              <a:solidFill>
                <a:srgbClr val="990099"/>
              </a:solidFill>
              <a:latin typeface="Avenir Next Cyr" panose="020B0503020202020204" pitchFamily="34" charset="-5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536980" y="4504027"/>
            <a:ext cx="27988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Тех. поддержка </a:t>
            </a:r>
            <a:r>
              <a:rPr 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от </a:t>
            </a:r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оператора</a:t>
            </a:r>
          </a:p>
          <a:p>
            <a:pPr algn="ctr"/>
            <a:endParaRPr lang="ru-RU" sz="1400" b="1" spc="-12" dirty="0" smtClean="0">
              <a:solidFill>
                <a:srgbClr val="FF0000"/>
              </a:solidFill>
              <a:latin typeface="Avenir Next Cyr" panose="020B0503020202020204"/>
            </a:endParaRPr>
          </a:p>
          <a:p>
            <a:pPr algn="ctr"/>
            <a:r>
              <a:rPr lang="ru-RU" sz="20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24/7</a:t>
            </a:r>
            <a:endParaRPr lang="ru-RU" sz="2000" b="1" dirty="0">
              <a:solidFill>
                <a:srgbClr val="990099"/>
              </a:solidFill>
              <a:latin typeface="Avenir Next Cyr" panose="020B0503020202020204" pitchFamily="34" charset="-52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05848" y="547505"/>
            <a:ext cx="74001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ru-RU" sz="3200" b="1" dirty="0" smtClean="0">
                <a:solidFill>
                  <a:srgbClr val="D00086"/>
                </a:solidFill>
                <a:latin typeface="Avenir Next Cyr" panose="020B0503020202020204" pitchFamily="34" charset="-52"/>
                <a:cs typeface="Avenir Next Cyr"/>
              </a:rPr>
              <a:t>Подберем</a:t>
            </a:r>
            <a:r>
              <a:rPr lang="ru-RU" sz="3200" b="1" dirty="0" smtClean="0">
                <a:solidFill>
                  <a:srgbClr val="990099"/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lang="ru-RU" sz="3200" b="1" dirty="0" smtClean="0">
                <a:latin typeface="Avenir Next Cyr" panose="020B0503020202020204" pitchFamily="34" charset="-52"/>
                <a:cs typeface="Avenir Next Cyr"/>
              </a:rPr>
              <a:t>оптимальные условия для ваших </a:t>
            </a:r>
            <a:r>
              <a:rPr lang="ru-RU" sz="3200" b="1" dirty="0" smtClean="0">
                <a:solidFill>
                  <a:srgbClr val="D00086"/>
                </a:solidFill>
                <a:latin typeface="Avenir Next Cyr" panose="020B0503020202020204" pitchFamily="34" charset="-52"/>
                <a:cs typeface="Avenir Next Cyr"/>
              </a:rPr>
              <a:t>клиентов</a:t>
            </a:r>
            <a:r>
              <a:rPr lang="ru-RU" sz="3200" b="1" dirty="0" smtClean="0">
                <a:solidFill>
                  <a:srgbClr val="990099"/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lang="ru-RU" sz="3200" b="1" dirty="0" smtClean="0">
                <a:latin typeface="Avenir Next Cyr" panose="020B0503020202020204" pitchFamily="34" charset="-52"/>
                <a:cs typeface="Avenir Next Cyr"/>
              </a:rPr>
              <a:t>и</a:t>
            </a:r>
            <a:r>
              <a:rPr lang="ru-RU" sz="3200" b="1" dirty="0" smtClean="0">
                <a:solidFill>
                  <a:srgbClr val="990099"/>
                </a:solidFill>
                <a:latin typeface="Avenir Next Cyr" panose="020B0503020202020204" pitchFamily="34" charset="-52"/>
                <a:cs typeface="Avenir Next Cyr"/>
              </a:rPr>
              <a:t> </a:t>
            </a:r>
            <a:r>
              <a:rPr lang="ru-RU" sz="3200" b="1" dirty="0" smtClean="0">
                <a:solidFill>
                  <a:srgbClr val="D00086"/>
                </a:solidFill>
                <a:latin typeface="Avenir Next Cyr" panose="020B0503020202020204" pitchFamily="34" charset="-52"/>
                <a:cs typeface="Avenir Next Cyr"/>
              </a:rPr>
              <a:t>сотрудников</a:t>
            </a:r>
            <a:endParaRPr lang="ru-RU" sz="3200" b="1" dirty="0">
              <a:solidFill>
                <a:srgbClr val="D00086"/>
              </a:solidFill>
              <a:latin typeface="Avenir Next Cyr" panose="020B0503020202020204" pitchFamily="34" charset="-52"/>
              <a:cs typeface="Avenir Next Cyr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825602" y="317781"/>
            <a:ext cx="1799661" cy="661029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6192527" y="4521203"/>
            <a:ext cx="211756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venir Next Cyr" panose="020B0503020202020204" pitchFamily="34" charset="-52"/>
              </a:rPr>
              <a:t>Пакеты трафика</a:t>
            </a:r>
          </a:p>
          <a:p>
            <a:pPr algn="ctr"/>
            <a:endParaRPr lang="ru-RU" sz="2000" b="1" dirty="0" smtClean="0">
              <a:solidFill>
                <a:srgbClr val="990099"/>
              </a:solidFill>
              <a:latin typeface="Avenir Next Cyr" panose="020B0503020202020204" pitchFamily="34" charset="-52"/>
            </a:endParaRPr>
          </a:p>
          <a:p>
            <a:pPr algn="ctr"/>
            <a:r>
              <a:rPr lang="ru-RU" sz="20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2 Гб</a:t>
            </a:r>
            <a:r>
              <a:rPr lang="ru-RU" sz="2000" b="1" dirty="0">
                <a:solidFill>
                  <a:srgbClr val="990099"/>
                </a:solidFill>
                <a:latin typeface="Avenir Next Cyr" panose="020B0503020202020204" pitchFamily="34" charset="-52"/>
              </a:rPr>
              <a:t>, </a:t>
            </a:r>
            <a:r>
              <a:rPr lang="ru-RU" sz="2000" b="1" dirty="0" smtClean="0">
                <a:solidFill>
                  <a:srgbClr val="990099"/>
                </a:solidFill>
                <a:latin typeface="Avenir Next Cyr" panose="020B0503020202020204" pitchFamily="34" charset="-52"/>
              </a:rPr>
              <a:t>5 Гб,10 Гб и 25 Гб</a:t>
            </a:r>
            <a:endParaRPr lang="ru-RU" sz="2000" b="1" dirty="0">
              <a:solidFill>
                <a:srgbClr val="990099"/>
              </a:solidFill>
              <a:latin typeface="Avenir Next Cyr" panose="020B0503020202020204" pitchFamily="34" charset="-52"/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1540476" y="2430157"/>
            <a:ext cx="1795849" cy="1795849"/>
          </a:xfrm>
          <a:prstGeom prst="ellipse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6514237" y="2430155"/>
            <a:ext cx="1795849" cy="1795849"/>
          </a:xfrm>
          <a:prstGeom prst="ellipse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/>
          <p:cNvSpPr/>
          <p:nvPr/>
        </p:nvSpPr>
        <p:spPr>
          <a:xfrm>
            <a:off x="8994360" y="2430155"/>
            <a:ext cx="1795849" cy="1795849"/>
          </a:xfrm>
          <a:prstGeom prst="ellipse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4034114" y="2430156"/>
            <a:ext cx="1795849" cy="1795849"/>
          </a:xfrm>
          <a:prstGeom prst="ellipse">
            <a:avLst/>
          </a:prstGeom>
          <a:solidFill>
            <a:srgbClr val="9900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 descr="C:\Users\User\Desktop\иконки\пакет пакетов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54983" y="2723211"/>
            <a:ext cx="914357" cy="1079157"/>
          </a:xfrm>
          <a:prstGeom prst="rect">
            <a:avLst/>
          </a:prstGeom>
          <a:noFill/>
        </p:spPr>
      </p:pic>
      <p:pic>
        <p:nvPicPr>
          <p:cNvPr id="1029" name="Picture 5" descr="C:\Users\User\Desktop\иконки\скорость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8278" y="2934881"/>
            <a:ext cx="1042172" cy="662830"/>
          </a:xfrm>
          <a:prstGeom prst="rect">
            <a:avLst/>
          </a:prstGeom>
          <a:noFill/>
        </p:spPr>
      </p:pic>
      <p:pic>
        <p:nvPicPr>
          <p:cNvPr id="39" name="Picture 7" descr="C:\Users\User\Desktop\иконки\копилка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412" y="2660583"/>
            <a:ext cx="1262018" cy="1251827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199" y="2744241"/>
            <a:ext cx="1168169" cy="116816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138" y="100959"/>
            <a:ext cx="11705047" cy="6592283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817597" y="5576881"/>
            <a:ext cx="3276607" cy="5207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7701" rIns="0" bIns="0" rtlCol="0">
            <a:spAutoFit/>
          </a:bodyPr>
          <a:lstStyle/>
          <a:p>
            <a:pPr marL="7701" marR="3081">
              <a:lnSpc>
                <a:spcPct val="124900"/>
              </a:lnSpc>
              <a:spcBef>
                <a:spcPts val="61"/>
              </a:spcBef>
            </a:pPr>
            <a:r>
              <a:rPr lang="ru-RU" sz="1300" spc="-12" dirty="0" smtClean="0">
                <a:solidFill>
                  <a:schemeClr val="tx1"/>
                </a:solidFill>
                <a:latin typeface="Avenir Next Cyr" panose="020B0503020202020204"/>
                <a:cs typeface="Avenir Next Cyr"/>
              </a:rPr>
              <a:t>Подберем оптимальную схему связи</a:t>
            </a:r>
          </a:p>
          <a:p>
            <a:pPr marL="7701" marR="3081">
              <a:lnSpc>
                <a:spcPct val="124900"/>
              </a:lnSpc>
              <a:spcBef>
                <a:spcPts val="61"/>
              </a:spcBef>
            </a:pPr>
            <a:r>
              <a:rPr lang="ru-RU" sz="1300" spc="-12" dirty="0" smtClean="0">
                <a:solidFill>
                  <a:schemeClr val="tx1"/>
                </a:solidFill>
                <a:latin typeface="Avenir Next Cyr" panose="020B0503020202020204"/>
                <a:cs typeface="Avenir Next Cyr"/>
              </a:rPr>
              <a:t>для каждого населенного пункта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51994" y="5048249"/>
            <a:ext cx="3802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0" dirty="0">
                <a:solidFill>
                  <a:srgbClr val="D00086"/>
                </a:solidFill>
                <a:latin typeface="Avenir Next Cyr" panose="020B0503020202020204" pitchFamily="34" charset="-52"/>
              </a:rPr>
              <a:t>!</a:t>
            </a:r>
            <a:endParaRPr lang="ru-RU" sz="8000" dirty="0">
              <a:solidFill>
                <a:srgbClr val="D00086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05849" y="547505"/>
            <a:ext cx="591737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ru-RU" sz="3200" b="1" dirty="0" smtClean="0">
                <a:solidFill>
                  <a:srgbClr val="D00086"/>
                </a:solidFill>
                <a:latin typeface="Avenir Next Cyr" panose="020B0503020202020204" pitchFamily="34" charset="-52"/>
                <a:cs typeface="Avenir Next Cyr"/>
              </a:rPr>
              <a:t>Схема организации </a:t>
            </a:r>
            <a:r>
              <a:rPr lang="en-US" sz="3200" b="1" dirty="0" err="1" smtClean="0">
                <a:solidFill>
                  <a:srgbClr val="D00086"/>
                </a:solidFill>
                <a:latin typeface="Avenir Next Cyr" panose="020B0503020202020204" pitchFamily="34" charset="-52"/>
                <a:cs typeface="Avenir Next Cyr"/>
              </a:rPr>
              <a:t>HotSpot</a:t>
            </a:r>
            <a:endParaRPr lang="ru-RU" sz="3200" b="1" dirty="0">
              <a:solidFill>
                <a:srgbClr val="D00086"/>
              </a:solidFill>
              <a:latin typeface="Avenir Next Cyr" panose="020B0503020202020204" pitchFamily="34" charset="-52"/>
              <a:cs typeface="Avenir Next Cyr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2226" y="5278769"/>
            <a:ext cx="14911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D00086"/>
                </a:solidFill>
                <a:latin typeface="Avenir Next Cyr" panose="020B0503020202020204" pitchFamily="34" charset="-52"/>
              </a:rPr>
              <a:t>Важно</a:t>
            </a:r>
            <a:endParaRPr lang="ru-RU" sz="1400" b="1" dirty="0">
              <a:solidFill>
                <a:srgbClr val="D00086"/>
              </a:solidFill>
              <a:latin typeface="Avenir Next Cyr" panose="020B0503020202020204" pitchFamily="34" charset="-52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71060" y="4648400"/>
            <a:ext cx="4720936" cy="220939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825602" y="317781"/>
            <a:ext cx="1799661" cy="66102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6301" cy="6866626"/>
          </a:xfrm>
          <a:prstGeom prst="rect">
            <a:avLst/>
          </a:prstGeom>
        </p:spPr>
      </p:pic>
      <p:sp>
        <p:nvSpPr>
          <p:cNvPr id="23" name="Подзаголовок 2"/>
          <p:cNvSpPr txBox="1">
            <a:spLocks/>
          </p:cNvSpPr>
          <p:nvPr/>
        </p:nvSpPr>
        <p:spPr>
          <a:xfrm>
            <a:off x="5580399" y="5882973"/>
            <a:ext cx="5557162" cy="469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</a:pPr>
            <a:endParaRPr lang="ru-RU" sz="1800" dirty="0">
              <a:solidFill>
                <a:schemeClr val="bg1"/>
              </a:solidFill>
              <a:latin typeface="Avenir Next Cyr" pitchFamily="34" charset="-52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5848" y="3894505"/>
            <a:ext cx="543273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b="1" dirty="0">
                <a:solidFill>
                  <a:schemeClr val="bg1"/>
                </a:solidFill>
                <a:latin typeface="Avenir Next Cyr" panose="020B0503020202020204" pitchFamily="34" charset="-52"/>
              </a:rPr>
              <a:t>АО «</a:t>
            </a:r>
            <a:r>
              <a:rPr lang="ru-RU" sz="1400" b="1" dirty="0" err="1">
                <a:solidFill>
                  <a:schemeClr val="bg1"/>
                </a:solidFill>
                <a:latin typeface="Avenir Next Cyr" pitchFamily="34" charset="-52"/>
              </a:rPr>
              <a:t>РТКомм.РУ</a:t>
            </a:r>
            <a:r>
              <a:rPr lang="ru-RU" sz="1400" b="1" dirty="0">
                <a:solidFill>
                  <a:schemeClr val="bg1"/>
                </a:solidFill>
                <a:latin typeface="Avenir Next Cyr" pitchFamily="34" charset="-52"/>
              </a:rPr>
              <a:t>»</a:t>
            </a:r>
          </a:p>
          <a:p>
            <a:pPr fontAlgn="base"/>
            <a:endParaRPr lang="ru-RU" sz="1400" dirty="0" smtClean="0">
              <a:solidFill>
                <a:schemeClr val="bg1"/>
              </a:solidFill>
              <a:latin typeface="Avenir Next Cyr" panose="020B0503020202020204" pitchFamily="34" charset="-52"/>
            </a:endParaRPr>
          </a:p>
          <a:p>
            <a:pPr fontAlgn="base"/>
            <a:r>
              <a:rPr lang="ru-RU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108811, </a:t>
            </a:r>
            <a: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  <a:t>г. Москва, п. Московский, Киевское </a:t>
            </a:r>
            <a:r>
              <a:rPr lang="ru-RU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шоссе, </a:t>
            </a:r>
            <a: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  <a:t>22-й км, </a:t>
            </a:r>
            <a:r>
              <a:rPr lang="ru-RU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домовладение </a:t>
            </a:r>
            <a: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  <a:t>6, стр. 1 </a:t>
            </a:r>
            <a:b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</a:br>
            <a:endParaRPr lang="ru-RU" sz="1400" dirty="0" smtClean="0">
              <a:solidFill>
                <a:schemeClr val="bg1"/>
              </a:solidFill>
              <a:latin typeface="Avenir Next Cyr" panose="020B0503020202020204" pitchFamily="34" charset="-52"/>
            </a:endParaRPr>
          </a:p>
          <a:p>
            <a:pPr fontAlgn="base"/>
            <a:r>
              <a:rPr lang="ru-RU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8 800 707 77 83</a:t>
            </a:r>
            <a:endParaRPr lang="en-US" sz="1400" dirty="0" smtClean="0">
              <a:solidFill>
                <a:schemeClr val="bg1"/>
              </a:solidFill>
              <a:latin typeface="Avenir Next Cyr" panose="020B0503020202020204" pitchFamily="34" charset="-52"/>
            </a:endParaRPr>
          </a:p>
          <a:p>
            <a:pPr fontAlgn="base"/>
            <a:r>
              <a:rPr lang="en-US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8 915 368 80 22</a:t>
            </a:r>
            <a: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  <a:t> </a:t>
            </a:r>
            <a:r>
              <a:rPr lang="en-US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(</a:t>
            </a:r>
            <a:r>
              <a:rPr lang="ru-RU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для связи через мессенджеры)</a:t>
            </a:r>
            <a: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  <a:t/>
            </a:r>
            <a:b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</a:br>
            <a:endParaRPr lang="ru-RU" sz="1400" dirty="0" smtClean="0">
              <a:solidFill>
                <a:schemeClr val="bg1"/>
              </a:solidFill>
              <a:latin typeface="Avenir Next Cyr" panose="020B0503020202020204" pitchFamily="34" charset="-52"/>
            </a:endParaRPr>
          </a:p>
          <a:p>
            <a:pPr fontAlgn="base"/>
            <a:r>
              <a:rPr lang="en-US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hotspot</a:t>
            </a:r>
            <a:r>
              <a:rPr lang="ru-RU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@rtcomm.ru</a:t>
            </a:r>
            <a: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  <a:t> </a:t>
            </a:r>
            <a:br>
              <a:rPr lang="ru-RU" sz="1400" dirty="0">
                <a:solidFill>
                  <a:schemeClr val="bg1"/>
                </a:solidFill>
                <a:latin typeface="Avenir Next Cyr" panose="020B0503020202020204" pitchFamily="34" charset="-52"/>
              </a:rPr>
            </a:br>
            <a:r>
              <a:rPr lang="en-US" sz="1400" dirty="0" smtClean="0">
                <a:solidFill>
                  <a:schemeClr val="bg1"/>
                </a:solidFill>
                <a:latin typeface="Avenir Next Cyr" panose="020B0503020202020204" pitchFamily="34" charset="-52"/>
              </a:rPr>
              <a:t>hotspot.rtcomm.ru</a:t>
            </a:r>
            <a:endParaRPr lang="ru-RU" sz="1400" dirty="0">
              <a:solidFill>
                <a:schemeClr val="bg1"/>
              </a:solidFill>
              <a:latin typeface="Avenir Next Cyr" panose="020B0503020202020204" pitchFamily="34" charset="-52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3820" y="450803"/>
            <a:ext cx="2475081" cy="90911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705848" y="2823002"/>
            <a:ext cx="66093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/>
            <a:r>
              <a:rPr lang="ru-RU" sz="3200" b="1" dirty="0" smtClean="0">
                <a:solidFill>
                  <a:schemeClr val="bg1"/>
                </a:solidFill>
                <a:latin typeface="Avenir Next Cyr" panose="020B0503020202020204"/>
                <a:cs typeface="Avenir Next Cyr"/>
              </a:rPr>
              <a:t>Контакты:</a:t>
            </a:r>
            <a:endParaRPr lang="ru-RU" sz="3200" b="1" dirty="0">
              <a:solidFill>
                <a:schemeClr val="bg1"/>
              </a:solidFill>
              <a:latin typeface="Avenir Next Cyr" panose="020B0503020202020204"/>
              <a:cs typeface="Avenir Next Cyr"/>
            </a:endParaRPr>
          </a:p>
        </p:txBody>
      </p:sp>
    </p:spTree>
    <p:extLst>
      <p:ext uri="{BB962C8B-B14F-4D97-AF65-F5344CB8AC3E}">
        <p14:creationId xmlns:p14="http://schemas.microsoft.com/office/powerpoint/2010/main" val="70815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bg2">
              <a:lumMod val="9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1421</TotalTime>
  <Words>376</Words>
  <Application>Microsoft Office PowerPoint</Application>
  <PresentationFormat>Широкоэкранный</PresentationFormat>
  <Paragraphs>85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Arial</vt:lpstr>
      <vt:lpstr>Avenir Next Cyr</vt:lpstr>
      <vt:lpstr>Avenir Next Cyr Medium</vt:lpstr>
      <vt:lpstr>Calibri</vt:lpstr>
      <vt:lpstr>Calibri Light</vt:lpstr>
      <vt:lpstr>Verdana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info@vooozduh.ru</dc:creator>
  <cp:lastModifiedBy>Тихонова Екатерина Викторовна</cp:lastModifiedBy>
  <cp:revision>133</cp:revision>
  <dcterms:created xsi:type="dcterms:W3CDTF">2019-11-29T07:34:51Z</dcterms:created>
  <dcterms:modified xsi:type="dcterms:W3CDTF">2023-02-13T14:39:29Z</dcterms:modified>
</cp:coreProperties>
</file>